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9" r:id="rId2"/>
    <p:sldId id="289" r:id="rId3"/>
    <p:sldId id="300" r:id="rId4"/>
    <p:sldId id="295" r:id="rId5"/>
    <p:sldId id="293" r:id="rId6"/>
    <p:sldId id="291" r:id="rId7"/>
    <p:sldId id="304" r:id="rId8"/>
    <p:sldId id="305" r:id="rId9"/>
    <p:sldId id="306" r:id="rId10"/>
    <p:sldId id="307" r:id="rId11"/>
    <p:sldId id="303" r:id="rId12"/>
    <p:sldId id="301" r:id="rId13"/>
    <p:sldId id="302" r:id="rId14"/>
    <p:sldId id="296" r:id="rId15"/>
    <p:sldId id="297" r:id="rId16"/>
    <p:sldId id="298" r:id="rId17"/>
    <p:sldId id="308" r:id="rId18"/>
    <p:sldId id="309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3EB80"/>
    <a:srgbClr val="D3EBED"/>
    <a:srgbClr val="006940"/>
    <a:srgbClr val="006666"/>
    <a:srgbClr val="FFFF00"/>
    <a:srgbClr val="FF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 autoAdjust="0"/>
    <p:restoredTop sz="95667" autoAdjust="0"/>
  </p:normalViewPr>
  <p:slideViewPr>
    <p:cSldViewPr>
      <p:cViewPr varScale="1">
        <p:scale>
          <a:sx n="108" d="100"/>
          <a:sy n="108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25FB88-66DA-4665-9909-D94B7DD1A5E4}" type="datetimeFigureOut">
              <a:rPr lang="cs-CZ"/>
              <a:pPr>
                <a:defRPr/>
              </a:pPr>
              <a:t>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87207FD-764C-477D-A432-76D9B2D520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7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903640-1803-471E-A8C5-E6CC69121543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579296-4BAD-4E17-8192-F37A1C86D5A2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0CDC61-7593-4779-8A06-084EF9FB5E21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B4CAE7-B844-4AA7-B4B7-4C7880EB92EA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21E0F8-8CBE-4862-A6A1-3C407DDD695F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21E0F8-8CBE-4862-A6A1-3C407DDD695F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21E0F8-8CBE-4862-A6A1-3C407DDD695F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7762-1D71-46F2-95A0-381FA78E7D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E36A9-B99B-460E-B1E2-0F3EEA71AE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24927-7BFD-4C62-8082-0A85564CF0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94AF-DCBD-4F7F-8A74-3021BC2E66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B5FE-711B-46F0-AFE3-91B47BE49E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2E9CF-D605-4C01-8E13-674B42DF53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29B66-DE14-460D-BB64-982DBE75C6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9BE0B-6DF9-4855-AF22-CF82F8D8C0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213A-C836-4DEC-BE3F-E8D8B6A1B5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08692-D2CF-4518-B7D1-62AF601034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9F248-DD9F-455E-BC47-8E40FFCF59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97634-3C7A-4C8E-B444-444C367DE3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 bright="90000" contrast="-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8D0F7B-4DE5-4E55-85AF-564175BF26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le.cz/" TargetMode="External"/><Relationship Id="rId2" Type="http://schemas.openxmlformats.org/officeDocument/2006/relationships/hyperlink" Target="http://www.cadsoft.d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7.png"/><Relationship Id="rId5" Type="http://schemas.openxmlformats.org/officeDocument/2006/relationships/slide" Target="slide5.xml"/><Relationship Id="rId4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6" Type="http://schemas.openxmlformats.org/officeDocument/2006/relationships/image" Target="../media/image17.png"/><Relationship Id="rId5" Type="http://schemas.openxmlformats.org/officeDocument/2006/relationships/slide" Target="slide5.xml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6.png"/><Relationship Id="rId2" Type="http://schemas.openxmlformats.org/officeDocument/2006/relationships/hyperlink" Target="http://www.stahuj.centrum.cz/multimedia/kodeky/kodek-cz/?g%5bhledano%5d=xvid%20kodek%20cz&amp;g%5boz%5d=0.1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le.cz/" TargetMode="External"/><Relationship Id="rId2" Type="http://schemas.openxmlformats.org/officeDocument/2006/relationships/hyperlink" Target="http://www.cadsoft.d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adsoft.de/download-eagl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6000" y="3060000"/>
            <a:ext cx="7929563" cy="107950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Základní popis </a:t>
            </a:r>
            <a:br>
              <a:rPr lang="cs-CZ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instalace </a:t>
            </a:r>
            <a:r>
              <a:rPr lang="cs-CZ" sz="3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Eagle</a:t>
            </a:r>
            <a:r>
              <a:rPr lang="cs-CZ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4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76250"/>
            <a:ext cx="6985000" cy="1296988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4100" name="Skupina 10"/>
          <p:cNvGrpSpPr>
            <a:grpSpLocks/>
          </p:cNvGrpSpPr>
          <p:nvPr/>
        </p:nvGrpSpPr>
        <p:grpSpPr bwMode="auto">
          <a:xfrm>
            <a:off x="1187450" y="476250"/>
            <a:ext cx="6840538" cy="1260475"/>
            <a:chOff x="971600" y="548680"/>
            <a:chExt cx="6840760" cy="1259483"/>
          </a:xfrm>
        </p:grpSpPr>
        <p:pic>
          <p:nvPicPr>
            <p:cNvPr id="4104" name="Picture 41" descr="OPVK_hor_zakladni_logolink_RGB_cz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548680"/>
              <a:ext cx="5966142" cy="1259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42" descr="logo2_SŠ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5309" y="620152"/>
              <a:ext cx="577051" cy="7925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1" name="Text Box 43"/>
          <p:cNvSpPr txBox="1">
            <a:spLocks noChangeArrowheads="1"/>
          </p:cNvSpPr>
          <p:nvPr/>
        </p:nvSpPr>
        <p:spPr bwMode="auto">
          <a:xfrm>
            <a:off x="3419475" y="441642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rebuchet MS" pitchFamily="34" charset="0"/>
              </a:rPr>
              <a:t>Bc. Tomáš Milerski</a:t>
            </a:r>
          </a:p>
        </p:txBody>
      </p:sp>
      <p:sp>
        <p:nvSpPr>
          <p:cNvPr id="4102" name="Line 44"/>
          <p:cNvSpPr>
            <a:spLocks noChangeShapeType="1"/>
          </p:cNvSpPr>
          <p:nvPr/>
        </p:nvSpPr>
        <p:spPr bwMode="auto">
          <a:xfrm>
            <a:off x="395288" y="1916113"/>
            <a:ext cx="842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3" name="Text Box 45"/>
          <p:cNvSpPr txBox="1">
            <a:spLocks noChangeArrowheads="1"/>
          </p:cNvSpPr>
          <p:nvPr/>
        </p:nvSpPr>
        <p:spPr bwMode="auto">
          <a:xfrm>
            <a:off x="611188" y="5949950"/>
            <a:ext cx="799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Trebuchet MS" pitchFamily="34" charset="0"/>
              </a:rPr>
              <a:t>Střední škola, Havířov-</a:t>
            </a:r>
            <a:r>
              <a:rPr lang="cs-CZ" sz="1200" dirty="0" err="1">
                <a:latin typeface="Trebuchet MS" pitchFamily="34" charset="0"/>
              </a:rPr>
              <a:t>Šumbark</a:t>
            </a:r>
            <a:r>
              <a:rPr lang="cs-CZ" sz="1200" dirty="0">
                <a:latin typeface="Trebuchet MS" pitchFamily="34" charset="0"/>
              </a:rPr>
              <a:t>, Sýkorova 1/613, příspěvková organizace</a:t>
            </a:r>
          </a:p>
          <a:p>
            <a:pPr algn="ctr"/>
            <a:r>
              <a:rPr lang="cs-CZ" sz="1200" dirty="0">
                <a:latin typeface="Trebuchet MS" pitchFamily="34" charset="0"/>
              </a:rPr>
              <a:t>Tento výukový materiál byl zpracován v rámci akce EU peníze středním školám - OP VK 1.5. </a:t>
            </a:r>
          </a:p>
          <a:p>
            <a:pPr algn="ctr"/>
            <a:r>
              <a:rPr lang="cs-CZ" sz="1200">
                <a:latin typeface="Trebuchet MS" pitchFamily="34" charset="0"/>
              </a:rPr>
              <a:t>Výuková sada – Návrhové systémy plošných spojů, DUM č. </a:t>
            </a:r>
            <a:r>
              <a:rPr lang="cs-CZ" sz="1200" smtClean="0">
                <a:latin typeface="Trebuchet MS" pitchFamily="34" charset="0"/>
              </a:rPr>
              <a:t>01</a:t>
            </a:r>
            <a:endParaRPr lang="cs-CZ" sz="120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Použitá literatura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39750" y="1773238"/>
            <a:ext cx="75612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 sz="1400" dirty="0"/>
              <a:t>JURÁNEK, Antonín, HRABOVSKÝ, Miroslav. </a:t>
            </a:r>
            <a:r>
              <a:rPr lang="cs-CZ" sz="1400" i="1" dirty="0"/>
              <a:t>EAGLE pro </a:t>
            </a:r>
            <a:r>
              <a:rPr lang="cs-CZ" sz="1400" i="1" dirty="0" smtClean="0"/>
              <a:t>začátečníky: </a:t>
            </a:r>
            <a:r>
              <a:rPr lang="cs-CZ" sz="1400" i="1" dirty="0"/>
              <a:t>uživatelská a referenční příručka.</a:t>
            </a:r>
            <a:r>
              <a:rPr lang="cs-CZ" sz="1400" dirty="0"/>
              <a:t> 2. </a:t>
            </a:r>
            <a:r>
              <a:rPr lang="cs-CZ" sz="1400" dirty="0" err="1"/>
              <a:t>vyd</a:t>
            </a:r>
            <a:r>
              <a:rPr lang="cs-CZ" sz="1400" dirty="0"/>
              <a:t>. Praha : BEN, 2007. 192s. ISBN 80-7300-213-2.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dirty="0"/>
              <a:t>PLÍVA, Zdeněk. </a:t>
            </a:r>
            <a:r>
              <a:rPr lang="cs-CZ" sz="1400" i="1" dirty="0"/>
              <a:t>EAGLE </a:t>
            </a:r>
            <a:r>
              <a:rPr lang="cs-CZ" sz="1400" i="1" dirty="0" smtClean="0"/>
              <a:t>prakticky: </a:t>
            </a:r>
            <a:r>
              <a:rPr lang="cs-CZ" sz="1400" i="1" dirty="0"/>
              <a:t>řešení problému při běžné práci.</a:t>
            </a:r>
            <a:r>
              <a:rPr lang="cs-CZ" sz="1400" dirty="0"/>
              <a:t> 1. </a:t>
            </a:r>
            <a:r>
              <a:rPr lang="cs-CZ" sz="1400" dirty="0" err="1"/>
              <a:t>vyd</a:t>
            </a:r>
            <a:r>
              <a:rPr lang="cs-CZ" sz="1400" dirty="0"/>
              <a:t>. BEN - technická literatura : Praha, 2007. 184 s. ISBN 978-80-7300-227-5.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i="1" dirty="0" err="1"/>
              <a:t>CadSoft</a:t>
            </a:r>
            <a:r>
              <a:rPr lang="cs-CZ" sz="1400" i="1" dirty="0"/>
              <a:t> </a:t>
            </a:r>
            <a:r>
              <a:rPr lang="cs-CZ" sz="1400" i="1" dirty="0" smtClean="0"/>
              <a:t>Online: </a:t>
            </a:r>
            <a:r>
              <a:rPr lang="cs-CZ" sz="1400" i="1" dirty="0" err="1"/>
              <a:t>Home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the</a:t>
            </a:r>
            <a:r>
              <a:rPr lang="cs-CZ" sz="1400" i="1" dirty="0"/>
              <a:t> EAGLE Layout Editor</a:t>
            </a:r>
            <a:r>
              <a:rPr lang="cs-CZ" sz="1400" dirty="0"/>
              <a:t> [online]. 2007 </a:t>
            </a:r>
            <a:br>
              <a:rPr lang="cs-CZ" sz="1400" dirty="0"/>
            </a:br>
            <a:r>
              <a:rPr lang="cs-CZ" sz="1400" dirty="0"/>
              <a:t>[cit. 2012-10-26]. Dostupný z: </a:t>
            </a:r>
            <a:r>
              <a:rPr lang="cs-CZ" sz="1400" dirty="0">
                <a:hlinkClick r:id="rId2"/>
              </a:rPr>
              <a:t>http://www.</a:t>
            </a:r>
            <a:r>
              <a:rPr lang="cs-CZ" sz="1400" dirty="0" err="1">
                <a:hlinkClick r:id="rId2"/>
              </a:rPr>
              <a:t>cadsoft.de</a:t>
            </a:r>
            <a:r>
              <a:rPr lang="cs-CZ" sz="1400" dirty="0"/>
              <a:t>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i="1" dirty="0" err="1"/>
              <a:t>Eagle</a:t>
            </a:r>
            <a:r>
              <a:rPr lang="cs-CZ" sz="1400" i="1" dirty="0"/>
              <a:t> </a:t>
            </a:r>
            <a:r>
              <a:rPr lang="cs-CZ" sz="1400" i="1" dirty="0" smtClean="0"/>
              <a:t>Online: </a:t>
            </a:r>
            <a:r>
              <a:rPr lang="cs-CZ" sz="1400" i="1" dirty="0"/>
              <a:t>České stránky editoru plošných spojů EAGLE</a:t>
            </a:r>
            <a:r>
              <a:rPr lang="cs-CZ" sz="1400" dirty="0"/>
              <a:t> [online]. 2003 [cit. 2012-10-26]. Dostupný z: </a:t>
            </a:r>
            <a:r>
              <a:rPr lang="cs-CZ" sz="1400" dirty="0">
                <a:hlinkClick r:id="rId3"/>
              </a:rPr>
              <a:t>http://www.</a:t>
            </a:r>
            <a:r>
              <a:rPr lang="cs-CZ" sz="1400" dirty="0" err="1">
                <a:hlinkClick r:id="rId3"/>
              </a:rPr>
              <a:t>eagle.cz</a:t>
            </a:r>
            <a:r>
              <a:rPr lang="cs-CZ" sz="1400" dirty="0"/>
              <a:t>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76925" y="6108700"/>
            <a:ext cx="2233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cs-CZ" sz="1600" dirty="0">
                <a:latin typeface="Verdana" pitchFamily="34" charset="0"/>
                <a:ea typeface="+mj-ea"/>
                <a:cs typeface="+mj-cs"/>
              </a:rPr>
              <a:t>Děkuji za pozornost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/>
              <a:t>Obr. 01 – Stabilizovaný zdroj napětí 5V</a:t>
            </a:r>
          </a:p>
        </p:txBody>
      </p:sp>
      <p:pic>
        <p:nvPicPr>
          <p:cNvPr id="13315" name="Picture 11" descr="obrazek_29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549275"/>
            <a:ext cx="78867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defRPr/>
            </a:pPr>
            <a:r>
              <a:rPr lang="cs-CZ" sz="1200" i="1" dirty="0"/>
              <a:t>Obr. 02 – 3D pohled plošného spoje</a:t>
            </a:r>
            <a:endParaRPr lang="cs-CZ" sz="16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4339" name="Picture 5" descr="uvodni_obrazek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630363"/>
            <a:ext cx="582295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/>
              <a:t>Obr. 03 – Editor schématu</a:t>
            </a:r>
          </a:p>
        </p:txBody>
      </p:sp>
      <p:pic>
        <p:nvPicPr>
          <p:cNvPr id="15363" name="Obrázek 2" descr="obr_01_editor_schematu.png">
            <a:hlinkClick r:id="rId3" action="ppaction://hlinksldjump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238" y="550863"/>
            <a:ext cx="79200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/>
              <a:t>Obr. 04 – Editor plošného spoje</a:t>
            </a:r>
          </a:p>
        </p:txBody>
      </p:sp>
      <p:pic>
        <p:nvPicPr>
          <p:cNvPr id="16387" name="Obrázek 3" descr="obr_02_editor_plosneho_spoje.png">
            <a:hlinkClick r:id="rId3" action="ppaction://hlinksldjump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238" y="550863"/>
            <a:ext cx="7886700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/>
              <a:t>Obr. 05 – 3D vizualizace</a:t>
            </a:r>
          </a:p>
        </p:txBody>
      </p:sp>
      <p:pic>
        <p:nvPicPr>
          <p:cNvPr id="17411" name="Obrázek 3" descr="obr_03_3D_vizualizac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613" y="1057275"/>
            <a:ext cx="75215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 smtClean="0"/>
              <a:t>Video 01 – Editor schématu</a:t>
            </a:r>
            <a:endParaRPr lang="cs-CZ" sz="1200" i="1" dirty="0"/>
          </a:p>
        </p:txBody>
      </p:sp>
      <p:pic>
        <p:nvPicPr>
          <p:cNvPr id="3" name="Obrázek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124089"/>
            <a:ext cx="504056" cy="401255"/>
          </a:xfrm>
          <a:prstGeom prst="rect">
            <a:avLst/>
          </a:prstGeom>
        </p:spPr>
      </p:pic>
      <p:pic>
        <p:nvPicPr>
          <p:cNvPr id="2" name="ukazka_ESCH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1468" y="377498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598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Video 02 – Editor plošného spoje</a:t>
            </a:r>
          </a:p>
        </p:txBody>
      </p:sp>
      <p:pic>
        <p:nvPicPr>
          <p:cNvPr id="3" name="Obrázek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124089"/>
            <a:ext cx="504056" cy="401255"/>
          </a:xfrm>
          <a:prstGeom prst="rect">
            <a:avLst/>
          </a:prstGeom>
        </p:spPr>
      </p:pic>
      <p:pic>
        <p:nvPicPr>
          <p:cNvPr id="4" name="ukazka_EPCB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" y="378296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7662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ChangeArrowheads="1"/>
          </p:cNvSpPr>
          <p:nvPr/>
        </p:nvSpPr>
        <p:spPr bwMode="auto">
          <a:xfrm>
            <a:off x="500063" y="1643063"/>
            <a:ext cx="81438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1400" dirty="0"/>
              <a:t>Všechny tyto prezentace vytvořené (inovované) v tomto projektu mají za cíl seznámení se základními  prácemi </a:t>
            </a:r>
            <a:r>
              <a:rPr lang="cs-CZ" sz="1400" b="1" dirty="0"/>
              <a:t>v návrhovém systému </a:t>
            </a:r>
            <a:r>
              <a:rPr lang="cs-CZ" sz="1400" b="1" dirty="0" err="1"/>
              <a:t>Eagle</a:t>
            </a:r>
            <a:r>
              <a:rPr lang="cs-CZ" sz="1400" b="1" dirty="0"/>
              <a:t> a jeho moduly. </a:t>
            </a:r>
          </a:p>
          <a:p>
            <a:pPr algn="just"/>
            <a:endParaRPr lang="cs-CZ" sz="1000" b="1" dirty="0"/>
          </a:p>
          <a:p>
            <a:pPr algn="just"/>
            <a:endParaRPr lang="cs-CZ" sz="1000" b="1" dirty="0"/>
          </a:p>
          <a:p>
            <a:pPr algn="just"/>
            <a:r>
              <a:rPr lang="cs-CZ" sz="1400" dirty="0"/>
              <a:t>Většina prezentací je doplněna o video ukázky ve formátu MPEG-4 (</a:t>
            </a:r>
            <a:r>
              <a:rPr lang="cs-CZ" sz="1400" i="1" dirty="0" err="1"/>
              <a:t>Xvid</a:t>
            </a:r>
            <a:r>
              <a:rPr lang="cs-CZ" sz="1400" i="1" dirty="0"/>
              <a:t> </a:t>
            </a:r>
            <a:r>
              <a:rPr lang="cs-CZ" sz="1400" i="1" dirty="0" err="1"/>
              <a:t>kodek</a:t>
            </a:r>
            <a:r>
              <a:rPr lang="cs-CZ" sz="1400" i="1" dirty="0"/>
              <a:t> – který lze stáhnout např. </a:t>
            </a:r>
            <a:r>
              <a:rPr lang="cs-CZ" sz="1400" i="1" dirty="0">
                <a:hlinkClick r:id="rId2"/>
              </a:rPr>
              <a:t>ZDE</a:t>
            </a:r>
            <a:r>
              <a:rPr lang="cs-CZ" sz="1400" i="1" dirty="0"/>
              <a:t>), </a:t>
            </a:r>
            <a:r>
              <a:rPr lang="cs-CZ" sz="1400" dirty="0"/>
              <a:t>obrázky z práce v systému </a:t>
            </a:r>
            <a:r>
              <a:rPr lang="cs-CZ" sz="1400" dirty="0" err="1"/>
              <a:t>Eagle</a:t>
            </a:r>
            <a:r>
              <a:rPr lang="cs-CZ" sz="1400" dirty="0"/>
              <a:t> (</a:t>
            </a:r>
            <a:r>
              <a:rPr lang="cs-CZ" sz="1400" i="1" dirty="0"/>
              <a:t>jejich zvětšení a opětovné zmenšení provedete dvojklikem levého tlačítka myši</a:t>
            </a:r>
            <a:r>
              <a:rPr lang="cs-CZ" sz="1400" dirty="0"/>
              <a:t>).</a:t>
            </a:r>
          </a:p>
          <a:p>
            <a:pPr algn="just"/>
            <a:endParaRPr lang="cs-CZ" sz="1000" dirty="0"/>
          </a:p>
          <a:p>
            <a:pPr algn="just"/>
            <a:endParaRPr lang="cs-CZ" sz="1000" dirty="0"/>
          </a:p>
          <a:p>
            <a:pPr algn="just"/>
            <a:r>
              <a:rPr lang="cs-CZ" sz="1400" b="1" dirty="0"/>
              <a:t>Celý postup práce v systému </a:t>
            </a:r>
            <a:r>
              <a:rPr lang="cs-CZ" sz="1400" b="1" dirty="0" err="1"/>
              <a:t>Eagle</a:t>
            </a:r>
            <a:r>
              <a:rPr lang="cs-CZ" sz="1400" b="1" dirty="0"/>
              <a:t> si v prezentacích ukážeme na vzorovém projektu stabilizovaného zdroje napětí 5 V. </a:t>
            </a:r>
          </a:p>
          <a:p>
            <a:pPr algn="just"/>
            <a:endParaRPr lang="cs-CZ" sz="1000" dirty="0"/>
          </a:p>
          <a:p>
            <a:pPr algn="just"/>
            <a:endParaRPr lang="cs-CZ" sz="1400" dirty="0"/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0" y="0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200">
                <a:cs typeface="Times New Roman" pitchFamily="18" charset="0"/>
              </a:rPr>
              <a:t> </a:t>
            </a:r>
            <a:endParaRPr lang="cs-CZ"/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0" y="0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200">
                <a:cs typeface="Times New Roman" pitchFamily="18" charset="0"/>
              </a:rPr>
              <a:t> </a:t>
            </a:r>
            <a:endParaRPr lang="cs-CZ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cs-CZ" sz="2600" b="1" kern="0" dirty="0" smtClean="0">
                <a:latin typeface="Verdana" pitchFamily="34" charset="0"/>
                <a:ea typeface="+mj-ea"/>
                <a:cs typeface="+mj-cs"/>
              </a:rPr>
              <a:t>Základní informace o prezentacích</a:t>
            </a:r>
            <a:endParaRPr lang="cs-CZ" sz="2600" b="1" kern="0" dirty="0">
              <a:latin typeface="Verdana" pitchFamily="34" charset="0"/>
              <a:ea typeface="+mj-ea"/>
              <a:cs typeface="+mj-cs"/>
            </a:endParaRPr>
          </a:p>
        </p:txBody>
      </p:sp>
      <p:grpSp>
        <p:nvGrpSpPr>
          <p:cNvPr id="5126" name="Skupina 20"/>
          <p:cNvGrpSpPr>
            <a:grpSpLocks/>
          </p:cNvGrpSpPr>
          <p:nvPr/>
        </p:nvGrpSpPr>
        <p:grpSpPr bwMode="auto">
          <a:xfrm>
            <a:off x="1000125" y="4071938"/>
            <a:ext cx="7170738" cy="2143125"/>
            <a:chOff x="1000100" y="4071942"/>
            <a:chExt cx="7170763" cy="2143140"/>
          </a:xfrm>
        </p:grpSpPr>
        <p:grpSp>
          <p:nvGrpSpPr>
            <p:cNvPr id="5134" name="Skupina 18"/>
            <p:cNvGrpSpPr>
              <a:grpSpLocks/>
            </p:cNvGrpSpPr>
            <p:nvPr/>
          </p:nvGrpSpPr>
          <p:grpSpPr bwMode="auto">
            <a:xfrm>
              <a:off x="1000100" y="4071942"/>
              <a:ext cx="3455987" cy="2128838"/>
              <a:chOff x="1000100" y="4071942"/>
              <a:chExt cx="3455987" cy="2128838"/>
            </a:xfrm>
          </p:grpSpPr>
          <p:pic>
            <p:nvPicPr>
              <p:cNvPr id="5138" name="Picture 105" descr="obrazek_29">
                <a:hlinkClick r:id="rId3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04912" y="4071942"/>
                <a:ext cx="2619375" cy="1798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39" name="Text Box 106"/>
              <p:cNvSpPr txBox="1">
                <a:spLocks noChangeArrowheads="1"/>
              </p:cNvSpPr>
              <p:nvPr/>
            </p:nvSpPr>
            <p:spPr bwMode="auto">
              <a:xfrm>
                <a:off x="1000100" y="5943605"/>
                <a:ext cx="3455987" cy="2571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hlink"/>
                  </a:buClr>
                  <a:buSzPct val="120000"/>
                </a:pPr>
                <a:r>
                  <a:rPr lang="cs-CZ" sz="1200" i="1"/>
                  <a:t>Obr. 01 – Stabilizovaný zdroj napětí 5 V</a:t>
                </a:r>
              </a:p>
            </p:txBody>
          </p:sp>
        </p:grpSp>
        <p:grpSp>
          <p:nvGrpSpPr>
            <p:cNvPr id="5135" name="Skupina 19"/>
            <p:cNvGrpSpPr>
              <a:grpSpLocks/>
            </p:cNvGrpSpPr>
            <p:nvPr/>
          </p:nvGrpSpPr>
          <p:grpSpPr bwMode="auto">
            <a:xfrm>
              <a:off x="4643438" y="4275155"/>
              <a:ext cx="3527425" cy="1939927"/>
              <a:chOff x="4643438" y="4275155"/>
              <a:chExt cx="3527425" cy="1939927"/>
            </a:xfrm>
          </p:grpSpPr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4643426" y="5956317"/>
                <a:ext cx="3527437" cy="2587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hlink"/>
                  </a:buClr>
                  <a:buSzPct val="120000"/>
                  <a:defRPr/>
                </a:pPr>
                <a:r>
                  <a:rPr lang="cs-CZ" sz="1200" i="1" dirty="0"/>
                  <a:t>Obr. 02 – 3D pohled plošného spoje</a:t>
                </a:r>
                <a:endParaRPr lang="cs-CZ" sz="16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  <p:pic>
            <p:nvPicPr>
              <p:cNvPr id="5137" name="Picture 16" descr="uvodni_obrazek">
                <a:hlinkClick r:id="rId5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64151" y="4275155"/>
                <a:ext cx="2332038" cy="144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1" name="Skupina 20"/>
          <p:cNvGrpSpPr/>
          <p:nvPr/>
        </p:nvGrpSpPr>
        <p:grpSpPr>
          <a:xfrm>
            <a:off x="352425" y="6497638"/>
            <a:ext cx="833438" cy="114300"/>
            <a:chOff x="352425" y="6497638"/>
            <a:chExt cx="833438" cy="114300"/>
          </a:xfrm>
        </p:grpSpPr>
        <p:pic>
          <p:nvPicPr>
            <p:cNvPr id="5128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7" cstate="print">
              <a:lum/>
            </a:blip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7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7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7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7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927662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7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071470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500063" y="1643063"/>
            <a:ext cx="8143875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cs-CZ" sz="1400" b="1"/>
              <a:t>Eagle:</a:t>
            </a:r>
            <a:r>
              <a:rPr lang="cs-CZ" sz="1400"/>
              <a:t> je ucelený systém programů pro návrh desek plošných spojů. Jde o jeden z nástrojů, který se hlásí k takzvaným eCAD programům. Eagle představuje jednoúčelové, navzájem spolupracující programy (</a:t>
            </a:r>
            <a:r>
              <a:rPr lang="cs-CZ" sz="1400" i="1">
                <a:solidFill>
                  <a:srgbClr val="000066"/>
                </a:solidFill>
              </a:rPr>
              <a:t>editor schématu, editor plošného spoje, editor samočinného návrhu plošného spoje          a editor knihoven</a:t>
            </a:r>
            <a:r>
              <a:rPr lang="cs-CZ" sz="1400"/>
              <a:t>). </a:t>
            </a:r>
          </a:p>
          <a:p>
            <a:pPr algn="just">
              <a:spcBef>
                <a:spcPct val="20000"/>
              </a:spcBef>
            </a:pPr>
            <a:endParaRPr lang="cs-CZ" sz="1000"/>
          </a:p>
          <a:p>
            <a:pPr algn="just">
              <a:spcBef>
                <a:spcPct val="20000"/>
              </a:spcBef>
            </a:pPr>
            <a:endParaRPr lang="cs-CZ" sz="1000"/>
          </a:p>
          <a:p>
            <a:pPr algn="just">
              <a:spcBef>
                <a:spcPct val="20000"/>
              </a:spcBef>
            </a:pPr>
            <a:r>
              <a:rPr lang="cs-CZ" sz="1400" b="1"/>
              <a:t>Proč Eagle: </a:t>
            </a:r>
            <a:r>
              <a:rPr lang="cs-CZ" sz="1400"/>
              <a:t>systém je poměrně rozšířený mezi odbornou veřejností, zvláště v Evropě, neboť je zdarma k dispozici jeho volně šiřitelná verze určená pro nekomerční využití. To postačuje pro pochopení práce a vytvoření jednoduchých obvodů (volně šiřitelná verze </a:t>
            </a:r>
            <a:r>
              <a:rPr lang="cs-CZ" sz="1400" b="1" i="1"/>
              <a:t>Light</a:t>
            </a:r>
            <a:r>
              <a:rPr lang="cs-CZ" sz="1400"/>
              <a:t> je omezená rozměry).</a:t>
            </a:r>
          </a:p>
          <a:p>
            <a:pPr algn="just">
              <a:spcBef>
                <a:spcPct val="20000"/>
              </a:spcBef>
            </a:pPr>
            <a:endParaRPr lang="cs-CZ" sz="1000"/>
          </a:p>
          <a:p>
            <a:pPr algn="just">
              <a:spcBef>
                <a:spcPct val="20000"/>
              </a:spcBef>
            </a:pPr>
            <a:endParaRPr lang="cs-CZ" sz="1000"/>
          </a:p>
          <a:p>
            <a:pPr algn="just">
              <a:spcBef>
                <a:spcPct val="20000"/>
              </a:spcBef>
            </a:pPr>
            <a:r>
              <a:rPr lang="cs-CZ" sz="1400"/>
              <a:t>Na domovské stránce výrobce </a:t>
            </a:r>
            <a:r>
              <a:rPr lang="cs-CZ" sz="1400" u="sng">
                <a:solidFill>
                  <a:srgbClr val="000066"/>
                </a:solidFill>
                <a:hlinkClick r:id="rId2"/>
              </a:rPr>
              <a:t>http://www.cadsoft.de</a:t>
            </a:r>
            <a:r>
              <a:rPr lang="cs-CZ" sz="1400"/>
              <a:t> je možné si stáhnout a doplnit svoji instalaci      o další knihovny, různé doplňky a v diskusním fóru komunikovat s dalšími uživateli. Stejné možnosti poskytuje rovněž česká stránka </a:t>
            </a:r>
            <a:r>
              <a:rPr lang="cs-CZ" sz="1400" u="sng">
                <a:solidFill>
                  <a:srgbClr val="000066"/>
                </a:solidFill>
                <a:hlinkClick r:id="rId3"/>
              </a:rPr>
              <a:t>http://www.eagle.cz</a:t>
            </a:r>
            <a:r>
              <a:rPr lang="cs-CZ" sz="1400"/>
              <a:t>.  </a:t>
            </a:r>
          </a:p>
          <a:p>
            <a:pPr algn="just"/>
            <a:endParaRPr lang="cs-CZ" sz="140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cs-CZ" sz="2600" b="1" kern="0" dirty="0">
                <a:latin typeface="Verdana" pitchFamily="34" charset="0"/>
                <a:ea typeface="+mj-ea"/>
                <a:cs typeface="+mj-cs"/>
              </a:rPr>
              <a:t>Základní informace o </a:t>
            </a:r>
            <a:r>
              <a:rPr lang="cs-CZ" sz="2600" b="1" kern="0" dirty="0" err="1" smtClean="0">
                <a:latin typeface="Verdana" pitchFamily="34" charset="0"/>
                <a:ea typeface="+mj-ea"/>
                <a:cs typeface="+mj-cs"/>
              </a:rPr>
              <a:t>Eaglu</a:t>
            </a:r>
            <a:endParaRPr lang="cs-CZ" sz="2600" b="1" kern="0" dirty="0">
              <a:latin typeface="Verdana" pitchFamily="34" charset="0"/>
              <a:ea typeface="+mj-ea"/>
              <a:cs typeface="+mj-cs"/>
            </a:endParaRPr>
          </a:p>
        </p:txBody>
      </p:sp>
      <p:grpSp>
        <p:nvGrpSpPr>
          <p:cNvPr id="6148" name="Skupina 9"/>
          <p:cNvGrpSpPr>
            <a:grpSpLocks/>
          </p:cNvGrpSpPr>
          <p:nvPr/>
        </p:nvGrpSpPr>
        <p:grpSpPr bwMode="auto">
          <a:xfrm>
            <a:off x="352425" y="6497638"/>
            <a:ext cx="833438" cy="114300"/>
            <a:chOff x="352425" y="6496854"/>
            <a:chExt cx="833517" cy="114300"/>
          </a:xfrm>
        </p:grpSpPr>
        <p:pic>
          <p:nvPicPr>
            <p:cNvPr id="6149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352425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496248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640071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783894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927717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071538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500063" y="1571625"/>
            <a:ext cx="81438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1400" b="1" dirty="0"/>
              <a:t>Dostupné verze:</a:t>
            </a:r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endParaRPr lang="cs-CZ" sz="1400" b="1" i="1" dirty="0"/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dirty="0"/>
              <a:t>Professional</a:t>
            </a:r>
            <a:r>
              <a:rPr lang="cs-CZ" sz="1400" dirty="0"/>
              <a:t> – plná verze bez omezení</a:t>
            </a:r>
            <a:r>
              <a:rPr lang="en-US" sz="1400" dirty="0"/>
              <a:t>;</a:t>
            </a:r>
            <a:endParaRPr lang="cs-CZ" sz="1400" dirty="0"/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dirty="0"/>
              <a:t>Standard</a:t>
            </a:r>
            <a:r>
              <a:rPr lang="cs-CZ" sz="1400" dirty="0"/>
              <a:t> – maximálně čtyřvrstvá deska, maximální rozměry desky 160×100 mm</a:t>
            </a:r>
            <a:r>
              <a:rPr lang="en-US" sz="1400" dirty="0"/>
              <a:t>;</a:t>
            </a:r>
            <a:endParaRPr lang="cs-CZ" sz="1400" dirty="0"/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dirty="0" err="1"/>
              <a:t>Light</a:t>
            </a:r>
            <a:r>
              <a:rPr lang="cs-CZ" sz="1400" dirty="0"/>
              <a:t> – maximálně dvouvrstvá deska, maximální rozměry desky 100×80 mm, schéma může být kresleno pouze na jediném listu, ostatní parametry programu jsou totožné s verzí </a:t>
            </a:r>
            <a:r>
              <a:rPr lang="cs-CZ" sz="1400" i="1" dirty="0"/>
              <a:t>Professional</a:t>
            </a:r>
            <a:r>
              <a:rPr lang="cs-CZ" sz="1400" dirty="0"/>
              <a:t>, </a:t>
            </a:r>
            <a:br>
              <a:rPr lang="cs-CZ" sz="1400" dirty="0"/>
            </a:br>
            <a:r>
              <a:rPr lang="cs-CZ" sz="1400" dirty="0"/>
              <a:t>pro nekomerční použití (</a:t>
            </a:r>
            <a:r>
              <a:rPr lang="cs-CZ" sz="1400" i="1" dirty="0"/>
              <a:t>tuto verzi máte nainstalovánu na školních počítačích</a:t>
            </a:r>
            <a:r>
              <a:rPr lang="cs-CZ" sz="1400" dirty="0"/>
              <a:t>).</a:t>
            </a:r>
          </a:p>
          <a:p>
            <a:pPr marL="342900" indent="-342900" algn="just">
              <a:buClr>
                <a:srgbClr val="CC0000"/>
              </a:buClr>
            </a:pPr>
            <a:endParaRPr lang="cs-CZ" sz="1400" b="1" dirty="0"/>
          </a:p>
          <a:p>
            <a:pPr marL="342900" indent="-342900" algn="just">
              <a:spcBef>
                <a:spcPts val="600"/>
              </a:spcBef>
              <a:buClr>
                <a:srgbClr val="CC0000"/>
              </a:buClr>
            </a:pPr>
            <a:r>
              <a:rPr lang="cs-CZ" sz="1400" b="1" dirty="0"/>
              <a:t>Ukázka výsledků co vše lze vytvořit pomocí </a:t>
            </a:r>
            <a:r>
              <a:rPr lang="cs-CZ" sz="1400" b="1" dirty="0" err="1"/>
              <a:t>Eagle</a:t>
            </a:r>
            <a:r>
              <a:rPr lang="cs-CZ" sz="1400" b="1" dirty="0"/>
              <a:t> </a:t>
            </a:r>
            <a:r>
              <a:rPr lang="cs-CZ" sz="1400" b="1" dirty="0" err="1"/>
              <a:t>Light</a:t>
            </a:r>
            <a:r>
              <a:rPr lang="cs-CZ" sz="1400" b="1" dirty="0"/>
              <a:t> a jeho modulů:</a:t>
            </a:r>
            <a:r>
              <a:rPr lang="cs-CZ" sz="1400" dirty="0"/>
              <a:t> </a:t>
            </a:r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</a:pPr>
            <a:endParaRPr lang="cs-CZ" sz="1400" dirty="0"/>
          </a:p>
        </p:txBody>
      </p:sp>
      <p:pic>
        <p:nvPicPr>
          <p:cNvPr id="7173" name="Obrázek 29" descr="obr_03_3D_vizualizac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1225" y="4203700"/>
            <a:ext cx="22955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cs-CZ" sz="2600" b="1" kern="0" dirty="0">
                <a:latin typeface="Verdana" pitchFamily="34" charset="0"/>
                <a:ea typeface="+mj-ea"/>
                <a:cs typeface="+mj-cs"/>
              </a:rPr>
              <a:t>Dostupné verze a ukázka systému </a:t>
            </a:r>
            <a:r>
              <a:rPr lang="cs-CZ" sz="2600" b="1" kern="0" dirty="0" err="1">
                <a:latin typeface="Verdana" pitchFamily="34" charset="0"/>
                <a:ea typeface="+mj-ea"/>
                <a:cs typeface="+mj-cs"/>
              </a:rPr>
              <a:t>Eagle</a:t>
            </a:r>
            <a:endParaRPr lang="cs-CZ" sz="2600" b="1" kern="0" dirty="0">
              <a:latin typeface="Verdana" pitchFamily="34" charset="0"/>
              <a:ea typeface="+mj-ea"/>
              <a:cs typeface="+mj-cs"/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352425" y="6497638"/>
            <a:ext cx="833438" cy="114300"/>
            <a:chOff x="352425" y="6497638"/>
            <a:chExt cx="833438" cy="114300"/>
          </a:xfrm>
        </p:grpSpPr>
        <p:pic>
          <p:nvPicPr>
            <p:cNvPr id="7175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352425" y="6497638"/>
              <a:ext cx="114300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496888" y="6497638"/>
              <a:ext cx="114300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639763" y="6497638"/>
              <a:ext cx="114300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784225" y="6497638"/>
              <a:ext cx="114300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927100" y="6497638"/>
              <a:ext cx="114300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071563" y="6497638"/>
              <a:ext cx="114300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81" name="Skupina 19"/>
          <p:cNvGrpSpPr>
            <a:grpSpLocks/>
          </p:cNvGrpSpPr>
          <p:nvPr/>
        </p:nvGrpSpPr>
        <p:grpSpPr bwMode="auto">
          <a:xfrm>
            <a:off x="642938" y="4143394"/>
            <a:ext cx="7881937" cy="2071688"/>
            <a:chOff x="642938" y="4000504"/>
            <a:chExt cx="7881937" cy="2071684"/>
          </a:xfrm>
        </p:grpSpPr>
        <p:sp>
          <p:nvSpPr>
            <p:cNvPr id="7182" name="Text Box 12"/>
            <p:cNvSpPr txBox="1">
              <a:spLocks noChangeArrowheads="1"/>
            </p:cNvSpPr>
            <p:nvPr/>
          </p:nvSpPr>
          <p:spPr bwMode="auto">
            <a:xfrm>
              <a:off x="642938" y="5813425"/>
              <a:ext cx="2809875" cy="257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/>
                <a:t>Obr. 03 – Editor schématu</a:t>
              </a:r>
            </a:p>
          </p:txBody>
        </p:sp>
        <p:sp>
          <p:nvSpPr>
            <p:cNvPr id="7183" name="Text Box 13"/>
            <p:cNvSpPr txBox="1">
              <a:spLocks noChangeArrowheads="1"/>
            </p:cNvSpPr>
            <p:nvPr/>
          </p:nvSpPr>
          <p:spPr bwMode="auto">
            <a:xfrm>
              <a:off x="3190875" y="5813425"/>
              <a:ext cx="2809875" cy="2587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/>
                <a:t>Obr. 04 – Editor plošného spoje</a:t>
              </a:r>
            </a:p>
          </p:txBody>
        </p:sp>
        <p:sp>
          <p:nvSpPr>
            <p:cNvPr id="7184" name="Text Box 14"/>
            <p:cNvSpPr txBox="1">
              <a:spLocks noChangeArrowheads="1"/>
            </p:cNvSpPr>
            <p:nvPr/>
          </p:nvSpPr>
          <p:spPr bwMode="auto">
            <a:xfrm>
              <a:off x="5715000" y="5813425"/>
              <a:ext cx="2809875" cy="2587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/>
                <a:t>Obr. 05 – 3D vizualizace</a:t>
              </a:r>
            </a:p>
          </p:txBody>
        </p:sp>
        <p:pic>
          <p:nvPicPr>
            <p:cNvPr id="7185" name="Obrázek 24" descr="obr_01_editor_schematu.png">
              <a:hlinkClick r:id="rId5" action="ppaction://hlinksldjump"/>
            </p:cNvPr>
            <p:cNvPicPr>
              <a:picLocks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4348" y="4000504"/>
              <a:ext cx="2448000" cy="17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6" name="Obrázek 28" descr="obr_02_editor_plosneho_spoje.png">
              <a:hlinkClick r:id="rId7" action="ppaction://hlinksldjump"/>
            </p:cNvPr>
            <p:cNvPicPr>
              <a:picLocks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17014" y="4000504"/>
              <a:ext cx="2448000" cy="17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Obrázek 29" descr="obr_03_3D_vizualizace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19680" y="4144573"/>
              <a:ext cx="2295603" cy="143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552450" y="1571625"/>
            <a:ext cx="80391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endParaRPr lang="cs-CZ" sz="1400" b="1" i="1"/>
          </a:p>
          <a:p>
            <a:pPr marL="355600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/>
              <a:t>Modul Schematic</a:t>
            </a:r>
            <a:r>
              <a:rPr lang="cs-CZ" sz="1400" i="1"/>
              <a:t> (Editor schématu)</a:t>
            </a:r>
            <a:r>
              <a:rPr lang="en-US" sz="1400" i="1"/>
              <a:t>;</a:t>
            </a:r>
            <a:endParaRPr lang="cs-CZ" sz="1400" i="1"/>
          </a:p>
          <a:p>
            <a:pPr marL="355600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/>
              <a:t>Modul Layout Editor</a:t>
            </a:r>
            <a:r>
              <a:rPr lang="cs-CZ" sz="1400" i="1"/>
              <a:t> (Editor plošného spoje)</a:t>
            </a:r>
            <a:r>
              <a:rPr lang="en-US" sz="1400" i="1"/>
              <a:t>;</a:t>
            </a:r>
            <a:endParaRPr lang="cs-CZ" sz="1400" i="1"/>
          </a:p>
          <a:p>
            <a:pPr marL="355600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/>
              <a:t>Modul Autorouter</a:t>
            </a:r>
            <a:r>
              <a:rPr lang="cs-CZ" sz="1400" i="1"/>
              <a:t> (Editor samočinného návrhu plošného spoje)</a:t>
            </a:r>
            <a:r>
              <a:rPr lang="en-US" sz="1400" i="1"/>
              <a:t>;</a:t>
            </a:r>
            <a:endParaRPr lang="cs-CZ" sz="1400" i="1"/>
          </a:p>
          <a:p>
            <a:pPr marL="355600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/>
              <a:t>Modul Library</a:t>
            </a:r>
            <a:r>
              <a:rPr lang="cs-CZ" sz="1400" i="1"/>
              <a:t> (Editor knihoven)</a:t>
            </a:r>
            <a:r>
              <a:rPr lang="en-US" sz="1400" i="1"/>
              <a:t>.</a:t>
            </a:r>
            <a:endParaRPr lang="cs-CZ" sz="1400" i="1"/>
          </a:p>
          <a:p>
            <a:pPr marL="355600" indent="-355600">
              <a:buClr>
                <a:srgbClr val="CC0000"/>
              </a:buClr>
              <a:buFont typeface="Wingdings" pitchFamily="2" charset="2"/>
              <a:buChar char="n"/>
            </a:pPr>
            <a:endParaRPr lang="cs-CZ" sz="1300" i="1"/>
          </a:p>
          <a:p>
            <a:pPr marL="355600" indent="-355600">
              <a:buClr>
                <a:srgbClr val="CC0000"/>
              </a:buClr>
              <a:buFont typeface="Wingdings" pitchFamily="2" charset="2"/>
              <a:buChar char="n"/>
            </a:pPr>
            <a:endParaRPr lang="cs-CZ" sz="1300" i="1"/>
          </a:p>
        </p:txBody>
      </p:sp>
      <p:sp>
        <p:nvSpPr>
          <p:cNvPr id="1031" name="Text Box 20"/>
          <p:cNvSpPr txBox="1">
            <a:spLocks noChangeArrowheads="1"/>
          </p:cNvSpPr>
          <p:nvPr/>
        </p:nvSpPr>
        <p:spPr bwMode="auto">
          <a:xfrm>
            <a:off x="500063" y="5870575"/>
            <a:ext cx="8178800" cy="273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300" b="1"/>
              <a:t>Bližší popis jednotlivých editorů bude uveden v následujících prezentacích (vyučovacích hodinách).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cs-CZ" sz="2600" b="1" kern="0" dirty="0">
                <a:latin typeface="Verdana" pitchFamily="34" charset="0"/>
                <a:ea typeface="+mj-ea"/>
                <a:cs typeface="+mj-cs"/>
              </a:rPr>
              <a:t>Moduly (editory) systému </a:t>
            </a:r>
            <a:r>
              <a:rPr lang="cs-CZ" sz="2600" b="1" kern="0" dirty="0" err="1">
                <a:latin typeface="Verdana" pitchFamily="34" charset="0"/>
                <a:ea typeface="+mj-ea"/>
                <a:cs typeface="+mj-cs"/>
              </a:rPr>
              <a:t>Eagle</a:t>
            </a:r>
            <a:endParaRPr lang="cs-CZ" sz="2600" b="1" kern="0" dirty="0">
              <a:latin typeface="Verdana" pitchFamily="34" charset="0"/>
              <a:ea typeface="+mj-ea"/>
              <a:cs typeface="+mj-cs"/>
            </a:endParaRPr>
          </a:p>
        </p:txBody>
      </p:sp>
      <p:grpSp>
        <p:nvGrpSpPr>
          <p:cNvPr id="1033" name="Skupina 20"/>
          <p:cNvGrpSpPr>
            <a:grpSpLocks/>
          </p:cNvGrpSpPr>
          <p:nvPr/>
        </p:nvGrpSpPr>
        <p:grpSpPr bwMode="auto">
          <a:xfrm>
            <a:off x="352425" y="6497638"/>
            <a:ext cx="833438" cy="114300"/>
            <a:chOff x="352425" y="6496854"/>
            <a:chExt cx="833517" cy="114300"/>
          </a:xfrm>
        </p:grpSpPr>
        <p:pic>
          <p:nvPicPr>
            <p:cNvPr id="1034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352425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496248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640071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783894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927717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071538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Skupina 5"/>
          <p:cNvGrpSpPr/>
          <p:nvPr/>
        </p:nvGrpSpPr>
        <p:grpSpPr>
          <a:xfrm>
            <a:off x="1071563" y="3789040"/>
            <a:ext cx="7000875" cy="1711648"/>
            <a:chOff x="1071563" y="3789040"/>
            <a:chExt cx="7000875" cy="1711648"/>
          </a:xfrm>
        </p:grpSpPr>
        <p:sp>
          <p:nvSpPr>
            <p:cNvPr id="1040" name="Text Box 14"/>
            <p:cNvSpPr txBox="1">
              <a:spLocks noChangeArrowheads="1"/>
            </p:cNvSpPr>
            <p:nvPr/>
          </p:nvSpPr>
          <p:spPr bwMode="auto">
            <a:xfrm>
              <a:off x="4691087" y="5241925"/>
              <a:ext cx="3381351" cy="2587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Video 02 – Editor plošného spoje</a:t>
              </a:r>
            </a:p>
          </p:txBody>
        </p:sp>
        <p:sp>
          <p:nvSpPr>
            <p:cNvPr id="1041" name="Text Box 14"/>
            <p:cNvSpPr txBox="1">
              <a:spLocks noChangeArrowheads="1"/>
            </p:cNvSpPr>
            <p:nvPr/>
          </p:nvSpPr>
          <p:spPr bwMode="auto">
            <a:xfrm>
              <a:off x="1071563" y="5241925"/>
              <a:ext cx="3381351" cy="2587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Video 01 – Editor schématu</a:t>
              </a:r>
            </a:p>
          </p:txBody>
        </p:sp>
        <p:pic>
          <p:nvPicPr>
            <p:cNvPr id="20" name="Obrázek 1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137" y="3789040"/>
              <a:ext cx="1274203" cy="1243481"/>
            </a:xfrm>
            <a:prstGeom prst="rect">
              <a:avLst/>
            </a:prstGeom>
          </p:spPr>
        </p:pic>
        <p:pic>
          <p:nvPicPr>
            <p:cNvPr id="22" name="Obrázek 2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4661" y="3789040"/>
              <a:ext cx="1274203" cy="1243481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539750" y="1700213"/>
            <a:ext cx="8104188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/>
              <a:t>poslední dostupná verze programu </a:t>
            </a:r>
            <a:r>
              <a:rPr lang="cs-CZ" sz="1400" b="1"/>
              <a:t>Eagle Light</a:t>
            </a:r>
            <a:r>
              <a:rPr lang="cs-CZ" sz="1400"/>
              <a:t> pro OS </a:t>
            </a:r>
            <a:r>
              <a:rPr lang="cs-CZ" sz="1400" b="1"/>
              <a:t>Windows</a:t>
            </a:r>
            <a:r>
              <a:rPr lang="cs-CZ" sz="1400"/>
              <a:t> (OS </a:t>
            </a:r>
            <a:r>
              <a:rPr lang="cs-CZ" sz="1400" b="1"/>
              <a:t>Linux</a:t>
            </a:r>
            <a:r>
              <a:rPr lang="cs-CZ" sz="1400"/>
              <a:t> nebo </a:t>
            </a:r>
            <a:r>
              <a:rPr lang="cs-CZ" sz="1400" b="1"/>
              <a:t>Mac</a:t>
            </a:r>
            <a:r>
              <a:rPr lang="cs-CZ" sz="1400"/>
              <a:t> lze stáhnout na </a:t>
            </a:r>
            <a:r>
              <a:rPr lang="cs-CZ" sz="1400">
                <a:hlinkClick r:id="rId2"/>
              </a:rPr>
              <a:t>http://www.cadsoft.de/download-eagle/</a:t>
            </a:r>
            <a:r>
              <a:rPr lang="en-US" sz="1300"/>
              <a:t>;</a:t>
            </a:r>
            <a:endParaRPr lang="cs-CZ" sz="1300"/>
          </a:p>
          <a:p>
            <a:pPr marL="342900" indent="-3429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/>
              <a:t>po stažení spustíme instalaci</a:t>
            </a:r>
            <a:r>
              <a:rPr lang="en-US" sz="1400"/>
              <a:t>;</a:t>
            </a:r>
            <a:endParaRPr lang="cs-CZ" sz="1400"/>
          </a:p>
          <a:p>
            <a:pPr marL="342900" indent="-3429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/>
              <a:t>program je distribuován formou </a:t>
            </a:r>
            <a:r>
              <a:rPr lang="cs-CZ" sz="1300" b="1" i="1">
                <a:solidFill>
                  <a:srgbClr val="000066"/>
                </a:solidFill>
              </a:rPr>
              <a:t>*.exe</a:t>
            </a:r>
            <a:r>
              <a:rPr lang="cs-CZ" sz="1400"/>
              <a:t> souboru, takže instalace je velice snadná</a:t>
            </a:r>
            <a:r>
              <a:rPr lang="en-US" sz="1400"/>
              <a:t>;</a:t>
            </a:r>
            <a:endParaRPr lang="cs-CZ" sz="1400"/>
          </a:p>
          <a:p>
            <a:pPr marL="342900" indent="-3429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/>
              <a:t>instalace se implicitně provádí do podadresáře </a:t>
            </a:r>
            <a:r>
              <a:rPr lang="cs-CZ" sz="1400" b="1" i="1">
                <a:solidFill>
                  <a:srgbClr val="000066"/>
                </a:solidFill>
              </a:rPr>
              <a:t>Program Files</a:t>
            </a:r>
            <a:r>
              <a:rPr lang="cs-CZ" sz="1400"/>
              <a:t>, tento adresář nese celé označení verze programu </a:t>
            </a:r>
            <a:r>
              <a:rPr lang="cs-CZ" sz="1400" b="1"/>
              <a:t>Eagle </a:t>
            </a:r>
            <a:r>
              <a:rPr lang="cs-CZ" sz="1400" b="1" i="1">
                <a:solidFill>
                  <a:srgbClr val="000066"/>
                </a:solidFill>
              </a:rPr>
              <a:t>(např. C:\Program Files\EAGLE-6.3.0)</a:t>
            </a:r>
            <a:r>
              <a:rPr lang="en-US" sz="1400"/>
              <a:t>;</a:t>
            </a:r>
            <a:endParaRPr lang="cs-CZ" sz="1400"/>
          </a:p>
          <a:p>
            <a:pPr marL="342900" indent="-3429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/>
              <a:t>po instalaci budeme vyzvání k zadání licence</a:t>
            </a:r>
            <a:r>
              <a:rPr lang="en-US" sz="1400"/>
              <a:t>;</a:t>
            </a:r>
            <a:r>
              <a:rPr lang="cs-CZ" sz="1400"/>
              <a:t> </a:t>
            </a:r>
          </a:p>
          <a:p>
            <a:pPr marL="342900" indent="-3429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/>
              <a:t>pokud licenci nemáme zakoupenou, zvolíme </a:t>
            </a:r>
            <a:r>
              <a:rPr lang="cs-CZ" sz="1400" b="1"/>
              <a:t>Run as Freeware</a:t>
            </a:r>
            <a:r>
              <a:rPr lang="cs-CZ" sz="1400"/>
              <a:t>, kdy se program přepne do </a:t>
            </a:r>
            <a:r>
              <a:rPr lang="cs-CZ" sz="1400" b="1"/>
              <a:t>omezeného režimu</a:t>
            </a:r>
            <a:r>
              <a:rPr lang="en-US" sz="1400"/>
              <a:t>;</a:t>
            </a:r>
            <a:endParaRPr lang="cs-CZ" sz="1400" b="1"/>
          </a:p>
          <a:p>
            <a:pPr marL="342900" indent="-3429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/>
              <a:t>program Eagle zpustíme standardním způsobem přes nabídku START nebo dvojklikem na ikonu pro zástupce na ploše. </a:t>
            </a:r>
            <a:endParaRPr lang="cs-CZ" sz="130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cs-CZ" sz="2600" b="1" kern="0" dirty="0">
                <a:latin typeface="Verdana" pitchFamily="34" charset="0"/>
                <a:ea typeface="+mj-ea"/>
                <a:cs typeface="+mj-cs"/>
              </a:rPr>
              <a:t>Instalace a spuštění programu </a:t>
            </a:r>
            <a:r>
              <a:rPr lang="cs-CZ" sz="2600" b="1" kern="0" dirty="0" err="1">
                <a:latin typeface="Verdana" pitchFamily="34" charset="0"/>
                <a:ea typeface="+mj-ea"/>
                <a:cs typeface="+mj-cs"/>
              </a:rPr>
              <a:t>Eagle</a:t>
            </a:r>
            <a:endParaRPr lang="cs-CZ" sz="2600" b="1" kern="0" dirty="0">
              <a:latin typeface="Verdana" pitchFamily="34" charset="0"/>
              <a:ea typeface="+mj-ea"/>
              <a:cs typeface="+mj-cs"/>
            </a:endParaRPr>
          </a:p>
        </p:txBody>
      </p:sp>
      <p:grpSp>
        <p:nvGrpSpPr>
          <p:cNvPr id="8196" name="Skupina 13"/>
          <p:cNvGrpSpPr>
            <a:grpSpLocks/>
          </p:cNvGrpSpPr>
          <p:nvPr/>
        </p:nvGrpSpPr>
        <p:grpSpPr bwMode="auto">
          <a:xfrm>
            <a:off x="5643563" y="4786313"/>
            <a:ext cx="2809875" cy="1285875"/>
            <a:chOff x="5643563" y="4786313"/>
            <a:chExt cx="2809875" cy="1285875"/>
          </a:xfrm>
        </p:grpSpPr>
        <p:grpSp>
          <p:nvGrpSpPr>
            <p:cNvPr id="8204" name="Skupina 21"/>
            <p:cNvGrpSpPr>
              <a:grpSpLocks/>
            </p:cNvGrpSpPr>
            <p:nvPr/>
          </p:nvGrpSpPr>
          <p:grpSpPr bwMode="auto">
            <a:xfrm>
              <a:off x="6143625" y="4786313"/>
              <a:ext cx="1900238" cy="900112"/>
              <a:chOff x="6000760" y="4786322"/>
              <a:chExt cx="1900132" cy="900000"/>
            </a:xfrm>
          </p:grpSpPr>
          <p:pic>
            <p:nvPicPr>
              <p:cNvPr id="8206" name="Obrázek 18" descr="icon_cadsoft_eagle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00892" y="4786322"/>
                <a:ext cx="900000" cy="9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7" name="Obrázek 19" descr="cadsoft_small-333x250_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00760" y="4786322"/>
                <a:ext cx="876316" cy="9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205" name="Text Box 14"/>
            <p:cNvSpPr txBox="1">
              <a:spLocks noChangeArrowheads="1"/>
            </p:cNvSpPr>
            <p:nvPr/>
          </p:nvSpPr>
          <p:spPr bwMode="auto">
            <a:xfrm>
              <a:off x="5643563" y="5813425"/>
              <a:ext cx="2809875" cy="2587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/>
                <a:t>Obr. 06 – Ikona programu Eagle</a:t>
              </a:r>
            </a:p>
          </p:txBody>
        </p:sp>
      </p:grpSp>
      <p:grpSp>
        <p:nvGrpSpPr>
          <p:cNvPr id="8197" name="Skupina 21"/>
          <p:cNvGrpSpPr>
            <a:grpSpLocks/>
          </p:cNvGrpSpPr>
          <p:nvPr/>
        </p:nvGrpSpPr>
        <p:grpSpPr bwMode="auto">
          <a:xfrm>
            <a:off x="352425" y="6497638"/>
            <a:ext cx="833438" cy="114300"/>
            <a:chOff x="352425" y="6496854"/>
            <a:chExt cx="833517" cy="114300"/>
          </a:xfrm>
        </p:grpSpPr>
        <p:pic>
          <p:nvPicPr>
            <p:cNvPr id="8198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5" cstate="print">
              <a:lum/>
            </a:blip>
            <a:srcRect/>
            <a:stretch>
              <a:fillRect/>
            </a:stretch>
          </p:blipFill>
          <p:spPr bwMode="auto">
            <a:xfrm>
              <a:off x="352425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5" cstate="print">
              <a:lum/>
            </a:blip>
            <a:srcRect/>
            <a:stretch>
              <a:fillRect/>
            </a:stretch>
          </p:blipFill>
          <p:spPr bwMode="auto">
            <a:xfrm>
              <a:off x="496248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5" cstate="print">
              <a:lum/>
            </a:blip>
            <a:srcRect/>
            <a:stretch>
              <a:fillRect/>
            </a:stretch>
          </p:blipFill>
          <p:spPr bwMode="auto">
            <a:xfrm>
              <a:off x="640071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5" cstate="print">
              <a:lum/>
            </a:blip>
            <a:srcRect/>
            <a:stretch>
              <a:fillRect/>
            </a:stretch>
          </p:blipFill>
          <p:spPr bwMode="auto">
            <a:xfrm>
              <a:off x="783894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5" cstate="print">
              <a:lum/>
            </a:blip>
            <a:srcRect/>
            <a:stretch>
              <a:fillRect/>
            </a:stretch>
          </p:blipFill>
          <p:spPr bwMode="auto">
            <a:xfrm>
              <a:off x="927717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5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071538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500063" y="1670050"/>
            <a:ext cx="814387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1400" b="1" dirty="0"/>
              <a:t>Která z níže uvedených verzí programu, lze použít jako FREEWARE (v omezeném režimu)?</a:t>
            </a:r>
          </a:p>
          <a:p>
            <a:pPr marL="342900" indent="-342900">
              <a:spcBef>
                <a:spcPct val="20000"/>
              </a:spcBef>
            </a:pPr>
            <a:endParaRPr lang="cs-CZ" sz="1400" u="sng" dirty="0"/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dirty="0"/>
              <a:t>Professional</a:t>
            </a:r>
            <a:endParaRPr lang="cs-CZ" sz="1400" dirty="0"/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dirty="0"/>
              <a:t>Standard</a:t>
            </a:r>
            <a:r>
              <a:rPr lang="cs-CZ" sz="1400" dirty="0"/>
              <a:t> </a:t>
            </a:r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dirty="0" err="1"/>
              <a:t>Light</a:t>
            </a:r>
            <a:endParaRPr lang="cs-CZ" sz="1400" dirty="0"/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500063" y="1670050"/>
            <a:ext cx="81883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1400" b="1" dirty="0"/>
              <a:t> </a:t>
            </a:r>
          </a:p>
          <a:p>
            <a:pPr marL="342900" indent="-342900">
              <a:spcBef>
                <a:spcPct val="20000"/>
              </a:spcBef>
            </a:pPr>
            <a:endParaRPr lang="cs-CZ" sz="1300" u="sng" dirty="0"/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300" b="1" i="1" dirty="0"/>
              <a:t>                      </a:t>
            </a:r>
            <a:r>
              <a:rPr lang="cs-CZ" sz="1300" dirty="0"/>
              <a:t> </a:t>
            </a:r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300" b="1" i="1" dirty="0"/>
              <a:t>                </a:t>
            </a:r>
            <a:r>
              <a:rPr lang="cs-CZ" sz="1300" dirty="0"/>
              <a:t> </a:t>
            </a:r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300" b="1" i="1" dirty="0"/>
              <a:t>         </a:t>
            </a:r>
            <a:r>
              <a:rPr lang="cs-CZ" sz="1300" dirty="0"/>
              <a:t> 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00063" y="3857625"/>
            <a:ext cx="81041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sz="1400" b="1" dirty="0"/>
              <a:t>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cs-CZ" sz="1300" dirty="0"/>
          </a:p>
          <a:p>
            <a:pPr marL="355600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cs-CZ" sz="1400" i="1" dirty="0"/>
          </a:p>
          <a:p>
            <a:pPr marL="355600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cs-CZ" sz="1400" i="1" dirty="0"/>
          </a:p>
          <a:p>
            <a:pPr marL="355600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cs-CZ" sz="1400" i="1" dirty="0"/>
          </a:p>
          <a:p>
            <a:pPr marL="355600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cs-CZ" sz="1400" i="1" dirty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Opakování</a:t>
            </a:r>
          </a:p>
        </p:txBody>
      </p:sp>
      <p:grpSp>
        <p:nvGrpSpPr>
          <p:cNvPr id="10247" name="Skupina 20"/>
          <p:cNvGrpSpPr>
            <a:grpSpLocks/>
          </p:cNvGrpSpPr>
          <p:nvPr/>
        </p:nvGrpSpPr>
        <p:grpSpPr bwMode="auto">
          <a:xfrm>
            <a:off x="352425" y="6497638"/>
            <a:ext cx="833438" cy="114300"/>
            <a:chOff x="352425" y="6496854"/>
            <a:chExt cx="833517" cy="114300"/>
          </a:xfrm>
        </p:grpSpPr>
        <p:pic>
          <p:nvPicPr>
            <p:cNvPr id="10248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2425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6248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71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3894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7717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1538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00063" y="3857625"/>
            <a:ext cx="81041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sz="1400" b="1" dirty="0"/>
              <a:t>Vyjmenujte všechny čtyři moduly (editory) systému </a:t>
            </a:r>
            <a:r>
              <a:rPr lang="cs-CZ" sz="1400" b="1" dirty="0" err="1"/>
              <a:t>Eagle</a:t>
            </a:r>
            <a:r>
              <a:rPr lang="cs-CZ" sz="1400" b="1" dirty="0"/>
              <a:t>.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cs-CZ" sz="1300" dirty="0"/>
          </a:p>
        </p:txBody>
      </p:sp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500063" y="1670050"/>
            <a:ext cx="814387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1400" b="1"/>
              <a:t>Která z níže uvedených verzí programu, lze použít jako FREEWARE (v omezeném režimu)?</a:t>
            </a:r>
          </a:p>
          <a:p>
            <a:pPr marL="342900" indent="-342900">
              <a:spcBef>
                <a:spcPct val="20000"/>
              </a:spcBef>
            </a:pPr>
            <a:endParaRPr lang="cs-CZ" sz="1300" u="sng"/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300" b="1" i="1"/>
              <a:t>Professional</a:t>
            </a:r>
            <a:endParaRPr lang="cs-CZ" sz="1300"/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300" b="1" i="1"/>
              <a:t>Standard</a:t>
            </a:r>
            <a:r>
              <a:rPr lang="cs-CZ" sz="1300"/>
              <a:t> </a:t>
            </a:r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300" b="1" i="1"/>
              <a:t>Light</a:t>
            </a:r>
            <a:endParaRPr lang="cs-CZ" sz="1300"/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500063" y="1670050"/>
            <a:ext cx="81883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1400" b="1" dirty="0"/>
              <a:t> </a:t>
            </a:r>
          </a:p>
          <a:p>
            <a:pPr marL="342900" indent="-342900">
              <a:spcBef>
                <a:spcPct val="20000"/>
              </a:spcBef>
            </a:pPr>
            <a:endParaRPr lang="cs-CZ" sz="1400" u="sng" dirty="0"/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dirty="0"/>
              <a:t>                      </a:t>
            </a:r>
            <a:r>
              <a:rPr lang="cs-CZ" sz="1400" dirty="0"/>
              <a:t> – plná verze bez omezení</a:t>
            </a:r>
            <a:r>
              <a:rPr lang="en-US" sz="1400" dirty="0"/>
              <a:t>;</a:t>
            </a:r>
            <a:endParaRPr lang="cs-CZ" sz="1400" dirty="0"/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dirty="0"/>
              <a:t>                </a:t>
            </a:r>
            <a:r>
              <a:rPr lang="cs-CZ" sz="1400" dirty="0"/>
              <a:t> – maximálně čtyřvrstvá deska, maximální rozměry desky 160×100 mm</a:t>
            </a:r>
            <a:r>
              <a:rPr lang="en-US" sz="1400" dirty="0"/>
              <a:t>;</a:t>
            </a:r>
            <a:endParaRPr lang="cs-CZ" sz="1400" dirty="0"/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dirty="0"/>
              <a:t>         </a:t>
            </a:r>
            <a:r>
              <a:rPr lang="cs-CZ" sz="1400" dirty="0"/>
              <a:t> – maximálně dvouvrstvá deska, maximální rozměry desky 100×80 mm, schéma může být kresleno pouze na jediném listu, ostatní parametry programu jsou totožné s verzí </a:t>
            </a:r>
            <a:r>
              <a:rPr lang="cs-CZ" sz="1400" i="1" dirty="0"/>
              <a:t>Professional</a:t>
            </a:r>
            <a:r>
              <a:rPr lang="cs-CZ" sz="1400" dirty="0"/>
              <a:t>, </a:t>
            </a:r>
            <a:br>
              <a:rPr lang="cs-CZ" sz="1400" dirty="0"/>
            </a:br>
            <a:r>
              <a:rPr lang="cs-CZ" sz="1400" dirty="0"/>
              <a:t>pro nekomerční použití (</a:t>
            </a:r>
            <a:r>
              <a:rPr lang="cs-CZ" sz="1400" i="1" dirty="0"/>
              <a:t>tuto verzi máte nainstalovánu na školních počítačích</a:t>
            </a:r>
            <a:r>
              <a:rPr lang="cs-CZ" sz="1400" dirty="0"/>
              <a:t>).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00063" y="3857625"/>
            <a:ext cx="81041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sz="1400" b="1" dirty="0"/>
              <a:t>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cs-CZ" sz="1300" dirty="0"/>
          </a:p>
          <a:p>
            <a:pPr marL="355600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cs-CZ" sz="1400" i="1" dirty="0"/>
          </a:p>
          <a:p>
            <a:pPr marL="355600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cs-CZ" sz="1400" i="1" dirty="0"/>
          </a:p>
          <a:p>
            <a:pPr marL="355600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cs-CZ" sz="1400" i="1" dirty="0"/>
          </a:p>
          <a:p>
            <a:pPr marL="355600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cs-CZ" sz="1400" i="1" dirty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Opakování</a:t>
            </a:r>
          </a:p>
        </p:txBody>
      </p:sp>
      <p:grpSp>
        <p:nvGrpSpPr>
          <p:cNvPr id="2" name="Skupina 20"/>
          <p:cNvGrpSpPr>
            <a:grpSpLocks/>
          </p:cNvGrpSpPr>
          <p:nvPr/>
        </p:nvGrpSpPr>
        <p:grpSpPr bwMode="auto">
          <a:xfrm>
            <a:off x="352425" y="6497638"/>
            <a:ext cx="833438" cy="114300"/>
            <a:chOff x="352425" y="6496854"/>
            <a:chExt cx="833517" cy="114300"/>
          </a:xfrm>
        </p:grpSpPr>
        <p:pic>
          <p:nvPicPr>
            <p:cNvPr id="10248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2425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6248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71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3894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7717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1538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00063" y="3857625"/>
            <a:ext cx="81041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sz="1400" b="1" dirty="0"/>
              <a:t>Vyjmenujte všechny čtyři moduly (editory) systému </a:t>
            </a:r>
            <a:r>
              <a:rPr lang="cs-CZ" sz="1400" b="1" dirty="0" err="1"/>
              <a:t>Eagle</a:t>
            </a:r>
            <a:r>
              <a:rPr lang="cs-CZ" sz="1400" b="1" dirty="0"/>
              <a:t>.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cs-CZ" sz="1400" dirty="0"/>
          </a:p>
          <a:p>
            <a:pPr marL="355600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cs-CZ" sz="1400" b="1" i="1" dirty="0"/>
              <a:t>Modul </a:t>
            </a:r>
            <a:r>
              <a:rPr lang="cs-CZ" sz="1400" b="1" i="1" dirty="0" err="1"/>
              <a:t>Schematic</a:t>
            </a:r>
            <a:r>
              <a:rPr lang="cs-CZ" sz="1400" i="1" dirty="0"/>
              <a:t> (Editor schématu)</a:t>
            </a:r>
            <a:r>
              <a:rPr lang="en-US" sz="1400" i="1" dirty="0"/>
              <a:t>;</a:t>
            </a:r>
            <a:endParaRPr lang="cs-CZ" sz="1400" i="1" dirty="0"/>
          </a:p>
          <a:p>
            <a:pPr marL="355600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cs-CZ" sz="1400" b="1" i="1" dirty="0"/>
              <a:t>Modul Layout Editor</a:t>
            </a:r>
            <a:r>
              <a:rPr lang="cs-CZ" sz="1400" i="1" dirty="0"/>
              <a:t> (Editor plošného spoje)</a:t>
            </a:r>
            <a:r>
              <a:rPr lang="en-US" sz="1400" i="1" dirty="0"/>
              <a:t>;</a:t>
            </a:r>
            <a:endParaRPr lang="cs-CZ" sz="1400" i="1" dirty="0"/>
          </a:p>
          <a:p>
            <a:pPr marL="355600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cs-CZ" sz="1400" b="1" i="1" dirty="0"/>
              <a:t>Modul </a:t>
            </a:r>
            <a:r>
              <a:rPr lang="cs-CZ" sz="1400" b="1" i="1" dirty="0" err="1"/>
              <a:t>Autorouter</a:t>
            </a:r>
            <a:r>
              <a:rPr lang="cs-CZ" sz="1400" i="1" dirty="0"/>
              <a:t> (Editor samočinného návrhu plošného spoje)</a:t>
            </a:r>
            <a:r>
              <a:rPr lang="en-US" sz="1400" i="1" dirty="0"/>
              <a:t>;</a:t>
            </a:r>
            <a:endParaRPr lang="cs-CZ" sz="1400" i="1" dirty="0"/>
          </a:p>
          <a:p>
            <a:pPr marL="355600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cs-CZ" sz="1400" b="1" i="1" dirty="0"/>
              <a:t>Modul </a:t>
            </a:r>
            <a:r>
              <a:rPr lang="cs-CZ" sz="1400" b="1" i="1" dirty="0" err="1"/>
              <a:t>Library</a:t>
            </a:r>
            <a:r>
              <a:rPr lang="cs-CZ" sz="1400" i="1" dirty="0"/>
              <a:t> (Editor knihoven)</a:t>
            </a:r>
            <a:r>
              <a:rPr lang="en-US" sz="1400" i="1" dirty="0"/>
              <a:t>.</a:t>
            </a:r>
            <a:endParaRPr lang="cs-CZ" sz="1400" i="1" dirty="0"/>
          </a:p>
        </p:txBody>
      </p:sp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500063" y="1670050"/>
            <a:ext cx="814387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1400" b="1"/>
              <a:t>Která z níže uvedených verzí programu, lze použít jako FREEWARE (v omezeném režimu)?</a:t>
            </a:r>
          </a:p>
          <a:p>
            <a:pPr marL="342900" indent="-342900">
              <a:spcBef>
                <a:spcPct val="20000"/>
              </a:spcBef>
            </a:pPr>
            <a:endParaRPr lang="cs-CZ" sz="1300" u="sng"/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300" b="1" i="1"/>
              <a:t>Professional</a:t>
            </a:r>
            <a:endParaRPr lang="cs-CZ" sz="1300"/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300" b="1" i="1"/>
              <a:t>Standard</a:t>
            </a:r>
            <a:r>
              <a:rPr lang="cs-CZ" sz="1300"/>
              <a:t> </a:t>
            </a:r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300" b="1" i="1"/>
              <a:t>Light</a:t>
            </a:r>
            <a:endParaRPr lang="cs-CZ" sz="1300"/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500063" y="1670050"/>
            <a:ext cx="81883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1400" b="1" dirty="0"/>
              <a:t> </a:t>
            </a:r>
          </a:p>
          <a:p>
            <a:pPr marL="342900" indent="-342900">
              <a:spcBef>
                <a:spcPct val="20000"/>
              </a:spcBef>
            </a:pPr>
            <a:endParaRPr lang="cs-CZ" sz="1400" u="sng" dirty="0"/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dirty="0"/>
              <a:t>                      </a:t>
            </a:r>
            <a:r>
              <a:rPr lang="cs-CZ" sz="1400" dirty="0"/>
              <a:t> – plná verze bez omezení</a:t>
            </a:r>
            <a:r>
              <a:rPr lang="en-US" sz="1400" dirty="0"/>
              <a:t>;</a:t>
            </a:r>
            <a:endParaRPr lang="cs-CZ" sz="1400" dirty="0"/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dirty="0"/>
              <a:t>                </a:t>
            </a:r>
            <a:r>
              <a:rPr lang="cs-CZ" sz="1400" dirty="0"/>
              <a:t> – maximálně čtyřvrstvá deska, maximální rozměry desky 160×100 mm</a:t>
            </a:r>
            <a:r>
              <a:rPr lang="en-US" sz="1400" dirty="0"/>
              <a:t>;</a:t>
            </a:r>
            <a:endParaRPr lang="cs-CZ" sz="1400" dirty="0"/>
          </a:p>
          <a:p>
            <a:pPr marL="342900" indent="-34290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dirty="0"/>
              <a:t>         </a:t>
            </a:r>
            <a:r>
              <a:rPr lang="cs-CZ" sz="1400" dirty="0"/>
              <a:t> – maximálně dvouvrstvá deska, maximální rozměry desky 100×80 mm, schéma může být kresleno pouze na jediném listu, ostatní parametry programu jsou totožné s verzí </a:t>
            </a:r>
            <a:r>
              <a:rPr lang="cs-CZ" sz="1400" i="1" dirty="0"/>
              <a:t>Professional</a:t>
            </a:r>
            <a:r>
              <a:rPr lang="cs-CZ" sz="1400" dirty="0"/>
              <a:t>, </a:t>
            </a:r>
            <a:br>
              <a:rPr lang="cs-CZ" sz="1400" dirty="0"/>
            </a:br>
            <a:r>
              <a:rPr lang="cs-CZ" sz="1400" dirty="0"/>
              <a:t>pro nekomerční použití (</a:t>
            </a:r>
            <a:r>
              <a:rPr lang="cs-CZ" sz="1400" i="1" dirty="0"/>
              <a:t>tuto verzi máte nainstalovánu na školních počítačích</a:t>
            </a:r>
            <a:r>
              <a:rPr lang="cs-CZ" sz="1400" dirty="0"/>
              <a:t>).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00063" y="3857625"/>
            <a:ext cx="81041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sz="1400" b="1" dirty="0"/>
              <a:t>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cs-CZ" sz="1300" dirty="0"/>
          </a:p>
          <a:p>
            <a:pPr marL="355600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cs-CZ" sz="1400" i="1" dirty="0"/>
          </a:p>
          <a:p>
            <a:pPr marL="355600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cs-CZ" sz="1400" i="1" dirty="0"/>
          </a:p>
          <a:p>
            <a:pPr marL="355600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cs-CZ" sz="1400" i="1" dirty="0"/>
          </a:p>
          <a:p>
            <a:pPr marL="355600" indent="-3556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cs-CZ" sz="1400" i="1" dirty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Opakování</a:t>
            </a:r>
          </a:p>
        </p:txBody>
      </p:sp>
      <p:grpSp>
        <p:nvGrpSpPr>
          <p:cNvPr id="2" name="Skupina 20"/>
          <p:cNvGrpSpPr>
            <a:grpSpLocks/>
          </p:cNvGrpSpPr>
          <p:nvPr/>
        </p:nvGrpSpPr>
        <p:grpSpPr bwMode="auto">
          <a:xfrm>
            <a:off x="352425" y="6497638"/>
            <a:ext cx="833438" cy="114300"/>
            <a:chOff x="352425" y="6496854"/>
            <a:chExt cx="833517" cy="114300"/>
          </a:xfrm>
        </p:grpSpPr>
        <p:pic>
          <p:nvPicPr>
            <p:cNvPr id="10248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2425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6248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71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3894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7717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1538" y="6496854"/>
              <a:ext cx="114404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8159</TotalTime>
  <Words>785</Words>
  <Application>Microsoft Office PowerPoint</Application>
  <PresentationFormat>Předvádění na obrazovce (4:3)</PresentationFormat>
  <Paragraphs>140</Paragraphs>
  <Slides>18</Slides>
  <Notes>7</Notes>
  <HiddenSlides>7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Výchozí návrh</vt:lpstr>
      <vt:lpstr>Základní popis  a instalace Eagle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Opakování</vt:lpstr>
      <vt:lpstr>Opakování</vt:lpstr>
      <vt:lpstr>Opakování</vt:lpstr>
      <vt:lpstr>Použitá 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DUMy</dc:title>
  <dc:creator>Tomáš Milerski</dc:creator>
  <cp:lastModifiedBy>Teacher</cp:lastModifiedBy>
  <cp:revision>376</cp:revision>
  <dcterms:created xsi:type="dcterms:W3CDTF">2007-03-02T14:45:28Z</dcterms:created>
  <dcterms:modified xsi:type="dcterms:W3CDTF">2013-06-07T09:18:08Z</dcterms:modified>
</cp:coreProperties>
</file>