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89" r:id="rId3"/>
    <p:sldId id="300" r:id="rId4"/>
    <p:sldId id="299" r:id="rId5"/>
    <p:sldId id="302" r:id="rId6"/>
    <p:sldId id="303" r:id="rId7"/>
    <p:sldId id="304" r:id="rId8"/>
    <p:sldId id="305" r:id="rId9"/>
    <p:sldId id="296" r:id="rId10"/>
    <p:sldId id="306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3EB80"/>
    <a:srgbClr val="D3EBED"/>
    <a:srgbClr val="006940"/>
    <a:srgbClr val="006666"/>
    <a:srgbClr val="FFFF00"/>
    <a:srgbClr val="FF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 autoAdjust="0"/>
    <p:restoredTop sz="95667" autoAdjust="0"/>
  </p:normalViewPr>
  <p:slideViewPr>
    <p:cSldViewPr>
      <p:cViewPr varScale="1">
        <p:scale>
          <a:sx n="108" d="100"/>
          <a:sy n="108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DA323E1-D57C-488E-8B98-8899F9BCE842}" type="datetimeFigureOut">
              <a:rPr lang="cs-CZ"/>
              <a:pPr>
                <a:defRPr/>
              </a:pPr>
              <a:t>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4D18D9-FC06-4465-91AB-BD5D5419E7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334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35F7-D16B-43D4-9619-504FA7A0AD99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21E0F8-8CBE-4862-A6A1-3C407DDD695F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543F0-CE57-4143-9201-EE43B7D959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1F274-81B9-456E-B11B-B69D1E4324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CC337-F2F1-4341-A4A1-2F8383CC19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62E7-0EA0-44B7-B38E-A334BFB63F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808A0-5D82-4857-8955-F344840B5A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30132-B681-4B6F-8957-08F3468106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F390-5ADA-47D6-84DB-512B1B33DE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57FA8-52EF-486D-916B-ADE3ED9C9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C86E1-5834-48AF-A24F-97038C5CF8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48397-7D55-493C-AC1B-607474D4BB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79001-A2E9-4D96-9330-99E2721DAD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FE43-D4D8-494A-A7DF-A8E8B6906A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 bright="90000" contrast="-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F625E8-7CC8-44D7-AFFC-BDE22276D1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le.cz/" TargetMode="External"/><Relationship Id="rId2" Type="http://schemas.openxmlformats.org/officeDocument/2006/relationships/hyperlink" Target="http://www.cadsoft.d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6000" y="3060000"/>
            <a:ext cx="7929563" cy="107950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Kontrolní panel </a:t>
            </a:r>
            <a:br>
              <a:rPr lang="cs-CZ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vytvoření nového projektu</a:t>
            </a:r>
            <a:r>
              <a:rPr lang="cs-CZ" sz="4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76250"/>
            <a:ext cx="6985000" cy="1296988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4100" name="Skupina 10"/>
          <p:cNvGrpSpPr>
            <a:grpSpLocks/>
          </p:cNvGrpSpPr>
          <p:nvPr/>
        </p:nvGrpSpPr>
        <p:grpSpPr bwMode="auto">
          <a:xfrm>
            <a:off x="1187450" y="476250"/>
            <a:ext cx="6840538" cy="1260475"/>
            <a:chOff x="971600" y="548680"/>
            <a:chExt cx="6840760" cy="1259483"/>
          </a:xfrm>
        </p:grpSpPr>
        <p:pic>
          <p:nvPicPr>
            <p:cNvPr id="4104" name="Picture 41" descr="OPVK_hor_zakladni_logolink_RGB_cz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71600" y="548680"/>
              <a:ext cx="5966142" cy="1259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42" descr="logo2_SŠ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35309" y="620152"/>
              <a:ext cx="577051" cy="7925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1" name="Text Box 43"/>
          <p:cNvSpPr txBox="1">
            <a:spLocks noChangeArrowheads="1"/>
          </p:cNvSpPr>
          <p:nvPr/>
        </p:nvSpPr>
        <p:spPr bwMode="auto">
          <a:xfrm>
            <a:off x="3419475" y="441642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rebuchet MS" pitchFamily="34" charset="0"/>
              </a:rPr>
              <a:t>Bc. Tomáš Milerski</a:t>
            </a:r>
          </a:p>
        </p:txBody>
      </p:sp>
      <p:sp>
        <p:nvSpPr>
          <p:cNvPr id="4102" name="Line 44"/>
          <p:cNvSpPr>
            <a:spLocks noChangeShapeType="1"/>
          </p:cNvSpPr>
          <p:nvPr/>
        </p:nvSpPr>
        <p:spPr bwMode="auto">
          <a:xfrm>
            <a:off x="395288" y="1916113"/>
            <a:ext cx="842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3" name="Text Box 45"/>
          <p:cNvSpPr txBox="1">
            <a:spLocks noChangeArrowheads="1"/>
          </p:cNvSpPr>
          <p:nvPr/>
        </p:nvSpPr>
        <p:spPr bwMode="auto">
          <a:xfrm>
            <a:off x="611188" y="5949950"/>
            <a:ext cx="799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Trebuchet MS" pitchFamily="34" charset="0"/>
              </a:rPr>
              <a:t>Střední škola, Havířov-</a:t>
            </a:r>
            <a:r>
              <a:rPr lang="cs-CZ" sz="1200" dirty="0" err="1">
                <a:latin typeface="Trebuchet MS" pitchFamily="34" charset="0"/>
              </a:rPr>
              <a:t>Šumbark</a:t>
            </a:r>
            <a:r>
              <a:rPr lang="cs-CZ" sz="1200" dirty="0">
                <a:latin typeface="Trebuchet MS" pitchFamily="34" charset="0"/>
              </a:rPr>
              <a:t>, Sýkorova 1/613, příspěvková organizace</a:t>
            </a:r>
          </a:p>
          <a:p>
            <a:pPr algn="ctr"/>
            <a:r>
              <a:rPr lang="cs-CZ" sz="1200" dirty="0">
                <a:latin typeface="Trebuchet MS" pitchFamily="34" charset="0"/>
              </a:rPr>
              <a:t>Tento výukový materiál byl zpracován v rámci akce EU peníze středním školám - OP VK 1.5. </a:t>
            </a:r>
          </a:p>
          <a:p>
            <a:pPr algn="ctr"/>
            <a:r>
              <a:rPr lang="cs-CZ" sz="1200">
                <a:latin typeface="Trebuchet MS" pitchFamily="34" charset="0"/>
              </a:rPr>
              <a:t>Výuková sada – Návrhové systémy plošných spojů, DUM č. </a:t>
            </a:r>
            <a:r>
              <a:rPr lang="cs-CZ" sz="1200" smtClean="0">
                <a:latin typeface="Trebuchet MS" pitchFamily="34" charset="0"/>
              </a:rPr>
              <a:t>02</a:t>
            </a:r>
            <a:endParaRPr lang="cs-CZ" sz="120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Video 03 – Nový projekt</a:t>
            </a:r>
          </a:p>
        </p:txBody>
      </p:sp>
      <p:pic>
        <p:nvPicPr>
          <p:cNvPr id="3" name="Obrázek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124089"/>
            <a:ext cx="504056" cy="401255"/>
          </a:xfrm>
          <a:prstGeom prst="rect">
            <a:avLst/>
          </a:prstGeom>
        </p:spPr>
      </p:pic>
      <p:pic>
        <p:nvPicPr>
          <p:cNvPr id="4" name="novy_projekt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" y="404664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482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0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200">
                <a:cs typeface="Times New Roman" pitchFamily="18" charset="0"/>
              </a:rPr>
              <a:t> </a:t>
            </a:r>
            <a:endParaRPr lang="cs-CZ"/>
          </a:p>
        </p:txBody>
      </p: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0" y="0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200">
                <a:cs typeface="Times New Roman" pitchFamily="18" charset="0"/>
              </a:rPr>
              <a:t> </a:t>
            </a:r>
            <a:endParaRPr lang="cs-CZ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cs-CZ" sz="2600" b="1" kern="0" dirty="0">
                <a:latin typeface="Verdana" pitchFamily="34" charset="0"/>
                <a:ea typeface="+mj-ea"/>
                <a:cs typeface="+mj-cs"/>
              </a:rPr>
              <a:t>Kontrolní panel (</a:t>
            </a:r>
            <a:r>
              <a:rPr lang="cs-CZ" sz="2600" b="1" kern="0" dirty="0" err="1">
                <a:latin typeface="Verdana" pitchFamily="34" charset="0"/>
                <a:ea typeface="+mj-ea"/>
                <a:cs typeface="+mj-cs"/>
              </a:rPr>
              <a:t>Control</a:t>
            </a:r>
            <a:r>
              <a:rPr lang="cs-CZ" sz="2600" b="1" kern="0" dirty="0">
                <a:latin typeface="Verdana" pitchFamily="34" charset="0"/>
                <a:ea typeface="+mj-ea"/>
                <a:cs typeface="+mj-cs"/>
              </a:rPr>
              <a:t> Panel)</a:t>
            </a:r>
          </a:p>
        </p:txBody>
      </p:sp>
      <p:sp>
        <p:nvSpPr>
          <p:cNvPr id="17" name="Rectangle 10"/>
          <p:cNvSpPr txBox="1">
            <a:spLocks noChangeArrowheads="1"/>
          </p:cNvSpPr>
          <p:nvPr/>
        </p:nvSpPr>
        <p:spPr>
          <a:xfrm>
            <a:off x="539750" y="1557338"/>
            <a:ext cx="8104188" cy="2157412"/>
          </a:xfrm>
          <a:prstGeom prst="rect">
            <a:avLst/>
          </a:prstGeom>
          <a:noFill/>
          <a:ln/>
        </p:spPr>
        <p:txBody>
          <a:bodyPr/>
          <a:lstStyle/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cs-CZ" sz="1400" kern="0" dirty="0">
                <a:latin typeface="+mn-lt"/>
              </a:rPr>
              <a:t>objevuje se vždy po spuštění návrhového systému</a:t>
            </a:r>
            <a:r>
              <a:rPr lang="en-US" sz="1400" kern="0" dirty="0">
                <a:latin typeface="+mn-lt"/>
              </a:rPr>
              <a:t>;</a:t>
            </a:r>
            <a:endParaRPr lang="cs-CZ" sz="1400" kern="0" dirty="0">
              <a:latin typeface="+mn-lt"/>
            </a:endParaRP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cs-CZ" sz="1400" dirty="0"/>
              <a:t>při práci musí být neustále spuštěn</a:t>
            </a:r>
            <a:r>
              <a:rPr lang="en-US" sz="1400" kern="0" dirty="0"/>
              <a:t>;</a:t>
            </a:r>
            <a:endParaRPr lang="cs-CZ" sz="1400" kern="0" dirty="0">
              <a:latin typeface="+mn-lt"/>
            </a:endParaRP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cs-CZ" sz="1400" kern="0" dirty="0">
                <a:latin typeface="+mn-lt"/>
              </a:rPr>
              <a:t>umožňuje načíst a uložit projekty, nastavit určité parametry programu, generovat výstupní data </a:t>
            </a:r>
            <a:br>
              <a:rPr lang="cs-CZ" sz="1400" kern="0" dirty="0">
                <a:latin typeface="+mn-lt"/>
              </a:rPr>
            </a:br>
            <a:r>
              <a:rPr lang="cs-CZ" sz="1400" kern="0" dirty="0">
                <a:latin typeface="+mn-lt"/>
              </a:rPr>
              <a:t>pro výrobu, </a:t>
            </a:r>
            <a:r>
              <a:rPr lang="cs-CZ" sz="1400" dirty="0"/>
              <a:t>zajišťuje hlídání konzistence mezi schématem a deskou, přenášení změn ze schématu do desky, otevírání a prohlížení knihoven </a:t>
            </a:r>
            <a:r>
              <a:rPr lang="cs-CZ" sz="1400" kern="0" dirty="0">
                <a:latin typeface="+mn-lt"/>
              </a:rPr>
              <a:t>aj.</a:t>
            </a:r>
            <a:r>
              <a:rPr lang="en-US" sz="1400" kern="0" dirty="0">
                <a:latin typeface="+mn-lt"/>
              </a:rPr>
              <a:t>;</a:t>
            </a:r>
            <a:endParaRPr lang="cs-CZ" sz="1400" kern="0" dirty="0">
              <a:latin typeface="+mn-lt"/>
            </a:endParaRP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cs-CZ" sz="1400" dirty="0"/>
              <a:t>v tomto prostředí projekty, můžeme doplňovat o popisky, přejmenovávat, kopírovat, označujeme zde aktivní projekty, nastavujeme základní vlastnosti prostředí a můžeme přecházet </a:t>
            </a:r>
            <a:br>
              <a:rPr lang="cs-CZ" sz="1400" dirty="0"/>
            </a:br>
            <a:r>
              <a:rPr lang="cs-CZ" sz="1400" dirty="0"/>
              <a:t>do jednotlivých částí návrhového systému.</a:t>
            </a:r>
            <a:endParaRPr lang="cs-CZ" sz="1400" kern="0" dirty="0">
              <a:latin typeface="+mn-lt"/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1331913" y="4071942"/>
            <a:ext cx="6480175" cy="2128838"/>
            <a:chOff x="1331913" y="4149725"/>
            <a:chExt cx="6480175" cy="2128838"/>
          </a:xfrm>
        </p:grpSpPr>
        <p:sp>
          <p:nvSpPr>
            <p:cNvPr id="5128" name="Text Box 11"/>
            <p:cNvSpPr txBox="1">
              <a:spLocks noChangeArrowheads="1"/>
            </p:cNvSpPr>
            <p:nvPr/>
          </p:nvSpPr>
          <p:spPr bwMode="auto">
            <a:xfrm>
              <a:off x="1331913" y="6021388"/>
              <a:ext cx="6480175" cy="257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Obr. </a:t>
              </a:r>
              <a:r>
                <a:rPr lang="cs-CZ" sz="1200" i="1" dirty="0" smtClean="0"/>
                <a:t>07 </a:t>
              </a:r>
              <a:r>
                <a:rPr lang="cs-CZ" sz="1200" i="1" dirty="0"/>
                <a:t>– Vzhled kontrolního panelu</a:t>
              </a:r>
            </a:p>
          </p:txBody>
        </p:sp>
        <p:pic>
          <p:nvPicPr>
            <p:cNvPr id="5129" name="Picture 14" descr="obrazek_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48038" y="4149725"/>
              <a:ext cx="2400300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Skupina 27"/>
          <p:cNvGrpSpPr/>
          <p:nvPr/>
        </p:nvGrpSpPr>
        <p:grpSpPr>
          <a:xfrm>
            <a:off x="352425" y="6497638"/>
            <a:ext cx="545821" cy="114300"/>
            <a:chOff x="352425" y="6497638"/>
            <a:chExt cx="545821" cy="114300"/>
          </a:xfrm>
        </p:grpSpPr>
        <p:pic>
          <p:nvPicPr>
            <p:cNvPr id="22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>
              <a:lum bright="70000"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>
              <a:lum bright="70000"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>
              <a:lum bright="70000"/>
            </a:blip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0" y="0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200">
                <a:cs typeface="Times New Roman" pitchFamily="18" charset="0"/>
              </a:rPr>
              <a:t> </a:t>
            </a:r>
            <a:endParaRPr lang="cs-CZ"/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0" y="0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200">
                <a:cs typeface="Times New Roman" pitchFamily="18" charset="0"/>
              </a:rPr>
              <a:t> </a:t>
            </a:r>
            <a:endParaRPr lang="cs-CZ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cs-CZ" sz="2600" b="1" kern="0" dirty="0">
                <a:latin typeface="Verdana" pitchFamily="34" charset="0"/>
                <a:ea typeface="+mj-ea"/>
                <a:cs typeface="+mj-cs"/>
              </a:rPr>
              <a:t>Aktivace a deaktivace knihoven</a:t>
            </a:r>
          </a:p>
        </p:txBody>
      </p:sp>
      <p:sp>
        <p:nvSpPr>
          <p:cNvPr id="23" name="Rectangle 10"/>
          <p:cNvSpPr txBox="1">
            <a:spLocks noChangeArrowheads="1"/>
          </p:cNvSpPr>
          <p:nvPr/>
        </p:nvSpPr>
        <p:spPr>
          <a:xfrm>
            <a:off x="539750" y="1557338"/>
            <a:ext cx="8104188" cy="871530"/>
          </a:xfrm>
          <a:prstGeom prst="rect">
            <a:avLst/>
          </a:prstGeom>
          <a:noFill/>
          <a:ln/>
        </p:spPr>
        <p:txBody>
          <a:bodyPr/>
          <a:lstStyle/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cs-CZ" sz="1400" kern="0" dirty="0" smtClean="0">
                <a:latin typeface="+mn-lt"/>
              </a:rPr>
              <a:t>před založením projektu si aktivujeme (vybereme) pouze knihovny, které budeme používat</a:t>
            </a:r>
            <a:r>
              <a:rPr lang="en-US" sz="1400" kern="0" dirty="0" smtClean="0"/>
              <a:t>;</a:t>
            </a:r>
            <a:r>
              <a:rPr lang="cs-CZ" sz="1400" kern="0" dirty="0" smtClean="0">
                <a:latin typeface="+mn-lt"/>
              </a:rPr>
              <a:t>  </a:t>
            </a:r>
            <a:endParaRPr lang="cs-CZ" sz="1400" kern="0" dirty="0">
              <a:latin typeface="+mn-lt"/>
            </a:endParaRP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cs-CZ" sz="1400" dirty="0" smtClean="0"/>
              <a:t>v průběhu práce v editoru se lze zde kdykoliv vrátit a aktivovat nebo deaktivovat libovolnou knihovnu. </a:t>
            </a:r>
            <a:endParaRPr lang="cs-CZ" sz="1400" kern="0" dirty="0">
              <a:latin typeface="+mn-lt"/>
            </a:endParaRPr>
          </a:p>
        </p:txBody>
      </p:sp>
      <p:grpSp>
        <p:nvGrpSpPr>
          <p:cNvPr id="42" name="Skupina 41"/>
          <p:cNvGrpSpPr/>
          <p:nvPr/>
        </p:nvGrpSpPr>
        <p:grpSpPr>
          <a:xfrm>
            <a:off x="352425" y="6497638"/>
            <a:ext cx="545821" cy="114300"/>
            <a:chOff x="352425" y="6497638"/>
            <a:chExt cx="545821" cy="114300"/>
          </a:xfrm>
        </p:grpSpPr>
        <p:pic>
          <p:nvPicPr>
            <p:cNvPr id="38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 bright="70000"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 bright="70000"/>
            </a:blip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Skupina 21"/>
          <p:cNvGrpSpPr/>
          <p:nvPr/>
        </p:nvGrpSpPr>
        <p:grpSpPr>
          <a:xfrm>
            <a:off x="857224" y="2592000"/>
            <a:ext cx="7453340" cy="3594505"/>
            <a:chOff x="857224" y="2592000"/>
            <a:chExt cx="7453340" cy="3594505"/>
          </a:xfrm>
        </p:grpSpPr>
        <p:pic>
          <p:nvPicPr>
            <p:cNvPr id="24" name="Obrázek 23" descr="knihovna_deaktivac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6314" y="2592000"/>
              <a:ext cx="3524250" cy="3143250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26" name="Obrázek 25" descr="knihovna_aktivac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7224" y="2592000"/>
              <a:ext cx="3524250" cy="2190750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27" name="Obrázek 26" descr="knihavna_jednotliva_A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224" y="4968000"/>
              <a:ext cx="3524250" cy="762000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1331913" y="5929330"/>
              <a:ext cx="6480175" cy="257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Obr. </a:t>
              </a:r>
              <a:r>
                <a:rPr lang="cs-CZ" sz="1200" i="1" dirty="0" smtClean="0"/>
                <a:t>08 </a:t>
              </a:r>
              <a:r>
                <a:rPr lang="cs-CZ" sz="1200" i="1" dirty="0"/>
                <a:t>– </a:t>
              </a:r>
              <a:r>
                <a:rPr lang="cs-CZ" sz="1200" i="1" dirty="0" smtClean="0"/>
                <a:t>Aktivace a deaktivace knihoven</a:t>
              </a:r>
              <a:endParaRPr lang="cs-CZ" sz="1200" i="1" dirty="0"/>
            </a:p>
          </p:txBody>
        </p:sp>
      </p:grpSp>
      <p:sp>
        <p:nvSpPr>
          <p:cNvPr id="31" name="Šipka dolů 30"/>
          <p:cNvSpPr/>
          <p:nvPr/>
        </p:nvSpPr>
        <p:spPr>
          <a:xfrm rot="7500000">
            <a:off x="2853999" y="3996000"/>
            <a:ext cx="196528" cy="3286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 dolů 31"/>
          <p:cNvSpPr/>
          <p:nvPr/>
        </p:nvSpPr>
        <p:spPr>
          <a:xfrm rot="7500000">
            <a:off x="6807853" y="5004000"/>
            <a:ext cx="196528" cy="3286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3" name="Šipka dolů 42"/>
          <p:cNvSpPr/>
          <p:nvPr/>
        </p:nvSpPr>
        <p:spPr>
          <a:xfrm rot="7500000">
            <a:off x="2878763" y="4510988"/>
            <a:ext cx="196528" cy="3286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4" name="Šipka dolů 43"/>
          <p:cNvSpPr/>
          <p:nvPr/>
        </p:nvSpPr>
        <p:spPr>
          <a:xfrm rot="7500000">
            <a:off x="6807853" y="5518807"/>
            <a:ext cx="196528" cy="3286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" name="Šipka dolů 44"/>
          <p:cNvSpPr/>
          <p:nvPr/>
        </p:nvSpPr>
        <p:spPr>
          <a:xfrm rot="7500000">
            <a:off x="2878763" y="5328000"/>
            <a:ext cx="196528" cy="3286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cs-CZ" sz="2600" b="1" kern="0" dirty="0">
                <a:latin typeface="Verdana" pitchFamily="34" charset="0"/>
                <a:ea typeface="+mj-ea"/>
                <a:cs typeface="+mj-cs"/>
              </a:rPr>
              <a:t>Vytvoření nového projektu</a:t>
            </a:r>
          </a:p>
        </p:txBody>
      </p:sp>
      <p:sp>
        <p:nvSpPr>
          <p:cNvPr id="16" name="Rectangle 10"/>
          <p:cNvSpPr txBox="1">
            <a:spLocks noChangeArrowheads="1"/>
          </p:cNvSpPr>
          <p:nvPr/>
        </p:nvSpPr>
        <p:spPr>
          <a:xfrm>
            <a:off x="539750" y="1558925"/>
            <a:ext cx="8032750" cy="2157413"/>
          </a:xfrm>
          <a:prstGeom prst="rect">
            <a:avLst/>
          </a:prstGeom>
          <a:noFill/>
          <a:ln/>
        </p:spPr>
        <p:txBody>
          <a:bodyPr/>
          <a:lstStyle/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cs-CZ" sz="1400" kern="0" dirty="0">
                <a:latin typeface="+mn-lt"/>
              </a:rPr>
              <a:t>po spuštění programu </a:t>
            </a:r>
            <a:r>
              <a:rPr lang="cs-CZ" sz="1400" kern="0" dirty="0" err="1">
                <a:latin typeface="+mn-lt"/>
              </a:rPr>
              <a:t>Eagle</a:t>
            </a:r>
            <a:r>
              <a:rPr lang="cs-CZ" sz="1400" kern="0" dirty="0">
                <a:latin typeface="+mn-lt"/>
              </a:rPr>
              <a:t> se zobrazí okno kontrolního panelu</a:t>
            </a:r>
            <a:r>
              <a:rPr lang="en-US" sz="1400" kern="0" dirty="0">
                <a:latin typeface="+mn-lt"/>
              </a:rPr>
              <a:t>;</a:t>
            </a:r>
            <a:endParaRPr lang="cs-CZ" sz="1400" kern="0" dirty="0">
              <a:latin typeface="+mn-lt"/>
            </a:endParaRP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cs-CZ" sz="1400" dirty="0"/>
              <a:t>založení projektu spočívá ve vytvoření složky, do které se budou ukládat jednotlivé soubory.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cs-CZ" sz="1400" kern="0" dirty="0">
              <a:latin typeface="+mn-lt"/>
            </a:endParaRP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cs-CZ" sz="1400" kern="0" dirty="0">
              <a:latin typeface="+mn-lt"/>
            </a:endParaRPr>
          </a:p>
          <a:p>
            <a:pPr marL="342900" indent="-342900" algn="ctr" eaLnBrk="0" hangingPunct="0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defRPr/>
            </a:pPr>
            <a:r>
              <a:rPr lang="cs-CZ" b="1" i="1" dirty="0" err="1">
                <a:solidFill>
                  <a:srgbClr val="000066"/>
                </a:solidFill>
              </a:rPr>
              <a:t>File</a:t>
            </a:r>
            <a:r>
              <a:rPr lang="cs-CZ" b="1" i="1" dirty="0">
                <a:solidFill>
                  <a:srgbClr val="000066"/>
                </a:solidFill>
              </a:rPr>
              <a:t> </a:t>
            </a:r>
            <a:r>
              <a:rPr lang="cs-CZ" b="1" i="1" dirty="0">
                <a:solidFill>
                  <a:srgbClr val="000066"/>
                </a:solidFill>
                <a:sym typeface="Symbol" pitchFamily="18" charset="2"/>
              </a:rPr>
              <a:t> New  Project  název projektu (např. </a:t>
            </a:r>
            <a:r>
              <a:rPr lang="cs-CZ" b="1" i="1" dirty="0" err="1">
                <a:solidFill>
                  <a:srgbClr val="000066"/>
                </a:solidFill>
                <a:sym typeface="Symbol" pitchFamily="18" charset="2"/>
              </a:rPr>
              <a:t>napajeci</a:t>
            </a:r>
            <a:r>
              <a:rPr lang="cs-CZ" b="1" i="1" dirty="0">
                <a:solidFill>
                  <a:srgbClr val="000066"/>
                </a:solidFill>
                <a:sym typeface="Symbol" pitchFamily="18" charset="2"/>
              </a:rPr>
              <a:t>_zdroj)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defRPr/>
            </a:pPr>
            <a:endParaRPr lang="cs-CZ" sz="1400" kern="0" dirty="0">
              <a:latin typeface="+mn-lt"/>
            </a:endParaRP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defRPr/>
            </a:pPr>
            <a:endParaRPr lang="cs-CZ" sz="1400" kern="0" dirty="0">
              <a:latin typeface="+mn-lt"/>
            </a:endParaRPr>
          </a:p>
        </p:txBody>
      </p:sp>
      <p:grpSp>
        <p:nvGrpSpPr>
          <p:cNvPr id="22" name="Skupina 21"/>
          <p:cNvGrpSpPr/>
          <p:nvPr/>
        </p:nvGrpSpPr>
        <p:grpSpPr>
          <a:xfrm>
            <a:off x="352425" y="6497638"/>
            <a:ext cx="545821" cy="114300"/>
            <a:chOff x="352425" y="6497638"/>
            <a:chExt cx="545821" cy="114300"/>
          </a:xfrm>
        </p:grpSpPr>
        <p:pic>
          <p:nvPicPr>
            <p:cNvPr id="17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 bright="70000"/>
            </a:blip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Skupina 2"/>
          <p:cNvGrpSpPr/>
          <p:nvPr/>
        </p:nvGrpSpPr>
        <p:grpSpPr>
          <a:xfrm>
            <a:off x="2857500" y="4077072"/>
            <a:ext cx="3381375" cy="1680791"/>
            <a:chOff x="2857500" y="4077072"/>
            <a:chExt cx="3381375" cy="1680791"/>
          </a:xfrm>
        </p:grpSpPr>
        <p:sp>
          <p:nvSpPr>
            <p:cNvPr id="1028" name="Text Box 14"/>
            <p:cNvSpPr txBox="1">
              <a:spLocks noChangeArrowheads="1"/>
            </p:cNvSpPr>
            <p:nvPr/>
          </p:nvSpPr>
          <p:spPr bwMode="auto">
            <a:xfrm>
              <a:off x="2857500" y="5500688"/>
              <a:ext cx="3381375" cy="257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Video </a:t>
              </a:r>
              <a:r>
                <a:rPr lang="cs-CZ" sz="1200" i="1" dirty="0" smtClean="0"/>
                <a:t>03 </a:t>
              </a:r>
              <a:r>
                <a:rPr lang="cs-CZ" sz="1200" i="1" dirty="0"/>
                <a:t>– Nový projekt</a:t>
              </a:r>
            </a:p>
          </p:txBody>
        </p:sp>
        <p:pic>
          <p:nvPicPr>
            <p:cNvPr id="2" name="Obrázek 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086" y="4077072"/>
              <a:ext cx="1274203" cy="1243481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Opakování</a:t>
            </a:r>
          </a:p>
        </p:txBody>
      </p:sp>
      <p:grpSp>
        <p:nvGrpSpPr>
          <p:cNvPr id="2" name="Skupina 23"/>
          <p:cNvGrpSpPr/>
          <p:nvPr/>
        </p:nvGrpSpPr>
        <p:grpSpPr>
          <a:xfrm>
            <a:off x="352425" y="6497638"/>
            <a:ext cx="545821" cy="114300"/>
            <a:chOff x="352425" y="6497638"/>
            <a:chExt cx="545821" cy="114300"/>
          </a:xfrm>
        </p:grpSpPr>
        <p:pic>
          <p:nvPicPr>
            <p:cNvPr id="18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Skupina 26"/>
          <p:cNvGrpSpPr/>
          <p:nvPr/>
        </p:nvGrpSpPr>
        <p:grpSpPr>
          <a:xfrm>
            <a:off x="857224" y="2357430"/>
            <a:ext cx="7453340" cy="3594505"/>
            <a:chOff x="857224" y="2592000"/>
            <a:chExt cx="7453340" cy="3594505"/>
          </a:xfrm>
        </p:grpSpPr>
        <p:pic>
          <p:nvPicPr>
            <p:cNvPr id="28" name="Obrázek 27" descr="knihovna_deaktivac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6314" y="2592000"/>
              <a:ext cx="3524250" cy="3143250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29" name="Obrázek 28" descr="knihovna_aktivac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7224" y="2592000"/>
              <a:ext cx="3524250" cy="2190750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30" name="Obrázek 29" descr="knihavna_jednotliva_A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224" y="4968000"/>
              <a:ext cx="3524250" cy="762000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1331913" y="5929330"/>
              <a:ext cx="6480175" cy="257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Obr. </a:t>
              </a:r>
              <a:r>
                <a:rPr lang="cs-CZ" sz="1200" i="1" dirty="0" smtClean="0"/>
                <a:t>08 </a:t>
              </a:r>
              <a:r>
                <a:rPr lang="cs-CZ" sz="1200" i="1" dirty="0"/>
                <a:t>– </a:t>
              </a:r>
              <a:r>
                <a:rPr lang="cs-CZ" sz="1200" i="1" dirty="0" smtClean="0"/>
                <a:t>Aktivace a deaktivace knihoven</a:t>
              </a:r>
              <a:endParaRPr lang="cs-CZ" sz="1200" i="1" dirty="0"/>
            </a:p>
          </p:txBody>
        </p:sp>
      </p:grp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00063" y="1440000"/>
            <a:ext cx="8143875" cy="33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1400" b="1" dirty="0" smtClean="0"/>
              <a:t>Jakým způsobem provedeme AKTIVACI nebo DEAKTIVACI knihoven?</a:t>
            </a:r>
            <a:endParaRPr lang="cs-CZ" sz="1400" b="1" dirty="0"/>
          </a:p>
          <a:p>
            <a:pPr marL="342900" indent="-342900">
              <a:spcBef>
                <a:spcPct val="20000"/>
              </a:spcBef>
            </a:pPr>
            <a:endParaRPr lang="cs-CZ" sz="13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500063" y="1670050"/>
            <a:ext cx="8188325" cy="40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1400" b="1" dirty="0"/>
              <a:t> </a:t>
            </a:r>
          </a:p>
          <a:p>
            <a:pPr marL="342900" indent="-342900">
              <a:spcBef>
                <a:spcPct val="20000"/>
              </a:spcBef>
            </a:pPr>
            <a:endParaRPr lang="cs-CZ" sz="1300" u="sng" dirty="0"/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Opakování</a:t>
            </a:r>
          </a:p>
        </p:txBody>
      </p:sp>
      <p:grpSp>
        <p:nvGrpSpPr>
          <p:cNvPr id="2" name="Skupina 23"/>
          <p:cNvGrpSpPr/>
          <p:nvPr/>
        </p:nvGrpSpPr>
        <p:grpSpPr>
          <a:xfrm>
            <a:off x="352425" y="6497638"/>
            <a:ext cx="545821" cy="114300"/>
            <a:chOff x="352425" y="6497638"/>
            <a:chExt cx="545821" cy="114300"/>
          </a:xfrm>
        </p:grpSpPr>
        <p:pic>
          <p:nvPicPr>
            <p:cNvPr id="18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Skupina 26"/>
          <p:cNvGrpSpPr/>
          <p:nvPr/>
        </p:nvGrpSpPr>
        <p:grpSpPr>
          <a:xfrm>
            <a:off x="857224" y="2357430"/>
            <a:ext cx="7453340" cy="3594505"/>
            <a:chOff x="857224" y="2592000"/>
            <a:chExt cx="7453340" cy="3594505"/>
          </a:xfrm>
        </p:grpSpPr>
        <p:pic>
          <p:nvPicPr>
            <p:cNvPr id="28" name="Obrázek 27" descr="knihovna_deaktivac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6314" y="2592000"/>
              <a:ext cx="3524250" cy="3143250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29" name="Obrázek 28" descr="knihovna_aktivac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7224" y="2592000"/>
              <a:ext cx="3524250" cy="2190750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30" name="Obrázek 29" descr="knihavna_jednotliva_A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224" y="4968000"/>
              <a:ext cx="3524250" cy="762000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1331913" y="5929330"/>
              <a:ext cx="6480175" cy="257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Obr. </a:t>
              </a:r>
              <a:r>
                <a:rPr lang="cs-CZ" sz="1200" i="1" dirty="0" smtClean="0"/>
                <a:t>08 </a:t>
              </a:r>
              <a:r>
                <a:rPr lang="cs-CZ" sz="1200" i="1" dirty="0"/>
                <a:t>– </a:t>
              </a:r>
              <a:r>
                <a:rPr lang="cs-CZ" sz="1200" i="1" dirty="0" smtClean="0"/>
                <a:t>Aktivace a deaktivace knihoven</a:t>
              </a:r>
              <a:endParaRPr lang="cs-CZ" sz="1200" i="1" dirty="0"/>
            </a:p>
          </p:txBody>
        </p:sp>
      </p:grpSp>
      <p:sp>
        <p:nvSpPr>
          <p:cNvPr id="32" name="Šipka dolů 31"/>
          <p:cNvSpPr/>
          <p:nvPr/>
        </p:nvSpPr>
        <p:spPr>
          <a:xfrm rot="7500000">
            <a:off x="2853999" y="3761430"/>
            <a:ext cx="196528" cy="3286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lů 32"/>
          <p:cNvSpPr/>
          <p:nvPr/>
        </p:nvSpPr>
        <p:spPr>
          <a:xfrm rot="7500000">
            <a:off x="6807853" y="4769430"/>
            <a:ext cx="196528" cy="3286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lů 33"/>
          <p:cNvSpPr/>
          <p:nvPr/>
        </p:nvSpPr>
        <p:spPr>
          <a:xfrm rot="7500000">
            <a:off x="2878763" y="4276418"/>
            <a:ext cx="196528" cy="3286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lů 34"/>
          <p:cNvSpPr/>
          <p:nvPr/>
        </p:nvSpPr>
        <p:spPr>
          <a:xfrm rot="7500000">
            <a:off x="6807853" y="5284237"/>
            <a:ext cx="196528" cy="3286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lů 35"/>
          <p:cNvSpPr/>
          <p:nvPr/>
        </p:nvSpPr>
        <p:spPr>
          <a:xfrm rot="7500000">
            <a:off x="2878763" y="5093430"/>
            <a:ext cx="196528" cy="3286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00063" y="1440000"/>
            <a:ext cx="8143875" cy="33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1400" b="1" dirty="0" smtClean="0"/>
              <a:t>Jakým způsobem provedeme AKTIVACI nebo DEAKTIVACI knihoven?</a:t>
            </a:r>
            <a:endParaRPr lang="cs-CZ" sz="1400" b="1" dirty="0"/>
          </a:p>
          <a:p>
            <a:pPr marL="342900" indent="-342900">
              <a:spcBef>
                <a:spcPct val="20000"/>
              </a:spcBef>
            </a:pPr>
            <a:endParaRPr lang="cs-CZ" sz="13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Použitá literatura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39750" y="1773238"/>
            <a:ext cx="75612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 sz="1400" dirty="0"/>
              <a:t>JURÁNEK, Antonín, HRABOVSKÝ, Miroslav. </a:t>
            </a:r>
            <a:r>
              <a:rPr lang="cs-CZ" sz="1400" i="1" dirty="0"/>
              <a:t>EAGLE pro </a:t>
            </a:r>
            <a:r>
              <a:rPr lang="cs-CZ" sz="1400" i="1" dirty="0" smtClean="0"/>
              <a:t>začátečníky: </a:t>
            </a:r>
            <a:r>
              <a:rPr lang="cs-CZ" sz="1400" i="1" dirty="0"/>
              <a:t>uživatelská a referenční příručka.</a:t>
            </a:r>
            <a:r>
              <a:rPr lang="cs-CZ" sz="1400" dirty="0"/>
              <a:t> 2. </a:t>
            </a:r>
            <a:r>
              <a:rPr lang="cs-CZ" sz="1400" dirty="0" err="1"/>
              <a:t>vyd</a:t>
            </a:r>
            <a:r>
              <a:rPr lang="cs-CZ" sz="1400" dirty="0"/>
              <a:t>. Praha : BEN, 2007. 192s. ISBN 80-7300-213-2.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dirty="0"/>
              <a:t>PLÍVA, Zdeněk. </a:t>
            </a:r>
            <a:r>
              <a:rPr lang="cs-CZ" sz="1400" i="1" dirty="0"/>
              <a:t>EAGLE </a:t>
            </a:r>
            <a:r>
              <a:rPr lang="cs-CZ" sz="1400" i="1" dirty="0" smtClean="0"/>
              <a:t>prakticky: </a:t>
            </a:r>
            <a:r>
              <a:rPr lang="cs-CZ" sz="1400" i="1" dirty="0"/>
              <a:t>řešení problému při běžné práci.</a:t>
            </a:r>
            <a:r>
              <a:rPr lang="cs-CZ" sz="1400" dirty="0"/>
              <a:t> 1. </a:t>
            </a:r>
            <a:r>
              <a:rPr lang="cs-CZ" sz="1400" dirty="0" err="1"/>
              <a:t>vyd</a:t>
            </a:r>
            <a:r>
              <a:rPr lang="cs-CZ" sz="1400" dirty="0"/>
              <a:t>. BEN - technická literatura : Praha, 2007. 184 s. ISBN 978-80-7300-227-5.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i="1" dirty="0" err="1"/>
              <a:t>CadSoft</a:t>
            </a:r>
            <a:r>
              <a:rPr lang="cs-CZ" sz="1400" i="1" dirty="0"/>
              <a:t> </a:t>
            </a:r>
            <a:r>
              <a:rPr lang="cs-CZ" sz="1400" i="1" dirty="0" smtClean="0"/>
              <a:t>Online: </a:t>
            </a:r>
            <a:r>
              <a:rPr lang="cs-CZ" sz="1400" i="1" dirty="0" err="1"/>
              <a:t>Home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the</a:t>
            </a:r>
            <a:r>
              <a:rPr lang="cs-CZ" sz="1400" i="1" dirty="0"/>
              <a:t> EAGLE Layout Editor</a:t>
            </a:r>
            <a:r>
              <a:rPr lang="cs-CZ" sz="1400" dirty="0"/>
              <a:t> [online]. 2007 </a:t>
            </a:r>
            <a:br>
              <a:rPr lang="cs-CZ" sz="1400" dirty="0"/>
            </a:br>
            <a:r>
              <a:rPr lang="cs-CZ" sz="1400" dirty="0"/>
              <a:t>[cit. 2012-10-26]. Dostupný z: </a:t>
            </a:r>
            <a:r>
              <a:rPr lang="cs-CZ" sz="1400" dirty="0">
                <a:hlinkClick r:id="rId2"/>
              </a:rPr>
              <a:t>http://www.</a:t>
            </a:r>
            <a:r>
              <a:rPr lang="cs-CZ" sz="1400" dirty="0" err="1">
                <a:hlinkClick r:id="rId2"/>
              </a:rPr>
              <a:t>cadsoft.de</a:t>
            </a:r>
            <a:r>
              <a:rPr lang="cs-CZ" sz="1400" dirty="0"/>
              <a:t>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i="1" dirty="0" err="1"/>
              <a:t>Eagle</a:t>
            </a:r>
            <a:r>
              <a:rPr lang="cs-CZ" sz="1400" i="1" dirty="0"/>
              <a:t> </a:t>
            </a:r>
            <a:r>
              <a:rPr lang="cs-CZ" sz="1400" i="1" dirty="0" smtClean="0"/>
              <a:t>Online: </a:t>
            </a:r>
            <a:r>
              <a:rPr lang="cs-CZ" sz="1400" i="1" dirty="0"/>
              <a:t>České stránky editoru plošných spojů EAGLE</a:t>
            </a:r>
            <a:r>
              <a:rPr lang="cs-CZ" sz="1400" dirty="0"/>
              <a:t> [online]. 2003 [cit. 2012-10-26]. Dostupný z: </a:t>
            </a:r>
            <a:r>
              <a:rPr lang="cs-CZ" sz="1400" dirty="0">
                <a:hlinkClick r:id="rId3"/>
              </a:rPr>
              <a:t>http://www.</a:t>
            </a:r>
            <a:r>
              <a:rPr lang="cs-CZ" sz="1400" dirty="0" err="1">
                <a:hlinkClick r:id="rId3"/>
              </a:rPr>
              <a:t>eagle.cz</a:t>
            </a:r>
            <a:r>
              <a:rPr lang="cs-CZ" sz="1400" dirty="0"/>
              <a:t>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76925" y="6108700"/>
            <a:ext cx="2233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cs-CZ" sz="1600" dirty="0">
                <a:latin typeface="Verdana" pitchFamily="34" charset="0"/>
                <a:ea typeface="+mj-ea"/>
                <a:cs typeface="+mj-cs"/>
              </a:rPr>
              <a:t>Děkuji za pozornost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 smtClean="0"/>
              <a:t>Obr. 07 – Vzhled kontrolního panelu</a:t>
            </a:r>
            <a:endParaRPr lang="cs-CZ" sz="1200" i="1" dirty="0"/>
          </a:p>
        </p:txBody>
      </p:sp>
      <p:pic>
        <p:nvPicPr>
          <p:cNvPr id="9219" name="Picture 8" descr="obrazek_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8775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7555</TotalTime>
  <Words>253</Words>
  <Application>Microsoft Office PowerPoint</Application>
  <PresentationFormat>Předvádění na obrazovce (4:3)</PresentationFormat>
  <Paragraphs>52</Paragraphs>
  <Slides>10</Slides>
  <Notes>2</Notes>
  <HiddenSlides>2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Výchozí návrh</vt:lpstr>
      <vt:lpstr>Kontrolní panel  a vytvoření nového projektu </vt:lpstr>
      <vt:lpstr>Prezentace aplikace PowerPoint</vt:lpstr>
      <vt:lpstr>Prezentace aplikace PowerPoint</vt:lpstr>
      <vt:lpstr>Prezentace aplikace PowerPoint</vt:lpstr>
      <vt:lpstr>Opakování</vt:lpstr>
      <vt:lpstr>Opakování</vt:lpstr>
      <vt:lpstr>Použitá literatura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DUMy</dc:title>
  <dc:creator>Tomáš Milerski</dc:creator>
  <cp:lastModifiedBy>Teacher</cp:lastModifiedBy>
  <cp:revision>351</cp:revision>
  <dcterms:created xsi:type="dcterms:W3CDTF">2007-03-02T14:45:28Z</dcterms:created>
  <dcterms:modified xsi:type="dcterms:W3CDTF">2013-06-07T09:18:21Z</dcterms:modified>
</cp:coreProperties>
</file>