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1" r:id="rId2"/>
    <p:sldId id="321" r:id="rId3"/>
    <p:sldId id="320" r:id="rId4"/>
    <p:sldId id="313" r:id="rId5"/>
    <p:sldId id="314" r:id="rId6"/>
    <p:sldId id="315" r:id="rId7"/>
    <p:sldId id="316" r:id="rId8"/>
    <p:sldId id="317" r:id="rId9"/>
    <p:sldId id="318" r:id="rId10"/>
    <p:sldId id="325" r:id="rId11"/>
    <p:sldId id="326" r:id="rId12"/>
    <p:sldId id="327" r:id="rId13"/>
    <p:sldId id="32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EB80"/>
    <a:srgbClr val="D3EBED"/>
    <a:srgbClr val="006940"/>
    <a:srgbClr val="006666"/>
    <a:srgbClr val="FFFF00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2" autoAdjust="0"/>
    <p:restoredTop sz="95667" autoAdjust="0"/>
  </p:normalViewPr>
  <p:slideViewPr>
    <p:cSldViewPr>
      <p:cViewPr varScale="1">
        <p:scale>
          <a:sx n="108" d="100"/>
          <a:sy n="108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C06C4D-F4EB-406B-AE90-598673027A35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22AAAA-5C56-4867-8F55-47CA5851BD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854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21CC8-6DCA-41C6-B151-E6B9E90E4E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90594-D056-43CC-9B78-DF82BC7D90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78F27-8178-4D20-AFFA-8E601111B4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BF29-DB49-4E4A-B0B3-8CD32C016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39D7C-0058-4222-B4AC-FCE9262D12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EE810-7E24-4288-9F01-4C27BEACD5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73B6E-074D-45C6-A592-EBBB8643D3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EBEF-186E-425D-AD50-58333A0F98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19EB6-21F0-48ED-BD7C-92697E70E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EAAE4-E2A9-4F7D-AC47-227B5AE4D9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B91BB-4A55-4B9B-A187-1195E75F9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5D24D-66B5-41CB-90E7-408A331C7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 bright="90000" contrast="-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FC6E53-EF75-430A-88A4-51B9006C0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23.jpeg"/><Relationship Id="rId18" Type="http://schemas.openxmlformats.org/officeDocument/2006/relationships/image" Target="../media/image5.png"/><Relationship Id="rId3" Type="http://schemas.openxmlformats.org/officeDocument/2006/relationships/image" Target="../media/image7.jpeg"/><Relationship Id="rId7" Type="http://schemas.openxmlformats.org/officeDocument/2006/relationships/image" Target="../media/image12.jpeg"/><Relationship Id="rId12" Type="http://schemas.openxmlformats.org/officeDocument/2006/relationships/image" Target="../media/image22.jpeg"/><Relationship Id="rId17" Type="http://schemas.openxmlformats.org/officeDocument/2006/relationships/image" Target="../media/image29.jpeg"/><Relationship Id="rId2" Type="http://schemas.openxmlformats.org/officeDocument/2006/relationships/image" Target="../media/image6.jpeg"/><Relationship Id="rId16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21.jpeg"/><Relationship Id="rId5" Type="http://schemas.openxmlformats.org/officeDocument/2006/relationships/image" Target="../media/image9.jpeg"/><Relationship Id="rId15" Type="http://schemas.openxmlformats.org/officeDocument/2006/relationships/image" Target="../media/image25.jpeg"/><Relationship Id="rId10" Type="http://schemas.openxmlformats.org/officeDocument/2006/relationships/image" Target="../media/image16.jpeg"/><Relationship Id="rId4" Type="http://schemas.openxmlformats.org/officeDocument/2006/relationships/image" Target="../media/image8.jpeg"/><Relationship Id="rId9" Type="http://schemas.openxmlformats.org/officeDocument/2006/relationships/image" Target="../media/image15.jpeg"/><Relationship Id="rId1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23.jpeg"/><Relationship Id="rId18" Type="http://schemas.openxmlformats.org/officeDocument/2006/relationships/image" Target="../media/image5.png"/><Relationship Id="rId3" Type="http://schemas.openxmlformats.org/officeDocument/2006/relationships/image" Target="../media/image7.jpeg"/><Relationship Id="rId7" Type="http://schemas.openxmlformats.org/officeDocument/2006/relationships/image" Target="../media/image12.jpeg"/><Relationship Id="rId12" Type="http://schemas.openxmlformats.org/officeDocument/2006/relationships/image" Target="../media/image22.jpeg"/><Relationship Id="rId17" Type="http://schemas.openxmlformats.org/officeDocument/2006/relationships/image" Target="../media/image29.jpeg"/><Relationship Id="rId2" Type="http://schemas.openxmlformats.org/officeDocument/2006/relationships/image" Target="../media/image6.jpeg"/><Relationship Id="rId16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21.jpeg"/><Relationship Id="rId5" Type="http://schemas.openxmlformats.org/officeDocument/2006/relationships/image" Target="../media/image9.jpeg"/><Relationship Id="rId15" Type="http://schemas.openxmlformats.org/officeDocument/2006/relationships/image" Target="../media/image25.jpeg"/><Relationship Id="rId10" Type="http://schemas.openxmlformats.org/officeDocument/2006/relationships/image" Target="../media/image16.jpeg"/><Relationship Id="rId4" Type="http://schemas.openxmlformats.org/officeDocument/2006/relationships/image" Target="../media/image8.jpeg"/><Relationship Id="rId9" Type="http://schemas.openxmlformats.org/officeDocument/2006/relationships/image" Target="../media/image15.jpeg"/><Relationship Id="rId1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gle.cz/" TargetMode="External"/><Relationship Id="rId2" Type="http://schemas.openxmlformats.org/officeDocument/2006/relationships/hyperlink" Target="http://www.cadsoft.d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00" y="3060000"/>
            <a:ext cx="7929563" cy="10795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ESCH, popis základních ikon</a:t>
            </a:r>
            <a:endParaRPr lang="cs-CZ" sz="40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6250"/>
            <a:ext cx="6985000" cy="1296988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3076" name="Skupina 10"/>
          <p:cNvGrpSpPr>
            <a:grpSpLocks/>
          </p:cNvGrpSpPr>
          <p:nvPr/>
        </p:nvGrpSpPr>
        <p:grpSpPr bwMode="auto">
          <a:xfrm>
            <a:off x="1187450" y="476250"/>
            <a:ext cx="6840538" cy="1260475"/>
            <a:chOff x="971600" y="548680"/>
            <a:chExt cx="6840760" cy="1259483"/>
          </a:xfrm>
        </p:grpSpPr>
        <p:pic>
          <p:nvPicPr>
            <p:cNvPr id="3080" name="Picture 41" descr="OPVK_hor_zakladni_logolink_RGB_cz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71600" y="548680"/>
              <a:ext cx="5966142" cy="12594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42" descr="logo2_SŠ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5309" y="620152"/>
              <a:ext cx="577051" cy="7925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Text Box 43"/>
          <p:cNvSpPr txBox="1">
            <a:spLocks noChangeArrowheads="1"/>
          </p:cNvSpPr>
          <p:nvPr/>
        </p:nvSpPr>
        <p:spPr bwMode="auto">
          <a:xfrm>
            <a:off x="3419475" y="4416425"/>
            <a:ext cx="2071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Bc. Tomáš Milerski</a:t>
            </a:r>
          </a:p>
        </p:txBody>
      </p:sp>
      <p:sp>
        <p:nvSpPr>
          <p:cNvPr id="3078" name="Line 44"/>
          <p:cNvSpPr>
            <a:spLocks noChangeShapeType="1"/>
          </p:cNvSpPr>
          <p:nvPr/>
        </p:nvSpPr>
        <p:spPr bwMode="auto">
          <a:xfrm>
            <a:off x="395288" y="191611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9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rebuchet MS" pitchFamily="34" charset="0"/>
              </a:rPr>
              <a:t>Střední škola, Havířov-</a:t>
            </a:r>
            <a:r>
              <a:rPr lang="cs-CZ" sz="1200" dirty="0" err="1">
                <a:latin typeface="Trebuchet MS" pitchFamily="34" charset="0"/>
              </a:rPr>
              <a:t>Šumbark</a:t>
            </a:r>
            <a:r>
              <a:rPr lang="cs-CZ" sz="1200" dirty="0">
                <a:latin typeface="Trebuchet MS" pitchFamily="34" charset="0"/>
              </a:rPr>
              <a:t>, Sýkorova 1/613, příspěvková organizace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Tento výukový materiál byl zpracován v rámci akce EU peníze středním školám - OP VK 1.5. </a:t>
            </a:r>
          </a:p>
          <a:p>
            <a:pPr algn="ctr"/>
            <a:r>
              <a:rPr lang="cs-CZ" sz="1200">
                <a:latin typeface="Trebuchet MS" pitchFamily="34" charset="0"/>
              </a:rPr>
              <a:t>Výuková sada – Návrhové systémy plošných spojů, DUM č. </a:t>
            </a:r>
            <a:r>
              <a:rPr lang="cs-CZ" sz="1200" smtClean="0">
                <a:latin typeface="Trebuchet MS" pitchFamily="34" charset="0"/>
              </a:rPr>
              <a:t>03</a:t>
            </a:r>
            <a:endParaRPr lang="cs-CZ" sz="1200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Opakování</a:t>
            </a:r>
          </a:p>
        </p:txBody>
      </p:sp>
      <p:grpSp>
        <p:nvGrpSpPr>
          <p:cNvPr id="47" name="Skupina 46"/>
          <p:cNvGrpSpPr/>
          <p:nvPr/>
        </p:nvGrpSpPr>
        <p:grpSpPr>
          <a:xfrm>
            <a:off x="785786" y="1928802"/>
            <a:ext cx="4141814" cy="4000528"/>
            <a:chOff x="785786" y="1928802"/>
            <a:chExt cx="4141814" cy="4000528"/>
          </a:xfrm>
        </p:grpSpPr>
        <p:pic>
          <p:nvPicPr>
            <p:cNvPr id="13348" name="Picture 27" descr="ikona_1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813" y="1965326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5" name="Picture 53" descr="ikona_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813" y="2483761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4" name="Picture 58" descr="ikona_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813" y="2997433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2" name="Picture 62" descr="ikona_0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813" y="3511105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9" name="Picture 32" descr="ikona_2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5786" y="4546387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38" descr="ikona_3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5786" y="5060059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6" name="Picture 46" descr="ikona_19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85786" y="402795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2" name="Picture 18" descr="ikona_2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785786" y="557373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0" name="Picture 21" descr="ikona_39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572000" y="192880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44" descr="ikona_41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572000" y="3490233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53" descr="ikona_26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572000" y="4010710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56" descr="ikona_4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572000" y="4531187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61" descr="ikona_29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572000" y="5051664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76" descr="ikona_4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4572000" y="2969756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Picture 33" descr="ikona_27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4572000" y="2449279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46" descr="ikona_33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4572000" y="5572140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" name="Skupina 75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67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500063" y="1440000"/>
            <a:ext cx="8143875" cy="33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400" b="1" dirty="0" smtClean="0"/>
              <a:t>K obrázkům ikon doplňte jejích funkce.</a:t>
            </a:r>
            <a:endParaRPr lang="cs-CZ" sz="1400" b="1" dirty="0"/>
          </a:p>
          <a:p>
            <a:pPr marL="342900" indent="-342900">
              <a:spcBef>
                <a:spcPct val="20000"/>
              </a:spcBef>
            </a:pPr>
            <a:endParaRPr lang="cs-CZ" sz="13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Opakování</a:t>
            </a:r>
          </a:p>
        </p:txBody>
      </p:sp>
      <p:grpSp>
        <p:nvGrpSpPr>
          <p:cNvPr id="2" name="Skupina 46"/>
          <p:cNvGrpSpPr/>
          <p:nvPr/>
        </p:nvGrpSpPr>
        <p:grpSpPr>
          <a:xfrm>
            <a:off x="785786" y="1928802"/>
            <a:ext cx="7715304" cy="4000528"/>
            <a:chOff x="785786" y="1928802"/>
            <a:chExt cx="7715304" cy="4000528"/>
          </a:xfrm>
        </p:grpSpPr>
        <p:sp>
          <p:nvSpPr>
            <p:cNvPr id="13347" name="Text Box 23"/>
            <p:cNvSpPr txBox="1">
              <a:spLocks noChangeArrowheads="1"/>
            </p:cNvSpPr>
            <p:nvPr/>
          </p:nvSpPr>
          <p:spPr bwMode="auto">
            <a:xfrm>
              <a:off x="1295394" y="2003426"/>
              <a:ext cx="220445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GRID</a:t>
              </a:r>
              <a:r>
                <a:rPr lang="cs-CZ" sz="1400" dirty="0"/>
                <a:t> </a:t>
              </a:r>
              <a:r>
                <a:rPr lang="cs-CZ" sz="1400" dirty="0" smtClean="0"/>
                <a:t> (nastavení mřížky)</a:t>
              </a:r>
              <a:endParaRPr lang="cs-CZ" sz="1400" dirty="0"/>
            </a:p>
          </p:txBody>
        </p:sp>
        <p:pic>
          <p:nvPicPr>
            <p:cNvPr id="13348" name="Picture 27" descr="ikona_1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813" y="1965326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5" name="Picture 53" descr="ikona_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813" y="2483761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6" name="Text Box 54"/>
            <p:cNvSpPr txBox="1">
              <a:spLocks noChangeArrowheads="1"/>
            </p:cNvSpPr>
            <p:nvPr/>
          </p:nvSpPr>
          <p:spPr bwMode="auto">
            <a:xfrm>
              <a:off x="1295394" y="2518062"/>
              <a:ext cx="188595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IN</a:t>
              </a:r>
              <a:r>
                <a:rPr lang="cs-CZ" sz="1400" dirty="0"/>
                <a:t> (zvětšení obrázku)</a:t>
              </a:r>
            </a:p>
          </p:txBody>
        </p:sp>
        <p:sp>
          <p:nvSpPr>
            <p:cNvPr id="13343" name="Text Box 57"/>
            <p:cNvSpPr txBox="1">
              <a:spLocks noChangeArrowheads="1"/>
            </p:cNvSpPr>
            <p:nvPr/>
          </p:nvSpPr>
          <p:spPr bwMode="auto">
            <a:xfrm>
              <a:off x="1295394" y="3032896"/>
              <a:ext cx="2193925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OUT</a:t>
              </a:r>
              <a:r>
                <a:rPr lang="cs-CZ" sz="1400" dirty="0"/>
                <a:t> (zmenšení obrázku)</a:t>
              </a:r>
            </a:p>
          </p:txBody>
        </p:sp>
        <p:pic>
          <p:nvPicPr>
            <p:cNvPr id="13344" name="Picture 58" descr="ikona_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813" y="2997433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1" name="Text Box 61"/>
            <p:cNvSpPr txBox="1">
              <a:spLocks noChangeArrowheads="1"/>
            </p:cNvSpPr>
            <p:nvPr/>
          </p:nvSpPr>
          <p:spPr bwMode="auto">
            <a:xfrm>
              <a:off x="1295394" y="3547730"/>
              <a:ext cx="2036754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b="1" dirty="0"/>
                <a:t>BOARD</a:t>
              </a:r>
              <a:r>
                <a:rPr lang="cs-CZ" sz="1400" dirty="0"/>
                <a:t> </a:t>
              </a:r>
              <a:r>
                <a:rPr lang="cs-CZ" sz="1400" dirty="0" smtClean="0"/>
                <a:t>(ESCH/EPCB)</a:t>
              </a:r>
              <a:endParaRPr lang="cs-CZ" sz="1400" dirty="0"/>
            </a:p>
          </p:txBody>
        </p:sp>
        <p:pic>
          <p:nvPicPr>
            <p:cNvPr id="13342" name="Picture 62" descr="ikona_0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813" y="3511105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9" name="Picture 32" descr="ikona_2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5786" y="4546387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0" name="Text Box 33"/>
            <p:cNvSpPr txBox="1">
              <a:spLocks noChangeArrowheads="1"/>
            </p:cNvSpPr>
            <p:nvPr/>
          </p:nvSpPr>
          <p:spPr bwMode="auto">
            <a:xfrm>
              <a:off x="1295394" y="4577398"/>
              <a:ext cx="2055812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MOVE</a:t>
              </a:r>
              <a:r>
                <a:rPr lang="cs-CZ" sz="1400" dirty="0"/>
                <a:t> (přesun objektu)</a:t>
              </a:r>
            </a:p>
          </p:txBody>
        </p:sp>
        <p:sp>
          <p:nvSpPr>
            <p:cNvPr id="13337" name="Text Box 37"/>
            <p:cNvSpPr txBox="1">
              <a:spLocks noChangeArrowheads="1"/>
            </p:cNvSpPr>
            <p:nvPr/>
          </p:nvSpPr>
          <p:spPr bwMode="auto">
            <a:xfrm>
              <a:off x="1295394" y="5092232"/>
              <a:ext cx="232410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COPY</a:t>
              </a:r>
              <a:r>
                <a:rPr lang="cs-CZ" sz="1400" dirty="0"/>
                <a:t> (kopírování objektu)</a:t>
              </a:r>
            </a:p>
          </p:txBody>
        </p:sp>
        <p:pic>
          <p:nvPicPr>
            <p:cNvPr id="13338" name="Picture 38" descr="ikona_3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5786" y="5060059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5" name="Text Box 45"/>
            <p:cNvSpPr txBox="1">
              <a:spLocks noChangeArrowheads="1"/>
            </p:cNvSpPr>
            <p:nvPr/>
          </p:nvSpPr>
          <p:spPr bwMode="auto">
            <a:xfrm>
              <a:off x="1295394" y="4062564"/>
              <a:ext cx="241935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DISPLAY</a:t>
              </a:r>
              <a:r>
                <a:rPr lang="cs-CZ" sz="1400" dirty="0"/>
                <a:t> (nastavení hladin)</a:t>
              </a:r>
            </a:p>
          </p:txBody>
        </p:sp>
        <p:pic>
          <p:nvPicPr>
            <p:cNvPr id="13336" name="Picture 46" descr="ikona_19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85786" y="402795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1" name="Text Box 17"/>
            <p:cNvSpPr txBox="1">
              <a:spLocks noChangeArrowheads="1"/>
            </p:cNvSpPr>
            <p:nvPr/>
          </p:nvSpPr>
          <p:spPr bwMode="auto">
            <a:xfrm>
              <a:off x="1295394" y="5607068"/>
              <a:ext cx="239553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GROUP</a:t>
              </a:r>
              <a:r>
                <a:rPr lang="cs-CZ" sz="1400" dirty="0"/>
                <a:t> (označení skupiny)</a:t>
              </a:r>
            </a:p>
          </p:txBody>
        </p:sp>
        <p:pic>
          <p:nvPicPr>
            <p:cNvPr id="13332" name="Picture 18" descr="ikona_2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785786" y="557373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9" name="Text Box 20"/>
            <p:cNvSpPr txBox="1">
              <a:spLocks noChangeArrowheads="1"/>
            </p:cNvSpPr>
            <p:nvPr/>
          </p:nvSpPr>
          <p:spPr bwMode="auto">
            <a:xfrm>
              <a:off x="5038776" y="1978876"/>
              <a:ext cx="16684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CHANGE</a:t>
              </a:r>
              <a:r>
                <a:rPr lang="cs-CZ" sz="1400" dirty="0"/>
                <a:t> (změna)</a:t>
              </a:r>
            </a:p>
          </p:txBody>
        </p:sp>
        <p:pic>
          <p:nvPicPr>
            <p:cNvPr id="13330" name="Picture 21" descr="ikona_39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572000" y="192880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 Box 43"/>
            <p:cNvSpPr txBox="1">
              <a:spLocks noChangeArrowheads="1"/>
            </p:cNvSpPr>
            <p:nvPr/>
          </p:nvSpPr>
          <p:spPr bwMode="auto">
            <a:xfrm>
              <a:off x="5038776" y="3521734"/>
              <a:ext cx="271302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ADD</a:t>
              </a:r>
              <a:r>
                <a:rPr lang="cs-CZ" sz="1400" dirty="0"/>
                <a:t> (výběr objektu z knihoven)</a:t>
              </a:r>
            </a:p>
          </p:txBody>
        </p:sp>
        <p:pic>
          <p:nvPicPr>
            <p:cNvPr id="54" name="Picture 44" descr="ikona_41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572000" y="3490233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52"/>
            <p:cNvSpPr txBox="1">
              <a:spLocks noChangeArrowheads="1"/>
            </p:cNvSpPr>
            <p:nvPr/>
          </p:nvSpPr>
          <p:spPr bwMode="auto">
            <a:xfrm>
              <a:off x="5038776" y="4036020"/>
              <a:ext cx="1906575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NAME</a:t>
              </a:r>
              <a:r>
                <a:rPr lang="cs-CZ" sz="1400" dirty="0"/>
                <a:t> (pojmenování)</a:t>
              </a:r>
            </a:p>
          </p:txBody>
        </p:sp>
        <p:pic>
          <p:nvPicPr>
            <p:cNvPr id="56" name="Picture 53" descr="ikona_26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572000" y="4010710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56" descr="ikona_4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572000" y="4531187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5038776" y="4550306"/>
              <a:ext cx="301781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VALUE</a:t>
              </a:r>
              <a:r>
                <a:rPr lang="cs-CZ" sz="1400" dirty="0"/>
                <a:t> (změna hodnoty součástky)</a:t>
              </a:r>
            </a:p>
          </p:txBody>
        </p:sp>
        <p:sp>
          <p:nvSpPr>
            <p:cNvPr id="59" name="Text Box 60"/>
            <p:cNvSpPr txBox="1">
              <a:spLocks noChangeArrowheads="1"/>
            </p:cNvSpPr>
            <p:nvPr/>
          </p:nvSpPr>
          <p:spPr bwMode="auto">
            <a:xfrm>
              <a:off x="5038776" y="5064592"/>
              <a:ext cx="3462314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 dirty="0"/>
                <a:t>WIRE</a:t>
              </a:r>
              <a:r>
                <a:rPr lang="cs-CZ" sz="1400" dirty="0"/>
                <a:t> (kreslení čáry)</a:t>
              </a:r>
            </a:p>
          </p:txBody>
        </p:sp>
        <p:pic>
          <p:nvPicPr>
            <p:cNvPr id="60" name="Picture 61" descr="ikona_29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572000" y="5051664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Text Box 75"/>
            <p:cNvSpPr txBox="1">
              <a:spLocks noChangeArrowheads="1"/>
            </p:cNvSpPr>
            <p:nvPr/>
          </p:nvSpPr>
          <p:spPr bwMode="auto">
            <a:xfrm>
              <a:off x="5038776" y="3007448"/>
              <a:ext cx="18160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TEXT</a:t>
              </a:r>
              <a:r>
                <a:rPr lang="cs-CZ" sz="1400" dirty="0"/>
                <a:t> (vložení textu)</a:t>
              </a:r>
            </a:p>
          </p:txBody>
        </p:sp>
        <p:pic>
          <p:nvPicPr>
            <p:cNvPr id="62" name="Picture 76" descr="ikona_4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4572000" y="2969756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Text Box 32"/>
            <p:cNvSpPr txBox="1">
              <a:spLocks noChangeArrowheads="1"/>
            </p:cNvSpPr>
            <p:nvPr/>
          </p:nvSpPr>
          <p:spPr bwMode="auto">
            <a:xfrm>
              <a:off x="5038776" y="2493162"/>
              <a:ext cx="3211491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SMASH</a:t>
              </a:r>
              <a:r>
                <a:rPr lang="cs-CZ" sz="1400" dirty="0"/>
                <a:t> (uvolnění textu od součástky)</a:t>
              </a:r>
            </a:p>
          </p:txBody>
        </p:sp>
        <p:pic>
          <p:nvPicPr>
            <p:cNvPr id="64" name="Picture 33" descr="ikona_27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4572000" y="2449279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" name="Text Box 45"/>
            <p:cNvSpPr txBox="1">
              <a:spLocks noChangeArrowheads="1"/>
            </p:cNvSpPr>
            <p:nvPr/>
          </p:nvSpPr>
          <p:spPr bwMode="auto">
            <a:xfrm>
              <a:off x="5038776" y="5578876"/>
              <a:ext cx="338929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JUNCTION</a:t>
              </a:r>
              <a:r>
                <a:rPr lang="cs-CZ" sz="1400" dirty="0"/>
                <a:t> (vložení spojky spojů „</a:t>
              </a:r>
              <a:r>
                <a:rPr lang="cs-CZ" sz="1400" b="1" dirty="0"/>
                <a:t>uzel</a:t>
              </a:r>
              <a:r>
                <a:rPr lang="cs-CZ" sz="1400" dirty="0"/>
                <a:t>“)</a:t>
              </a:r>
            </a:p>
          </p:txBody>
        </p:sp>
        <p:pic>
          <p:nvPicPr>
            <p:cNvPr id="66" name="Picture 46" descr="ikona_33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4572000" y="5572140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Skupina 75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67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8">
              <a:lum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500063" y="1440000"/>
            <a:ext cx="8143875" cy="33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400" b="1" dirty="0" smtClean="0"/>
              <a:t>K obrázkům ikon doplňte jejích funkce.</a:t>
            </a:r>
            <a:endParaRPr lang="cs-CZ" sz="1400" b="1" dirty="0"/>
          </a:p>
          <a:p>
            <a:pPr marL="342900" indent="-342900">
              <a:spcBef>
                <a:spcPct val="20000"/>
              </a:spcBef>
            </a:pPr>
            <a:endParaRPr lang="cs-CZ" sz="13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Použitá literatura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756126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400" dirty="0"/>
              <a:t>JURÁNEK, Antonín, HRABOVSKÝ, Miroslav. </a:t>
            </a:r>
            <a:r>
              <a:rPr lang="cs-CZ" sz="1400" i="1" dirty="0"/>
              <a:t>EAGLE pro </a:t>
            </a:r>
            <a:r>
              <a:rPr lang="cs-CZ" sz="1400" i="1" dirty="0" smtClean="0"/>
              <a:t>začátečníky: </a:t>
            </a:r>
            <a:r>
              <a:rPr lang="cs-CZ" sz="1400" i="1" dirty="0"/>
              <a:t>uživatelská a referenční příručka.</a:t>
            </a:r>
            <a:r>
              <a:rPr lang="cs-CZ" sz="1400" dirty="0"/>
              <a:t> 2. </a:t>
            </a:r>
            <a:r>
              <a:rPr lang="cs-CZ" sz="1400" dirty="0" err="1"/>
              <a:t>vyd</a:t>
            </a:r>
            <a:r>
              <a:rPr lang="cs-CZ" sz="1400" dirty="0"/>
              <a:t>. Praha : BEN, 2007. 192s. ISBN 80-7300-213-2.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PLÍVA, Zdeněk. </a:t>
            </a:r>
            <a:r>
              <a:rPr lang="cs-CZ" sz="1400" i="1" dirty="0"/>
              <a:t>EAGLE </a:t>
            </a:r>
            <a:r>
              <a:rPr lang="cs-CZ" sz="1400" i="1" dirty="0" smtClean="0"/>
              <a:t>prakticky: </a:t>
            </a:r>
            <a:r>
              <a:rPr lang="cs-CZ" sz="1400" i="1" dirty="0"/>
              <a:t>řešení problému při běžné práci.</a:t>
            </a:r>
            <a:r>
              <a:rPr lang="cs-CZ" sz="1400" dirty="0"/>
              <a:t> 1. </a:t>
            </a:r>
            <a:r>
              <a:rPr lang="cs-CZ" sz="1400" dirty="0" err="1"/>
              <a:t>vyd</a:t>
            </a:r>
            <a:r>
              <a:rPr lang="cs-CZ" sz="1400" dirty="0"/>
              <a:t>. BEN - technická literatura : Praha, 2007. 184 s. ISBN 978-80-7300-227-5.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CadSoft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 err="1"/>
              <a:t>Home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EAGLE Layout Editor</a:t>
            </a:r>
            <a:r>
              <a:rPr lang="cs-CZ" sz="1400" dirty="0"/>
              <a:t> [online]. 2007 </a:t>
            </a:r>
            <a:br>
              <a:rPr lang="cs-CZ" sz="1400" dirty="0"/>
            </a:br>
            <a:r>
              <a:rPr lang="cs-CZ" sz="1400" dirty="0"/>
              <a:t>[cit. 2012-10-26]. Dostupný z: </a:t>
            </a:r>
            <a:r>
              <a:rPr lang="cs-CZ" sz="1400" dirty="0">
                <a:hlinkClick r:id="rId2"/>
              </a:rPr>
              <a:t>http://www.</a:t>
            </a:r>
            <a:r>
              <a:rPr lang="cs-CZ" sz="1400" dirty="0" err="1">
                <a:hlinkClick r:id="rId2"/>
              </a:rPr>
              <a:t>cadsoft.de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Eagle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/>
              <a:t>České stránky editoru plošných spojů EAGLE</a:t>
            </a:r>
            <a:r>
              <a:rPr lang="cs-CZ" sz="1400" dirty="0"/>
              <a:t> [online]. 2003 [cit. 2012-10-26]. Dostupný z: </a:t>
            </a:r>
            <a:r>
              <a:rPr lang="cs-CZ" sz="1400" dirty="0">
                <a:hlinkClick r:id="rId3"/>
              </a:rPr>
              <a:t>http://www.</a:t>
            </a:r>
            <a:r>
              <a:rPr lang="cs-CZ" sz="1400" dirty="0" err="1">
                <a:hlinkClick r:id="rId3"/>
              </a:rPr>
              <a:t>eagle.cz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6925" y="6108700"/>
            <a:ext cx="223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cs-CZ" sz="1600" dirty="0">
                <a:latin typeface="Verdana" pitchFamily="34" charset="0"/>
                <a:ea typeface="+mj-ea"/>
                <a:cs typeface="+mj-cs"/>
              </a:rPr>
              <a:t>Děkuji za pozornost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pracovní </a:t>
            </a:r>
            <a:r>
              <a:rPr lang="cs-CZ" sz="2600" b="1" kern="0" dirty="0">
                <a:latin typeface="Verdana" pitchFamily="34" charset="0"/>
                <a:ea typeface="+mj-ea"/>
                <a:cs typeface="+mj-cs"/>
              </a:rPr>
              <a:t>prostředí</a:t>
            </a:r>
          </a:p>
        </p:txBody>
      </p:sp>
      <p:grpSp>
        <p:nvGrpSpPr>
          <p:cNvPr id="42" name="Skupina 41"/>
          <p:cNvGrpSpPr/>
          <p:nvPr/>
        </p:nvGrpSpPr>
        <p:grpSpPr>
          <a:xfrm>
            <a:off x="728405" y="1643050"/>
            <a:ext cx="7415495" cy="3857652"/>
            <a:chOff x="864253" y="1643050"/>
            <a:chExt cx="7415495" cy="3857652"/>
          </a:xfrm>
        </p:grpSpPr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452450" y="5243527"/>
              <a:ext cx="6480175" cy="2571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lnSpc>
                  <a:spcPct val="90000"/>
                </a:lnSpc>
                <a:spcBef>
                  <a:spcPct val="50000"/>
                </a:spcBef>
                <a:buClr>
                  <a:schemeClr val="hlink"/>
                </a:buClr>
                <a:buSzPct val="120000"/>
              </a:pPr>
              <a:r>
                <a:rPr lang="cs-CZ" sz="1200" i="1" dirty="0"/>
                <a:t>Obr. </a:t>
              </a:r>
              <a:r>
                <a:rPr lang="cs-CZ" sz="1200" i="1" dirty="0" smtClean="0"/>
                <a:t>09 </a:t>
              </a:r>
              <a:r>
                <a:rPr lang="cs-CZ" sz="1200" i="1" dirty="0"/>
                <a:t>– </a:t>
              </a:r>
              <a:r>
                <a:rPr lang="cs-CZ" sz="1200" i="1" dirty="0" smtClean="0"/>
                <a:t>ESCH, pracovní prostředí</a:t>
              </a:r>
              <a:endParaRPr lang="cs-CZ" sz="1200" i="1" dirty="0"/>
            </a:p>
          </p:txBody>
        </p:sp>
        <p:grpSp>
          <p:nvGrpSpPr>
            <p:cNvPr id="31" name="Skupina 30"/>
            <p:cNvGrpSpPr/>
            <p:nvPr/>
          </p:nvGrpSpPr>
          <p:grpSpPr>
            <a:xfrm>
              <a:off x="864253" y="1643050"/>
              <a:ext cx="7415495" cy="3430365"/>
              <a:chOff x="864253" y="1643050"/>
              <a:chExt cx="7415495" cy="3430365"/>
            </a:xfrm>
          </p:grpSpPr>
          <p:pic>
            <p:nvPicPr>
              <p:cNvPr id="4099" name="Obrázek 15" descr="esch_orez.png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835037" y="2285992"/>
                <a:ext cx="5715000" cy="2781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Obdélník 16"/>
              <p:cNvSpPr/>
              <p:nvPr/>
            </p:nvSpPr>
            <p:spPr>
              <a:xfrm>
                <a:off x="4242537" y="2697190"/>
                <a:ext cx="1188000" cy="252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4102" name="Text Box 54"/>
              <p:cNvSpPr txBox="1">
                <a:spLocks noChangeArrowheads="1"/>
              </p:cNvSpPr>
              <p:nvPr/>
            </p:nvSpPr>
            <p:spPr bwMode="auto">
              <a:xfrm>
                <a:off x="4692537" y="3479803"/>
                <a:ext cx="3565525" cy="3063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dirty="0"/>
                  <a:t>ikony pro práci s obrazovkou (zoom apod.)</a:t>
                </a:r>
              </a:p>
            </p:txBody>
          </p:sp>
          <p:sp>
            <p:nvSpPr>
              <p:cNvPr id="22" name="Obdélník 21"/>
              <p:cNvSpPr/>
              <p:nvPr/>
            </p:nvSpPr>
            <p:spPr>
              <a:xfrm>
                <a:off x="2835149" y="2697190"/>
                <a:ext cx="252000" cy="252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Obdélník 22"/>
              <p:cNvSpPr/>
              <p:nvPr/>
            </p:nvSpPr>
            <p:spPr>
              <a:xfrm>
                <a:off x="1794537" y="2952000"/>
                <a:ext cx="540000" cy="252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4" name="Obdélník 23"/>
              <p:cNvSpPr/>
              <p:nvPr/>
            </p:nvSpPr>
            <p:spPr>
              <a:xfrm>
                <a:off x="1794537" y="3273190"/>
                <a:ext cx="540000" cy="180022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5" name="Obdélník 24"/>
              <p:cNvSpPr/>
              <p:nvPr/>
            </p:nvSpPr>
            <p:spPr>
              <a:xfrm>
                <a:off x="1794537" y="2250000"/>
                <a:ext cx="4176000" cy="252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4" name="Šipka dolů 13"/>
              <p:cNvSpPr/>
              <p:nvPr/>
            </p:nvSpPr>
            <p:spPr>
              <a:xfrm rot="7500000">
                <a:off x="5071001" y="3010789"/>
                <a:ext cx="196528" cy="328667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5" name="Šipka dolů 14"/>
              <p:cNvSpPr/>
              <p:nvPr/>
            </p:nvSpPr>
            <p:spPr>
              <a:xfrm rot="2700000">
                <a:off x="5565775" y="1878716"/>
                <a:ext cx="196528" cy="328667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6" name="Šipka dolů 15"/>
              <p:cNvSpPr/>
              <p:nvPr/>
            </p:nvSpPr>
            <p:spPr>
              <a:xfrm rot="7500000">
                <a:off x="3142175" y="3010790"/>
                <a:ext cx="196528" cy="328667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8" name="Šipka dolů 17"/>
              <p:cNvSpPr/>
              <p:nvPr/>
            </p:nvSpPr>
            <p:spPr>
              <a:xfrm rot="7500000">
                <a:off x="2499233" y="4153798"/>
                <a:ext cx="196528" cy="328667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lů 18"/>
              <p:cNvSpPr/>
              <p:nvPr/>
            </p:nvSpPr>
            <p:spPr>
              <a:xfrm rot="18900000">
                <a:off x="1493811" y="2664532"/>
                <a:ext cx="196528" cy="328667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Text Box 54"/>
              <p:cNvSpPr txBox="1">
                <a:spLocks noChangeArrowheads="1"/>
              </p:cNvSpPr>
              <p:nvPr/>
            </p:nvSpPr>
            <p:spPr bwMode="auto">
              <a:xfrm>
                <a:off x="5906983" y="1643050"/>
                <a:ext cx="2372765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dirty="0" smtClean="0"/>
                  <a:t>cesta k uloženému souboru</a:t>
                </a:r>
                <a:endParaRPr lang="cs-CZ" sz="1400" dirty="0"/>
              </a:p>
            </p:txBody>
          </p:sp>
          <p:sp>
            <p:nvSpPr>
              <p:cNvPr id="27" name="Text Box 54"/>
              <p:cNvSpPr txBox="1">
                <a:spLocks noChangeArrowheads="1"/>
              </p:cNvSpPr>
              <p:nvPr/>
            </p:nvSpPr>
            <p:spPr bwMode="auto">
              <a:xfrm>
                <a:off x="864253" y="2428868"/>
                <a:ext cx="542136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dirty="0" smtClean="0"/>
                  <a:t>rastr</a:t>
                </a:r>
                <a:endParaRPr lang="cs-CZ" sz="1400" dirty="0"/>
              </a:p>
            </p:txBody>
          </p:sp>
          <p:sp>
            <p:nvSpPr>
              <p:cNvPr id="28" name="Text Box 54"/>
              <p:cNvSpPr txBox="1">
                <a:spLocks noChangeArrowheads="1"/>
              </p:cNvSpPr>
              <p:nvPr/>
            </p:nvSpPr>
            <p:spPr bwMode="auto">
              <a:xfrm>
                <a:off x="2620835" y="4572008"/>
                <a:ext cx="2810385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dirty="0" smtClean="0"/>
                  <a:t>ikony budou popsány podrobněji </a:t>
                </a:r>
                <a:endParaRPr lang="cs-CZ" sz="1400" dirty="0"/>
              </a:p>
            </p:txBody>
          </p:sp>
          <p:sp>
            <p:nvSpPr>
              <p:cNvPr id="29" name="Text Box 54"/>
              <p:cNvSpPr txBox="1">
                <a:spLocks noChangeArrowheads="1"/>
              </p:cNvSpPr>
              <p:nvPr/>
            </p:nvSpPr>
            <p:spPr bwMode="auto">
              <a:xfrm>
                <a:off x="3049463" y="3478413"/>
                <a:ext cx="1225015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1400" dirty="0" smtClean="0"/>
                  <a:t>ESCH/EPCB</a:t>
                </a:r>
                <a:endParaRPr lang="cs-CZ" sz="1400" dirty="0"/>
              </a:p>
            </p:txBody>
          </p:sp>
        </p:grpSp>
      </p:grpSp>
      <p:grpSp>
        <p:nvGrpSpPr>
          <p:cNvPr id="41" name="Skupina 40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33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785786" y="1837391"/>
            <a:ext cx="7858179" cy="3663311"/>
            <a:chOff x="785786" y="1836000"/>
            <a:chExt cx="7858179" cy="3663311"/>
          </a:xfrm>
        </p:grpSpPr>
        <p:sp>
          <p:nvSpPr>
            <p:cNvPr id="6146" name="Text Box 51"/>
            <p:cNvSpPr txBox="1">
              <a:spLocks noChangeArrowheads="1"/>
            </p:cNvSpPr>
            <p:nvPr/>
          </p:nvSpPr>
          <p:spPr bwMode="auto">
            <a:xfrm>
              <a:off x="1292259" y="2192064"/>
              <a:ext cx="6565889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Ikona nastavení rastru, umožňuje nastavit jednotky souřadného systému a rastr.</a:t>
              </a:r>
            </a:p>
          </p:txBody>
        </p:sp>
        <p:sp>
          <p:nvSpPr>
            <p:cNvPr id="6147" name="Text Box 55"/>
            <p:cNvSpPr txBox="1">
              <a:spLocks noChangeArrowheads="1"/>
            </p:cNvSpPr>
            <p:nvPr/>
          </p:nvSpPr>
          <p:spPr bwMode="auto">
            <a:xfrm>
              <a:off x="1292259" y="3071478"/>
              <a:ext cx="713739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Přiblížení, zvětšení návrhu v měřítku 2:1 vůči původnímu zobrazení.</a:t>
              </a:r>
            </a:p>
          </p:txBody>
        </p:sp>
        <p:sp>
          <p:nvSpPr>
            <p:cNvPr id="6148" name="Text Box 59"/>
            <p:cNvSpPr txBox="1">
              <a:spLocks noChangeArrowheads="1"/>
            </p:cNvSpPr>
            <p:nvPr/>
          </p:nvSpPr>
          <p:spPr bwMode="auto">
            <a:xfrm>
              <a:off x="1292259" y="3905452"/>
              <a:ext cx="713739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Oddálení, zmenšení návrhu v měřítku 1:2 vůči původnímu zobrazení.</a:t>
              </a:r>
            </a:p>
          </p:txBody>
        </p:sp>
        <p:sp>
          <p:nvSpPr>
            <p:cNvPr id="6162" name="Text Box 23"/>
            <p:cNvSpPr txBox="1">
              <a:spLocks noChangeArrowheads="1"/>
            </p:cNvSpPr>
            <p:nvPr/>
          </p:nvSpPr>
          <p:spPr bwMode="auto">
            <a:xfrm>
              <a:off x="1292259" y="1836000"/>
              <a:ext cx="2670158" cy="3079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GRID</a:t>
              </a:r>
              <a:r>
                <a:rPr lang="cs-CZ" sz="1400" dirty="0"/>
                <a:t> (nastavení mřížky-rastru)</a:t>
              </a:r>
            </a:p>
          </p:txBody>
        </p:sp>
        <p:pic>
          <p:nvPicPr>
            <p:cNvPr id="6163" name="Picture 27" descr="ikona_1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1858221"/>
              <a:ext cx="355598" cy="355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53" descr="ikona_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786" y="2737635"/>
              <a:ext cx="355598" cy="355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1" name="Text Box 54"/>
            <p:cNvSpPr txBox="1">
              <a:spLocks noChangeArrowheads="1"/>
            </p:cNvSpPr>
            <p:nvPr/>
          </p:nvSpPr>
          <p:spPr bwMode="auto">
            <a:xfrm>
              <a:off x="1292259" y="2714353"/>
              <a:ext cx="1885937" cy="3079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IN</a:t>
              </a:r>
              <a:r>
                <a:rPr lang="cs-CZ" sz="1400" dirty="0"/>
                <a:t> (zvětšení obrázku)</a:t>
              </a:r>
            </a:p>
          </p:txBody>
        </p:sp>
        <p:sp>
          <p:nvSpPr>
            <p:cNvPr id="6158" name="Text Box 57"/>
            <p:cNvSpPr txBox="1">
              <a:spLocks noChangeArrowheads="1"/>
            </p:cNvSpPr>
            <p:nvPr/>
          </p:nvSpPr>
          <p:spPr bwMode="auto">
            <a:xfrm>
              <a:off x="1292259" y="3571609"/>
              <a:ext cx="2193910" cy="3079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OUT</a:t>
              </a:r>
              <a:r>
                <a:rPr lang="cs-CZ" sz="1400" dirty="0"/>
                <a:t> (zmenšení obrázku)</a:t>
              </a:r>
            </a:p>
          </p:txBody>
        </p:sp>
        <p:pic>
          <p:nvPicPr>
            <p:cNvPr id="6159" name="Picture 58" descr="ikona_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3571609"/>
              <a:ext cx="355598" cy="355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6" name="Text Box 61"/>
            <p:cNvSpPr txBox="1">
              <a:spLocks noChangeArrowheads="1"/>
            </p:cNvSpPr>
            <p:nvPr/>
          </p:nvSpPr>
          <p:spPr bwMode="auto">
            <a:xfrm>
              <a:off x="1292259" y="4428865"/>
              <a:ext cx="5608658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b="1" dirty="0"/>
                <a:t>BOARD</a:t>
              </a:r>
              <a:r>
                <a:rPr lang="cs-CZ" sz="1400" dirty="0"/>
                <a:t> (ikona pro přepnutí do editoru plošných spojů – návrh DPS)</a:t>
              </a:r>
            </a:p>
          </p:txBody>
        </p:sp>
        <p:pic>
          <p:nvPicPr>
            <p:cNvPr id="6157" name="Picture 62" descr="ikona_0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786" y="4428865"/>
              <a:ext cx="355598" cy="355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5" name="Text Box 63"/>
            <p:cNvSpPr txBox="1">
              <a:spLocks noChangeArrowheads="1"/>
            </p:cNvSpPr>
            <p:nvPr/>
          </p:nvSpPr>
          <p:spPr bwMode="auto">
            <a:xfrm>
              <a:off x="1292258" y="4760647"/>
              <a:ext cx="735170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V případě, že soubor existuje, přesune se do popředí editor plošných spojů. V případě, že dosud neexistuje soubor stejného jména jako schéma s příponou </a:t>
              </a:r>
              <a:r>
                <a:rPr lang="cs-CZ" sz="1400" b="1" i="1" dirty="0"/>
                <a:t>*.brd</a:t>
              </a:r>
              <a:r>
                <a:rPr lang="cs-CZ" sz="1400" dirty="0"/>
                <a:t>, objeví se dotaz, zda tento soubor chceme vytvořit. Pokud souhlasíme, je tento soubor vygenerován.</a:t>
              </a:r>
            </a:p>
          </p:txBody>
        </p:sp>
      </p:grp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17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kupina 19"/>
          <p:cNvGrpSpPr/>
          <p:nvPr/>
        </p:nvGrpSpPr>
        <p:grpSpPr>
          <a:xfrm>
            <a:off x="785786" y="1836000"/>
            <a:ext cx="7715304" cy="4119584"/>
            <a:chOff x="785786" y="1904993"/>
            <a:chExt cx="7715304" cy="4119584"/>
          </a:xfrm>
        </p:grpSpPr>
        <p:pic>
          <p:nvPicPr>
            <p:cNvPr id="7185" name="Picture 28" descr="ikona_3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3024181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6" name="Text Box 29"/>
            <p:cNvSpPr txBox="1">
              <a:spLocks noChangeArrowheads="1"/>
            </p:cNvSpPr>
            <p:nvPr/>
          </p:nvSpPr>
          <p:spPr bwMode="auto">
            <a:xfrm>
              <a:off x="1285852" y="3000372"/>
              <a:ext cx="317023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MARK</a:t>
              </a:r>
              <a:r>
                <a:rPr lang="cs-CZ" sz="1400" dirty="0"/>
                <a:t> (nastavení počátku souřadnic)</a:t>
              </a:r>
            </a:p>
          </p:txBody>
        </p:sp>
        <p:sp>
          <p:nvSpPr>
            <p:cNvPr id="7171" name="Text Box 30"/>
            <p:cNvSpPr txBox="1">
              <a:spLocks noChangeArrowheads="1"/>
            </p:cNvSpPr>
            <p:nvPr/>
          </p:nvSpPr>
          <p:spPr bwMode="auto">
            <a:xfrm>
              <a:off x="1285852" y="3357564"/>
              <a:ext cx="7215238" cy="738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Zadání výchozího bodu relativního systému souřadnic – v místě, kam kliknete myší, bude umístěna „relativní nula“, od které se měří vzdálenost (</a:t>
              </a:r>
              <a:r>
                <a:rPr lang="cs-CZ" sz="1400" b="1" dirty="0" err="1"/>
                <a:t>xx</a:t>
              </a:r>
              <a:r>
                <a:rPr lang="cs-CZ" sz="1400" b="1" dirty="0"/>
                <a:t> </a:t>
              </a:r>
              <a:r>
                <a:rPr lang="cs-CZ" sz="1400" b="1" dirty="0" err="1"/>
                <a:t>yy</a:t>
              </a:r>
              <a:r>
                <a:rPr lang="cs-CZ" sz="1400" dirty="0"/>
                <a:t>). Odstranění se provede opětovným kliknutím na ikonu a stisknutím středníku.</a:t>
              </a:r>
            </a:p>
          </p:txBody>
        </p:sp>
        <p:pic>
          <p:nvPicPr>
            <p:cNvPr id="7183" name="Picture 32" descr="ikona_2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786" y="4310065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4" name="Text Box 33"/>
            <p:cNvSpPr txBox="1">
              <a:spLocks noChangeArrowheads="1"/>
            </p:cNvSpPr>
            <p:nvPr/>
          </p:nvSpPr>
          <p:spPr bwMode="auto">
            <a:xfrm>
              <a:off x="1285852" y="4286256"/>
              <a:ext cx="2055812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MOVE</a:t>
              </a:r>
              <a:r>
                <a:rPr lang="cs-CZ" sz="1400" dirty="0"/>
                <a:t> (přesun objektu)</a:t>
              </a:r>
            </a:p>
          </p:txBody>
        </p:sp>
        <p:sp>
          <p:nvSpPr>
            <p:cNvPr id="7173" name="Text Box 35"/>
            <p:cNvSpPr txBox="1">
              <a:spLocks noChangeArrowheads="1"/>
            </p:cNvSpPr>
            <p:nvPr/>
          </p:nvSpPr>
          <p:spPr bwMode="auto">
            <a:xfrm>
              <a:off x="1285852" y="4645032"/>
              <a:ext cx="71088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dirty="0"/>
                <a:t>Nástroj pro přesun libovolného prvku (nebo skupiny vybrané pomocí </a:t>
              </a:r>
              <a:r>
                <a:rPr lang="cs-CZ" sz="1400" i="1" dirty="0"/>
                <a:t>GROUP</a:t>
              </a:r>
              <a:r>
                <a:rPr lang="cs-CZ" sz="1400" dirty="0"/>
                <a:t>).</a:t>
              </a:r>
            </a:p>
          </p:txBody>
        </p:sp>
        <p:sp>
          <p:nvSpPr>
            <p:cNvPr id="7181" name="Text Box 37"/>
            <p:cNvSpPr txBox="1">
              <a:spLocks noChangeArrowheads="1"/>
            </p:cNvSpPr>
            <p:nvPr/>
          </p:nvSpPr>
          <p:spPr bwMode="auto">
            <a:xfrm>
              <a:off x="1285852" y="5143512"/>
              <a:ext cx="232410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COPY</a:t>
              </a:r>
              <a:r>
                <a:rPr lang="cs-CZ" sz="1400" dirty="0"/>
                <a:t> (kopírování objektu)</a:t>
              </a:r>
            </a:p>
          </p:txBody>
        </p:sp>
        <p:pic>
          <p:nvPicPr>
            <p:cNvPr id="7182" name="Picture 38" descr="ikona_3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5167321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5" name="Text Box 39"/>
            <p:cNvSpPr txBox="1">
              <a:spLocks noChangeArrowheads="1"/>
            </p:cNvSpPr>
            <p:nvPr/>
          </p:nvSpPr>
          <p:spPr bwMode="auto">
            <a:xfrm>
              <a:off x="1285852" y="5500702"/>
              <a:ext cx="7215238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Vytvoří kopii vybraného objektu (nikoli skupiny z GROUP). Pro vytvoření kopie skupiny součástek je nutné použít trojici příkazu </a:t>
              </a:r>
              <a:r>
                <a:rPr lang="cs-CZ" sz="1400" i="1" dirty="0"/>
                <a:t>GROUP, CUT</a:t>
              </a:r>
              <a:r>
                <a:rPr lang="cs-CZ" sz="1400" dirty="0"/>
                <a:t> a </a:t>
              </a:r>
              <a:r>
                <a:rPr lang="cs-CZ" sz="1400" i="1" dirty="0"/>
                <a:t>PASTE</a:t>
              </a:r>
              <a:r>
                <a:rPr lang="cs-CZ" sz="1400" dirty="0"/>
                <a:t>.</a:t>
              </a:r>
            </a:p>
          </p:txBody>
        </p:sp>
        <p:sp>
          <p:nvSpPr>
            <p:cNvPr id="7179" name="Text Box 45"/>
            <p:cNvSpPr txBox="1">
              <a:spLocks noChangeArrowheads="1"/>
            </p:cNvSpPr>
            <p:nvPr/>
          </p:nvSpPr>
          <p:spPr bwMode="auto">
            <a:xfrm>
              <a:off x="1285852" y="1904993"/>
              <a:ext cx="241935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DISPLAY</a:t>
              </a:r>
              <a:r>
                <a:rPr lang="cs-CZ" sz="1400" dirty="0"/>
                <a:t> (nastavení hladin)</a:t>
              </a:r>
            </a:p>
          </p:txBody>
        </p:sp>
        <p:pic>
          <p:nvPicPr>
            <p:cNvPr id="7180" name="Picture 46" descr="ikona_1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786" y="192880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7" name="Text Box 47"/>
            <p:cNvSpPr txBox="1">
              <a:spLocks noChangeArrowheads="1"/>
            </p:cNvSpPr>
            <p:nvPr/>
          </p:nvSpPr>
          <p:spPr bwMode="auto">
            <a:xfrm>
              <a:off x="1285852" y="2262183"/>
              <a:ext cx="7215238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Kliknutím se zobrazí okno, kde lze měnit viditelnost jednotlivých hladin, měnit jejich barvu či vzor výplně.</a:t>
              </a:r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21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kupina 19"/>
          <p:cNvGrpSpPr/>
          <p:nvPr/>
        </p:nvGrpSpPr>
        <p:grpSpPr>
          <a:xfrm>
            <a:off x="785786" y="1836000"/>
            <a:ext cx="7715304" cy="4110054"/>
            <a:chOff x="785786" y="1819276"/>
            <a:chExt cx="7715304" cy="4110054"/>
          </a:xfrm>
        </p:grpSpPr>
        <p:sp>
          <p:nvSpPr>
            <p:cNvPr id="8209" name="Text Box 14"/>
            <p:cNvSpPr txBox="1">
              <a:spLocks noChangeArrowheads="1"/>
            </p:cNvSpPr>
            <p:nvPr/>
          </p:nvSpPr>
          <p:spPr bwMode="auto">
            <a:xfrm>
              <a:off x="1252564" y="2903538"/>
              <a:ext cx="223678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ROTATE</a:t>
              </a:r>
              <a:r>
                <a:rPr lang="cs-CZ" sz="1400"/>
                <a:t> (rotace objektu) </a:t>
              </a:r>
            </a:p>
          </p:txBody>
        </p:sp>
        <p:pic>
          <p:nvPicPr>
            <p:cNvPr id="8210" name="Picture 15" descr="ikona_3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292893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Text Box 17"/>
            <p:cNvSpPr txBox="1">
              <a:spLocks noChangeArrowheads="1"/>
            </p:cNvSpPr>
            <p:nvPr/>
          </p:nvSpPr>
          <p:spPr bwMode="auto">
            <a:xfrm>
              <a:off x="1252564" y="3978276"/>
              <a:ext cx="239553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GROUP</a:t>
              </a:r>
              <a:r>
                <a:rPr lang="cs-CZ" sz="1400"/>
                <a:t> (označení skupiny)</a:t>
              </a:r>
            </a:p>
          </p:txBody>
        </p:sp>
        <p:pic>
          <p:nvPicPr>
            <p:cNvPr id="8208" name="Picture 18" descr="ikona_2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786" y="400050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 Box 20"/>
            <p:cNvSpPr txBox="1">
              <a:spLocks noChangeArrowheads="1"/>
            </p:cNvSpPr>
            <p:nvPr/>
          </p:nvSpPr>
          <p:spPr bwMode="auto">
            <a:xfrm>
              <a:off x="1252564" y="5278439"/>
              <a:ext cx="1668462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CHANGE</a:t>
              </a:r>
              <a:r>
                <a:rPr lang="cs-CZ" sz="1400"/>
                <a:t> (změna)</a:t>
              </a:r>
            </a:p>
          </p:txBody>
        </p:sp>
        <p:pic>
          <p:nvPicPr>
            <p:cNvPr id="8206" name="Picture 21" descr="ikona_3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5286388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7" name="Text Box 49"/>
            <p:cNvSpPr txBox="1">
              <a:spLocks noChangeArrowheads="1"/>
            </p:cNvSpPr>
            <p:nvPr/>
          </p:nvSpPr>
          <p:spPr bwMode="auto">
            <a:xfrm>
              <a:off x="1252564" y="3262315"/>
              <a:ext cx="7248526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Kliknutím na levé tlačítko myši se začne otáčet symbol, který je bázovým bodem nejblíže místu kliknutí; rotace vždy jen o 90° proti směru hodinových ručiček.</a:t>
              </a:r>
            </a:p>
          </p:txBody>
        </p:sp>
        <p:sp>
          <p:nvSpPr>
            <p:cNvPr id="8198" name="Text Box 50"/>
            <p:cNvSpPr txBox="1">
              <a:spLocks noChangeArrowheads="1"/>
            </p:cNvSpPr>
            <p:nvPr/>
          </p:nvSpPr>
          <p:spPr bwMode="auto">
            <a:xfrm>
              <a:off x="1252564" y="4333886"/>
              <a:ext cx="7248526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Výběr součástek do pomyslného výběru provedeme obdélníkem, kde klikneme do jednoho rohu pomyslného výběrového obdélníku a aniž bychom uvolnili tlačítko myši, táhneme na druhý roh obdélníku. </a:t>
              </a:r>
            </a:p>
          </p:txBody>
        </p:sp>
        <p:sp>
          <p:nvSpPr>
            <p:cNvPr id="8199" name="Text Box 51"/>
            <p:cNvSpPr txBox="1">
              <a:spLocks noChangeArrowheads="1"/>
            </p:cNvSpPr>
            <p:nvPr/>
          </p:nvSpPr>
          <p:spPr bwMode="auto">
            <a:xfrm>
              <a:off x="1252564" y="5621355"/>
              <a:ext cx="7248526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Tento příkaz umožňuje změnit prakticky vše, co jsme v návrhu použili.</a:t>
              </a:r>
            </a:p>
          </p:txBody>
        </p:sp>
        <p:sp>
          <p:nvSpPr>
            <p:cNvPr id="8203" name="Text Box 55"/>
            <p:cNvSpPr txBox="1">
              <a:spLocks noChangeArrowheads="1"/>
            </p:cNvSpPr>
            <p:nvPr/>
          </p:nvSpPr>
          <p:spPr bwMode="auto">
            <a:xfrm>
              <a:off x="1252564" y="1819276"/>
              <a:ext cx="243363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MIRROR</a:t>
              </a:r>
              <a:r>
                <a:rPr lang="cs-CZ" sz="1400" dirty="0"/>
                <a:t> (zrcadlení objektu)</a:t>
              </a:r>
            </a:p>
          </p:txBody>
        </p:sp>
        <p:pic>
          <p:nvPicPr>
            <p:cNvPr id="8204" name="Picture 56" descr="ikona_2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786" y="185736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1" name="Text Box 57"/>
            <p:cNvSpPr txBox="1">
              <a:spLocks noChangeArrowheads="1"/>
            </p:cNvSpPr>
            <p:nvPr/>
          </p:nvSpPr>
          <p:spPr bwMode="auto">
            <a:xfrm>
              <a:off x="1252564" y="2190745"/>
              <a:ext cx="7248526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Vytvoří se zrcadlový obraz objektu, který vybereme levým tlačítkem myši</a:t>
              </a:r>
              <a:r>
                <a:rPr lang="en-US" sz="1400" dirty="0"/>
                <a:t>;</a:t>
              </a:r>
              <a:r>
                <a:rPr lang="cs-CZ" sz="1400" dirty="0"/>
                <a:t> zrcadlí se pouze motiv symbolu, texty zůstávají čitelné stále.</a:t>
              </a:r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21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/>
        </p:nvGrpSpPr>
        <p:grpSpPr>
          <a:xfrm>
            <a:off x="785786" y="1836000"/>
            <a:ext cx="7715304" cy="3721114"/>
            <a:chOff x="785786" y="1836000"/>
            <a:chExt cx="7715304" cy="3721114"/>
          </a:xfrm>
        </p:grpSpPr>
        <p:sp>
          <p:nvSpPr>
            <p:cNvPr id="9234" name="Text Box 31"/>
            <p:cNvSpPr txBox="1">
              <a:spLocks noChangeArrowheads="1"/>
            </p:cNvSpPr>
            <p:nvPr/>
          </p:nvSpPr>
          <p:spPr bwMode="auto">
            <a:xfrm>
              <a:off x="1249385" y="1836000"/>
              <a:ext cx="1289042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CUT</a:t>
              </a:r>
              <a:r>
                <a:rPr lang="cs-CZ" sz="1400" dirty="0"/>
                <a:t> (vyjmutí)</a:t>
              </a:r>
            </a:p>
          </p:txBody>
        </p:sp>
        <p:pic>
          <p:nvPicPr>
            <p:cNvPr id="9235" name="Picture 32" descr="ikona_2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1842338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2" name="Text Box 34"/>
            <p:cNvSpPr txBox="1">
              <a:spLocks noChangeArrowheads="1"/>
            </p:cNvSpPr>
            <p:nvPr/>
          </p:nvSpPr>
          <p:spPr bwMode="auto">
            <a:xfrm>
              <a:off x="1249385" y="2886927"/>
              <a:ext cx="150652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PASTE</a:t>
              </a:r>
              <a:r>
                <a:rPr lang="cs-CZ" sz="1400"/>
                <a:t> (vložení)</a:t>
              </a:r>
            </a:p>
          </p:txBody>
        </p:sp>
        <p:pic>
          <p:nvPicPr>
            <p:cNvPr id="9233" name="Picture 35" descr="ikona_4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786" y="2913908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2" name="Text Box 36"/>
            <p:cNvSpPr txBox="1">
              <a:spLocks noChangeArrowheads="1"/>
            </p:cNvSpPr>
            <p:nvPr/>
          </p:nvSpPr>
          <p:spPr bwMode="auto">
            <a:xfrm>
              <a:off x="1249385" y="2175719"/>
              <a:ext cx="725170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Kopírování do schránky </a:t>
              </a:r>
              <a:r>
                <a:rPr lang="cs-CZ" sz="1400" dirty="0" err="1"/>
                <a:t>Eagle</a:t>
              </a:r>
              <a:r>
                <a:rPr lang="cs-CZ" sz="1400" dirty="0"/>
                <a:t> – tímto příkazem zkopírujeme dříve vybranou skupinu součástek.</a:t>
              </a:r>
            </a:p>
          </p:txBody>
        </p:sp>
        <p:sp>
          <p:nvSpPr>
            <p:cNvPr id="9223" name="Text Box 37"/>
            <p:cNvSpPr txBox="1">
              <a:spLocks noChangeArrowheads="1"/>
            </p:cNvSpPr>
            <p:nvPr/>
          </p:nvSpPr>
          <p:spPr bwMode="auto">
            <a:xfrm>
              <a:off x="1249385" y="3248875"/>
              <a:ext cx="725170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Vložení skupiny součástek ze schránky na kurzor v právě otevřeném schématu.</a:t>
              </a:r>
            </a:p>
          </p:txBody>
        </p:sp>
        <p:sp>
          <p:nvSpPr>
            <p:cNvPr id="9230" name="Text Box 39"/>
            <p:cNvSpPr txBox="1">
              <a:spLocks noChangeArrowheads="1"/>
            </p:cNvSpPr>
            <p:nvPr/>
          </p:nvSpPr>
          <p:spPr bwMode="auto">
            <a:xfrm>
              <a:off x="1249385" y="3755289"/>
              <a:ext cx="1647814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DELETE</a:t>
              </a:r>
              <a:r>
                <a:rPr lang="cs-CZ" sz="1400"/>
                <a:t> (mazání)</a:t>
              </a:r>
            </a:p>
          </p:txBody>
        </p:sp>
        <p:pic>
          <p:nvPicPr>
            <p:cNvPr id="9231" name="Picture 40" descr="ikona_2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3771164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Text Box 41"/>
            <p:cNvSpPr txBox="1">
              <a:spLocks noChangeArrowheads="1"/>
            </p:cNvSpPr>
            <p:nvPr/>
          </p:nvSpPr>
          <p:spPr bwMode="auto">
            <a:xfrm>
              <a:off x="1249385" y="4104545"/>
              <a:ext cx="725170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Kliknutím levým tlačítkem myši mažeme objekt. Pokud první kliknutí provedeme pravým tlačítkem, vymaže se skupina objektů definovaná příkazem </a:t>
              </a:r>
              <a:r>
                <a:rPr lang="cs-CZ" sz="1400" i="1" dirty="0"/>
                <a:t>GROUP</a:t>
              </a:r>
              <a:r>
                <a:rPr lang="cs-CZ" sz="1400" dirty="0"/>
                <a:t>.</a:t>
              </a:r>
            </a:p>
          </p:txBody>
        </p:sp>
        <p:sp>
          <p:nvSpPr>
            <p:cNvPr id="9228" name="Text Box 43"/>
            <p:cNvSpPr txBox="1">
              <a:spLocks noChangeArrowheads="1"/>
            </p:cNvSpPr>
            <p:nvPr/>
          </p:nvSpPr>
          <p:spPr bwMode="auto">
            <a:xfrm>
              <a:off x="1249385" y="4863363"/>
              <a:ext cx="271302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ADD</a:t>
              </a:r>
              <a:r>
                <a:rPr lang="cs-CZ" sz="1400"/>
                <a:t> (výběr objektu z knihoven)</a:t>
              </a:r>
            </a:p>
          </p:txBody>
        </p:sp>
        <p:pic>
          <p:nvPicPr>
            <p:cNvPr id="9229" name="Picture 44" descr="ikona_4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786" y="4842734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7" name="Text Box 45"/>
            <p:cNvSpPr txBox="1">
              <a:spLocks noChangeArrowheads="1"/>
            </p:cNvSpPr>
            <p:nvPr/>
          </p:nvSpPr>
          <p:spPr bwMode="auto">
            <a:xfrm>
              <a:off x="1249385" y="5249139"/>
              <a:ext cx="725170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Vkládání symbolů (objektu) z knihoven.</a:t>
              </a:r>
            </a:p>
          </p:txBody>
        </p:sp>
      </p:grp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23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/>
        </p:nvGrpSpPr>
        <p:grpSpPr>
          <a:xfrm>
            <a:off x="785786" y="1836000"/>
            <a:ext cx="7715304" cy="3538550"/>
            <a:chOff x="785786" y="1836000"/>
            <a:chExt cx="7715304" cy="3538550"/>
          </a:xfrm>
        </p:grpSpPr>
        <p:sp>
          <p:nvSpPr>
            <p:cNvPr id="10258" name="Text Box 52"/>
            <p:cNvSpPr txBox="1">
              <a:spLocks noChangeArrowheads="1"/>
            </p:cNvSpPr>
            <p:nvPr/>
          </p:nvSpPr>
          <p:spPr bwMode="auto">
            <a:xfrm>
              <a:off x="1252562" y="1836000"/>
              <a:ext cx="1906575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NAME</a:t>
              </a:r>
              <a:r>
                <a:rPr lang="cs-CZ" sz="1400" dirty="0"/>
                <a:t> (pojmenování)</a:t>
              </a:r>
            </a:p>
          </p:txBody>
        </p:sp>
        <p:pic>
          <p:nvPicPr>
            <p:cNvPr id="10259" name="Picture 53" descr="ikona_2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1874088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5" name="Text Box 54"/>
            <p:cNvSpPr txBox="1">
              <a:spLocks noChangeArrowheads="1"/>
            </p:cNvSpPr>
            <p:nvPr/>
          </p:nvSpPr>
          <p:spPr bwMode="auto">
            <a:xfrm>
              <a:off x="1252562" y="2209055"/>
              <a:ext cx="717709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dirty="0"/>
                <a:t>Můžeme přejmenovat součástku, spoj i plochu.</a:t>
              </a:r>
            </a:p>
          </p:txBody>
        </p:sp>
        <p:pic>
          <p:nvPicPr>
            <p:cNvPr id="10256" name="Picture 56" descr="ikona_4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786" y="2731344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7" name="Text Box 57"/>
            <p:cNvSpPr txBox="1">
              <a:spLocks noChangeArrowheads="1"/>
            </p:cNvSpPr>
            <p:nvPr/>
          </p:nvSpPr>
          <p:spPr bwMode="auto">
            <a:xfrm>
              <a:off x="1252562" y="2742463"/>
              <a:ext cx="3017817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VALUE</a:t>
              </a:r>
              <a:r>
                <a:rPr lang="cs-CZ" sz="1400"/>
                <a:t> (změna hodnoty součástky)</a:t>
              </a:r>
            </a:p>
          </p:txBody>
        </p:sp>
        <p:sp>
          <p:nvSpPr>
            <p:cNvPr id="10247" name="Text Box 58"/>
            <p:cNvSpPr txBox="1">
              <a:spLocks noChangeArrowheads="1"/>
            </p:cNvSpPr>
            <p:nvPr/>
          </p:nvSpPr>
          <p:spPr bwMode="auto">
            <a:xfrm>
              <a:off x="1252562" y="3137749"/>
              <a:ext cx="710565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dirty="0"/>
                <a:t>Implicitní hodnotou je jméno součástky v knihovně.</a:t>
              </a:r>
            </a:p>
          </p:txBody>
        </p:sp>
        <p:sp>
          <p:nvSpPr>
            <p:cNvPr id="10254" name="Text Box 60"/>
            <p:cNvSpPr txBox="1">
              <a:spLocks noChangeArrowheads="1"/>
            </p:cNvSpPr>
            <p:nvPr/>
          </p:nvSpPr>
          <p:spPr bwMode="auto">
            <a:xfrm>
              <a:off x="1252562" y="3617176"/>
              <a:ext cx="3462314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 dirty="0"/>
                <a:t>WIRE</a:t>
              </a:r>
              <a:r>
                <a:rPr lang="cs-CZ" sz="1400" dirty="0"/>
                <a:t> (kreslení čáry)</a:t>
              </a:r>
            </a:p>
          </p:txBody>
        </p:sp>
        <p:pic>
          <p:nvPicPr>
            <p:cNvPr id="10255" name="Picture 61" descr="ikona_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3660038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9" name="Text Box 62"/>
            <p:cNvSpPr txBox="1">
              <a:spLocks noChangeArrowheads="1"/>
            </p:cNvSpPr>
            <p:nvPr/>
          </p:nvSpPr>
          <p:spPr bwMode="auto">
            <a:xfrm>
              <a:off x="1252562" y="3993419"/>
              <a:ext cx="7248528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b="1" dirty="0"/>
                <a:t>Tento příkaz se nepoužívá pro kreslení spojů!</a:t>
              </a:r>
              <a:r>
                <a:rPr lang="cs-CZ" sz="1400" dirty="0"/>
                <a:t> Je to jenom čára, která doplňuje schéma a neměla by mít funkční význam.</a:t>
              </a:r>
            </a:p>
          </p:txBody>
        </p:sp>
        <p:sp>
          <p:nvSpPr>
            <p:cNvPr id="10252" name="Text Box 75"/>
            <p:cNvSpPr txBox="1">
              <a:spLocks noChangeArrowheads="1"/>
            </p:cNvSpPr>
            <p:nvPr/>
          </p:nvSpPr>
          <p:spPr bwMode="auto">
            <a:xfrm>
              <a:off x="1252562" y="4687149"/>
              <a:ext cx="18160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TEXT</a:t>
              </a:r>
              <a:r>
                <a:rPr lang="cs-CZ" sz="1400"/>
                <a:t> (vložení textu)</a:t>
              </a:r>
            </a:p>
          </p:txBody>
        </p:sp>
        <p:pic>
          <p:nvPicPr>
            <p:cNvPr id="10253" name="Picture 76" descr="ikona_4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786" y="4733198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1" name="Text Box 77"/>
            <p:cNvSpPr txBox="1">
              <a:spLocks noChangeArrowheads="1"/>
            </p:cNvSpPr>
            <p:nvPr/>
          </p:nvSpPr>
          <p:spPr bwMode="auto">
            <a:xfrm>
              <a:off x="1252562" y="5066575"/>
              <a:ext cx="710565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dirty="0"/>
                <a:t>Slouží pro umístění nápisu na plochu.</a:t>
              </a:r>
            </a:p>
          </p:txBody>
        </p:sp>
      </p:grp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23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38"/>
          <p:cNvSpPr txBox="1">
            <a:spLocks noChangeArrowheads="1"/>
          </p:cNvSpPr>
          <p:nvPr/>
        </p:nvSpPr>
        <p:spPr bwMode="auto">
          <a:xfrm>
            <a:off x="500063" y="3522663"/>
            <a:ext cx="184149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1400"/>
          </a:p>
        </p:txBody>
      </p:sp>
      <p:grpSp>
        <p:nvGrpSpPr>
          <p:cNvPr id="23" name="Skupina 22"/>
          <p:cNvGrpSpPr/>
          <p:nvPr/>
        </p:nvGrpSpPr>
        <p:grpSpPr>
          <a:xfrm>
            <a:off x="785786" y="1836000"/>
            <a:ext cx="7715304" cy="3630618"/>
            <a:chOff x="785786" y="1836000"/>
            <a:chExt cx="7715304" cy="3630618"/>
          </a:xfrm>
        </p:grpSpPr>
        <p:sp>
          <p:nvSpPr>
            <p:cNvPr id="11283" name="Text Box 32"/>
            <p:cNvSpPr txBox="1">
              <a:spLocks noChangeArrowheads="1"/>
            </p:cNvSpPr>
            <p:nvPr/>
          </p:nvSpPr>
          <p:spPr bwMode="auto">
            <a:xfrm>
              <a:off x="1274783" y="1836000"/>
              <a:ext cx="3211491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SMASH</a:t>
              </a:r>
              <a:r>
                <a:rPr lang="cs-CZ" sz="1400" dirty="0"/>
                <a:t> (uvolnění textu od součástky)</a:t>
              </a:r>
            </a:p>
          </p:txBody>
        </p:sp>
        <p:pic>
          <p:nvPicPr>
            <p:cNvPr id="11284" name="Picture 33" descr="ikona_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1896308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69" name="Text Box 34"/>
            <p:cNvSpPr txBox="1">
              <a:spLocks noChangeArrowheads="1"/>
            </p:cNvSpPr>
            <p:nvPr/>
          </p:nvSpPr>
          <p:spPr bwMode="auto">
            <a:xfrm>
              <a:off x="1274783" y="2156661"/>
              <a:ext cx="7226307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Uvolnění jména a hodnoty od symbolů. (Opětovné spojení nelze provést, proto si tyto úpravy raději necháme až na konec, na estetické vylepšení schématu.)</a:t>
              </a:r>
            </a:p>
          </p:txBody>
        </p:sp>
        <p:sp>
          <p:nvSpPr>
            <p:cNvPr id="11281" name="Text Box 36"/>
            <p:cNvSpPr txBox="1">
              <a:spLocks noChangeArrowheads="1"/>
            </p:cNvSpPr>
            <p:nvPr/>
          </p:nvSpPr>
          <p:spPr bwMode="auto">
            <a:xfrm>
              <a:off x="1274783" y="2886924"/>
              <a:ext cx="2811444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NET</a:t>
              </a:r>
              <a:r>
                <a:rPr lang="cs-CZ" sz="1400"/>
                <a:t> (spojení vývodu součástek )</a:t>
              </a:r>
            </a:p>
          </p:txBody>
        </p:sp>
        <p:pic>
          <p:nvPicPr>
            <p:cNvPr id="11282" name="Picture 37" descr="ikona_4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7378" y="2894850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2" name="Text Box 39"/>
            <p:cNvSpPr txBox="1">
              <a:spLocks noChangeArrowheads="1"/>
            </p:cNvSpPr>
            <p:nvPr/>
          </p:nvSpPr>
          <p:spPr bwMode="auto">
            <a:xfrm>
              <a:off x="1274783" y="3229817"/>
              <a:ext cx="7083431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dirty="0"/>
                <a:t>Toto je jediný doporučený nástroj na propojení vývodu součástek.</a:t>
              </a:r>
            </a:p>
          </p:txBody>
        </p:sp>
        <p:sp>
          <p:nvSpPr>
            <p:cNvPr id="11279" name="Text Box 41"/>
            <p:cNvSpPr txBox="1">
              <a:spLocks noChangeArrowheads="1"/>
            </p:cNvSpPr>
            <p:nvPr/>
          </p:nvSpPr>
          <p:spPr bwMode="auto">
            <a:xfrm>
              <a:off x="1274783" y="3745762"/>
              <a:ext cx="1409691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BUS</a:t>
              </a:r>
              <a:r>
                <a:rPr lang="cs-CZ" sz="1400"/>
                <a:t> (sběrnice)</a:t>
              </a:r>
            </a:p>
          </p:txBody>
        </p:sp>
        <p:pic>
          <p:nvPicPr>
            <p:cNvPr id="11280" name="Picture 42" descr="ikona_3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3752106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4" name="Text Box 43"/>
            <p:cNvSpPr txBox="1">
              <a:spLocks noChangeArrowheads="1"/>
            </p:cNvSpPr>
            <p:nvPr/>
          </p:nvSpPr>
          <p:spPr bwMode="auto">
            <a:xfrm>
              <a:off x="1274783" y="4087073"/>
              <a:ext cx="7083431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dirty="0"/>
                <a:t>Vykreslení silnější čáry, které může sdružovat více různých spojů.</a:t>
              </a:r>
            </a:p>
          </p:txBody>
        </p:sp>
        <p:sp>
          <p:nvSpPr>
            <p:cNvPr id="11277" name="Text Box 45"/>
            <p:cNvSpPr txBox="1">
              <a:spLocks noChangeArrowheads="1"/>
            </p:cNvSpPr>
            <p:nvPr/>
          </p:nvSpPr>
          <p:spPr bwMode="auto">
            <a:xfrm>
              <a:off x="1274783" y="4609362"/>
              <a:ext cx="338929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JUNCTION</a:t>
              </a:r>
              <a:r>
                <a:rPr lang="cs-CZ" sz="1400"/>
                <a:t> (vložení spojky spojů „</a:t>
              </a:r>
              <a:r>
                <a:rPr lang="cs-CZ" sz="1400" b="1"/>
                <a:t>uzel</a:t>
              </a:r>
              <a:r>
                <a:rPr lang="cs-CZ" sz="1400"/>
                <a:t>“)</a:t>
              </a:r>
            </a:p>
          </p:txBody>
        </p:sp>
        <p:pic>
          <p:nvPicPr>
            <p:cNvPr id="11278" name="Picture 46" descr="ikona_3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5786" y="4609362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47"/>
            <p:cNvSpPr txBox="1">
              <a:spLocks noChangeArrowheads="1"/>
            </p:cNvSpPr>
            <p:nvPr/>
          </p:nvSpPr>
          <p:spPr bwMode="auto">
            <a:xfrm>
              <a:off x="1274783" y="4942743"/>
              <a:ext cx="7226307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Tímto symbolem vnutíme vzájemné propojení těch spojů, které z nějakého důvodu propojeny nebyly, například křížením spojů.</a:t>
              </a:r>
            </a:p>
          </p:txBody>
        </p:sp>
      </p:grp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33" name="Skupina 32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2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785786" y="1836000"/>
            <a:ext cx="7715304" cy="1752600"/>
            <a:chOff x="785786" y="1890714"/>
            <a:chExt cx="7715304" cy="1752600"/>
          </a:xfrm>
        </p:grpSpPr>
        <p:sp>
          <p:nvSpPr>
            <p:cNvPr id="12298" name="Text Box 34"/>
            <p:cNvSpPr txBox="1">
              <a:spLocks noChangeArrowheads="1"/>
            </p:cNvSpPr>
            <p:nvPr/>
          </p:nvSpPr>
          <p:spPr bwMode="auto">
            <a:xfrm>
              <a:off x="1295431" y="1890714"/>
              <a:ext cx="283049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LABEL</a:t>
              </a:r>
              <a:r>
                <a:rPr lang="cs-CZ" sz="1400" dirty="0"/>
                <a:t> (zvýraznění jména spoje)</a:t>
              </a:r>
            </a:p>
          </p:txBody>
        </p:sp>
        <p:pic>
          <p:nvPicPr>
            <p:cNvPr id="12299" name="Picture 35" descr="ikona_5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1930392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37"/>
            <p:cNvSpPr txBox="1">
              <a:spLocks noChangeArrowheads="1"/>
            </p:cNvSpPr>
            <p:nvPr/>
          </p:nvSpPr>
          <p:spPr bwMode="auto">
            <a:xfrm>
              <a:off x="1295431" y="2974976"/>
              <a:ext cx="2930506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ERC</a:t>
              </a:r>
              <a:r>
                <a:rPr lang="cs-CZ" sz="1400"/>
                <a:t> (provedení kontroly zapojení)</a:t>
              </a:r>
            </a:p>
          </p:txBody>
        </p:sp>
        <p:pic>
          <p:nvPicPr>
            <p:cNvPr id="12297" name="Picture 38" descr="ikona_3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5786" y="3000372"/>
              <a:ext cx="355598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5" name="Text Box 44"/>
            <p:cNvSpPr txBox="1">
              <a:spLocks noChangeArrowheads="1"/>
            </p:cNvSpPr>
            <p:nvPr/>
          </p:nvSpPr>
          <p:spPr bwMode="auto">
            <a:xfrm>
              <a:off x="1295431" y="2262838"/>
              <a:ext cx="720565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Jde o doplnění schématu o speciální text (jmenovku), který přebírá jméno spoje, ze kterého (nebo ke kterému) byl vytvořen.</a:t>
              </a:r>
            </a:p>
          </p:txBody>
        </p:sp>
        <p:sp>
          <p:nvSpPr>
            <p:cNvPr id="12291" name="Text Box 45"/>
            <p:cNvSpPr txBox="1">
              <a:spLocks noChangeArrowheads="1"/>
            </p:cNvSpPr>
            <p:nvPr/>
          </p:nvSpPr>
          <p:spPr bwMode="auto">
            <a:xfrm>
              <a:off x="1295431" y="3335339"/>
              <a:ext cx="7205659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Po kliknutí se provede základní kontrola správnosti schématu.</a:t>
              </a: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ESCH,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23" name="Skupina 22"/>
          <p:cNvGrpSpPr/>
          <p:nvPr/>
        </p:nvGrpSpPr>
        <p:grpSpPr>
          <a:xfrm>
            <a:off x="352425" y="6497638"/>
            <a:ext cx="1262134" cy="117496"/>
            <a:chOff x="352425" y="6497638"/>
            <a:chExt cx="1262134" cy="117496"/>
          </a:xfrm>
        </p:grpSpPr>
        <p:pic>
          <p:nvPicPr>
            <p:cNvPr id="1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1214414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/>
            </a:blip>
            <a:srcRect/>
            <a:stretch>
              <a:fillRect/>
            </a:stretch>
          </p:blipFill>
          <p:spPr bwMode="auto">
            <a:xfrm>
              <a:off x="1357290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1500166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7885</TotalTime>
  <Words>849</Words>
  <Application>Microsoft Office PowerPoint</Application>
  <PresentationFormat>Předvádění na obrazovce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ESCH, popis základních ikon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Opakování</vt:lpstr>
      <vt:lpstr>Opakování</vt:lpstr>
      <vt:lpstr>Použitá 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DUMy</dc:title>
  <dc:creator>Tomáš Milerski</dc:creator>
  <cp:lastModifiedBy>Teacher</cp:lastModifiedBy>
  <cp:revision>344</cp:revision>
  <dcterms:created xsi:type="dcterms:W3CDTF">2007-03-02T14:45:28Z</dcterms:created>
  <dcterms:modified xsi:type="dcterms:W3CDTF">2013-06-07T09:19:24Z</dcterms:modified>
</cp:coreProperties>
</file>