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1" r:id="rId2"/>
    <p:sldId id="300" r:id="rId3"/>
    <p:sldId id="301" r:id="rId4"/>
    <p:sldId id="302" r:id="rId5"/>
    <p:sldId id="303" r:id="rId6"/>
    <p:sldId id="315" r:id="rId7"/>
    <p:sldId id="316" r:id="rId8"/>
    <p:sldId id="317" r:id="rId9"/>
    <p:sldId id="296" r:id="rId10"/>
    <p:sldId id="312" r:id="rId11"/>
    <p:sldId id="318" r:id="rId12"/>
    <p:sldId id="319" r:id="rId13"/>
    <p:sldId id="320" r:id="rId14"/>
    <p:sldId id="321" r:id="rId15"/>
    <p:sldId id="322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3EB80"/>
    <a:srgbClr val="D3EBED"/>
    <a:srgbClr val="006940"/>
    <a:srgbClr val="006666"/>
    <a:srgbClr val="FFFF00"/>
    <a:srgbClr val="FF66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2" autoAdjust="0"/>
    <p:restoredTop sz="95667" autoAdjust="0"/>
  </p:normalViewPr>
  <p:slideViewPr>
    <p:cSldViewPr>
      <p:cViewPr varScale="1">
        <p:scale>
          <a:sx n="108" d="100"/>
          <a:sy n="108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B36D95-73AD-49F5-B070-EBE26E005414}" type="datetimeFigureOut">
              <a:rPr lang="cs-CZ"/>
              <a:pPr>
                <a:defRPr/>
              </a:pPr>
              <a:t>7.6.2013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0B695E8-D191-4033-BCB9-3A65674570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942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2E3E43-6511-4805-9BD9-B50703582154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Obr. 01 - Vzhled kontrolního panelu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2E3E43-6511-4805-9BD9-B50703582154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Obr. 01 - Vzhled kontrolního panelu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21E0F8-8CBE-4862-A6A1-3C407DDD695F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Obr. 01 - Vzhled kontrolního panelu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21E0F8-8CBE-4862-A6A1-3C407DDD695F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Obr. 01 - Vzhled kontrolního panelu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21E0F8-8CBE-4862-A6A1-3C407DDD695F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Obr. 01 - Vzhled kontrolního panelu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21E0F8-8CBE-4862-A6A1-3C407DDD695F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Obr. 01 - Vzhled kontrolního panelu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21E0F8-8CBE-4862-A6A1-3C407DDD695F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Obr. 01 - Vzhled kontrolního panelu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3E750-38CE-4DFA-9978-60B496FD40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F04B8-4F6A-45FD-9A84-7FED97DB49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4D174-BCD7-4D86-ADA8-29CD51128A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B6B95-D644-4855-A339-5712B791FA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3ACA4-46F6-4595-9933-535E9BD551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E1308-EF14-4FA1-9FF9-C99CD7F4FF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CF08B-7DCC-4D73-850A-A648B4E545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AB87A-5E72-4E15-BE20-29A97871CA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EEF7A-C25F-47F9-BD1C-3B24126EEB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D3FE0-4094-473F-AC9C-916C0816AA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44911-15AB-446E-94E4-9460D51981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C5BB-AC13-4931-AD87-EB0962D4E6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07AD6-6AAD-4D05-AD36-16B8F21F24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 bright="90000" contrast="-9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F757588-08D1-4A2C-82C8-C74DCB6C98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video" Target="../media/media3.avi"/><Relationship Id="rId1" Type="http://schemas.microsoft.com/office/2007/relationships/media" Target="../media/media3.avi"/><Relationship Id="rId6" Type="http://schemas.openxmlformats.org/officeDocument/2006/relationships/image" Target="../media/image10.png"/><Relationship Id="rId5" Type="http://schemas.openxmlformats.org/officeDocument/2006/relationships/slide" Target="slide3.xml"/><Relationship Id="rId4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video" Target="../media/media4.avi"/><Relationship Id="rId1" Type="http://schemas.microsoft.com/office/2007/relationships/media" Target="../media/media4.avi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video" Target="../media/media5.avi"/><Relationship Id="rId1" Type="http://schemas.microsoft.com/office/2007/relationships/media" Target="../media/media5.avi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slide" Target="slide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slide" Target="slide1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gle.cz/" TargetMode="External"/><Relationship Id="rId2" Type="http://schemas.openxmlformats.org/officeDocument/2006/relationships/hyperlink" Target="http://www.cadsoft.d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6000" y="3060000"/>
            <a:ext cx="7929563" cy="1079500"/>
          </a:xfrm>
        </p:spPr>
        <p:txBody>
          <a:bodyPr/>
          <a:lstStyle/>
          <a:p>
            <a:pPr eaLnBrk="1" hangingPunct="1"/>
            <a:r>
              <a:rPr lang="cs-CZ" sz="3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ESCH, postup práce</a:t>
            </a:r>
            <a:endParaRPr lang="cs-CZ" sz="40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476250"/>
            <a:ext cx="6985000" cy="1296988"/>
          </a:xfrm>
          <a:solidFill>
            <a:schemeClr val="bg1"/>
          </a:solidFill>
        </p:spPr>
        <p:txBody>
          <a:bodyPr/>
          <a:lstStyle/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8196" name="Skupina 10"/>
          <p:cNvGrpSpPr>
            <a:grpSpLocks/>
          </p:cNvGrpSpPr>
          <p:nvPr/>
        </p:nvGrpSpPr>
        <p:grpSpPr bwMode="auto">
          <a:xfrm>
            <a:off x="1187450" y="476250"/>
            <a:ext cx="6840538" cy="1260475"/>
            <a:chOff x="971600" y="548680"/>
            <a:chExt cx="6840760" cy="1259483"/>
          </a:xfrm>
        </p:grpSpPr>
        <p:pic>
          <p:nvPicPr>
            <p:cNvPr id="8200" name="Picture 41" descr="OPVK_hor_zakladni_logolink_RGB_cz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71600" y="548680"/>
              <a:ext cx="5966142" cy="1259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42" descr="logo2_SŠ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35309" y="620152"/>
              <a:ext cx="577051" cy="7925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7" name="Text Box 43"/>
          <p:cNvSpPr txBox="1">
            <a:spLocks noChangeArrowheads="1"/>
          </p:cNvSpPr>
          <p:nvPr/>
        </p:nvSpPr>
        <p:spPr bwMode="auto">
          <a:xfrm>
            <a:off x="3419475" y="4416425"/>
            <a:ext cx="2071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Trebuchet MS" pitchFamily="34" charset="0"/>
              </a:rPr>
              <a:t>Bc. Tomáš Milerski</a:t>
            </a:r>
          </a:p>
        </p:txBody>
      </p:sp>
      <p:sp>
        <p:nvSpPr>
          <p:cNvPr id="8198" name="Line 44"/>
          <p:cNvSpPr>
            <a:spLocks noChangeShapeType="1"/>
          </p:cNvSpPr>
          <p:nvPr/>
        </p:nvSpPr>
        <p:spPr bwMode="auto">
          <a:xfrm>
            <a:off x="395288" y="1916113"/>
            <a:ext cx="8424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199" name="Text Box 45"/>
          <p:cNvSpPr txBox="1">
            <a:spLocks noChangeArrowheads="1"/>
          </p:cNvSpPr>
          <p:nvPr/>
        </p:nvSpPr>
        <p:spPr bwMode="auto">
          <a:xfrm>
            <a:off x="611188" y="5949950"/>
            <a:ext cx="7991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dirty="0">
                <a:latin typeface="Trebuchet MS" pitchFamily="34" charset="0"/>
              </a:rPr>
              <a:t>Střední škola, </a:t>
            </a:r>
            <a:r>
              <a:rPr lang="cs-CZ" sz="1200" dirty="0" err="1">
                <a:latin typeface="Trebuchet MS" pitchFamily="34" charset="0"/>
              </a:rPr>
              <a:t>Havířov</a:t>
            </a:r>
            <a:r>
              <a:rPr lang="cs-CZ" sz="1200" dirty="0">
                <a:latin typeface="Trebuchet MS" pitchFamily="34" charset="0"/>
              </a:rPr>
              <a:t>-</a:t>
            </a:r>
            <a:r>
              <a:rPr lang="cs-CZ" sz="1200" dirty="0" err="1">
                <a:latin typeface="Trebuchet MS" pitchFamily="34" charset="0"/>
              </a:rPr>
              <a:t>Šumbark</a:t>
            </a:r>
            <a:r>
              <a:rPr lang="cs-CZ" sz="1200" dirty="0">
                <a:latin typeface="Trebuchet MS" pitchFamily="34" charset="0"/>
              </a:rPr>
              <a:t>, Sýkorova 1/613, příspěvková organizace</a:t>
            </a:r>
          </a:p>
          <a:p>
            <a:pPr algn="ctr"/>
            <a:r>
              <a:rPr lang="cs-CZ" sz="1200" dirty="0">
                <a:latin typeface="Trebuchet MS" pitchFamily="34" charset="0"/>
              </a:rPr>
              <a:t>Tento výukový materiál byl zpracován v rámci akce EU peníze středním školám - OP VK 1.5. </a:t>
            </a:r>
          </a:p>
          <a:p>
            <a:pPr algn="ctr"/>
            <a:r>
              <a:rPr lang="cs-CZ" sz="1200" dirty="0">
                <a:latin typeface="Trebuchet MS" pitchFamily="34" charset="0"/>
              </a:rPr>
              <a:t>Výuková sada – Návrhové systémy plošných spojů, DUM č</a:t>
            </a:r>
            <a:r>
              <a:rPr lang="cs-CZ" sz="1200">
                <a:latin typeface="Trebuchet MS" pitchFamily="34" charset="0"/>
              </a:rPr>
              <a:t>. </a:t>
            </a:r>
            <a:r>
              <a:rPr lang="cs-CZ" sz="1200" smtClean="0">
                <a:latin typeface="Trebuchet MS" pitchFamily="34" charset="0"/>
              </a:rPr>
              <a:t>04</a:t>
            </a:r>
            <a:endParaRPr lang="cs-CZ" sz="1200" dirty="0"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brazek_2_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58775"/>
            <a:ext cx="7620000" cy="5715000"/>
          </a:xfrm>
          <a:prstGeom prst="rect">
            <a:avLst/>
          </a:prstGeom>
          <a:noFill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31913" y="6165850"/>
            <a:ext cx="6480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/>
              <a:t>Obr. </a:t>
            </a:r>
            <a:r>
              <a:rPr lang="cs-CZ" sz="1200" i="1" dirty="0" smtClean="0"/>
              <a:t>11 </a:t>
            </a:r>
            <a:r>
              <a:rPr lang="cs-CZ" sz="1200" i="1" dirty="0"/>
              <a:t>– Vzhled ikony </a:t>
            </a:r>
            <a:r>
              <a:rPr lang="cs-CZ" sz="1200" i="1" dirty="0" err="1"/>
              <a:t>Grid</a:t>
            </a:r>
            <a:r>
              <a:rPr lang="cs-CZ" sz="1200" i="1" dirty="0"/>
              <a:t> (Mřížka)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1331913" y="6165850"/>
            <a:ext cx="6480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/>
              <a:t>Video 04 – Vytvoření nového schématu</a:t>
            </a:r>
          </a:p>
        </p:txBody>
      </p:sp>
      <p:pic>
        <p:nvPicPr>
          <p:cNvPr id="3" name="Obrázek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124089"/>
            <a:ext cx="504056" cy="401255"/>
          </a:xfrm>
          <a:prstGeom prst="rect">
            <a:avLst/>
          </a:prstGeom>
        </p:spPr>
      </p:pic>
      <p:pic>
        <p:nvPicPr>
          <p:cNvPr id="4" name="vytvoreni_noveho_schematu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000" y="404664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2537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1331913" y="6165850"/>
            <a:ext cx="6480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/>
              <a:t>Video 05 – Otevření nového schématu</a:t>
            </a:r>
          </a:p>
        </p:txBody>
      </p:sp>
      <p:pic>
        <p:nvPicPr>
          <p:cNvPr id="3" name="Obrázek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124089"/>
            <a:ext cx="504056" cy="401255"/>
          </a:xfrm>
          <a:prstGeom prst="rect">
            <a:avLst/>
          </a:prstGeom>
        </p:spPr>
      </p:pic>
      <p:pic>
        <p:nvPicPr>
          <p:cNvPr id="2" name="otevreni_existujiciho_schematu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000" y="404664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202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1331913" y="6165850"/>
            <a:ext cx="6480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/>
              <a:t>Video </a:t>
            </a:r>
            <a:r>
              <a:rPr lang="cs-CZ" sz="1200" i="1" dirty="0" smtClean="0"/>
              <a:t>06.1 </a:t>
            </a:r>
            <a:r>
              <a:rPr lang="cs-CZ" sz="1200" i="1" dirty="0"/>
              <a:t>– Ukázka jednotlivých hladin</a:t>
            </a:r>
          </a:p>
        </p:txBody>
      </p:sp>
      <p:pic>
        <p:nvPicPr>
          <p:cNvPr id="3" name="Obrázek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124089"/>
            <a:ext cx="504056" cy="401255"/>
          </a:xfrm>
          <a:prstGeom prst="rect">
            <a:avLst/>
          </a:prstGeom>
        </p:spPr>
      </p:pic>
      <p:pic>
        <p:nvPicPr>
          <p:cNvPr id="5" name="display_ukazka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000" y="378296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4878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1331913" y="6165850"/>
            <a:ext cx="6480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/>
              <a:t>Video </a:t>
            </a:r>
            <a:r>
              <a:rPr lang="cs-CZ" sz="1200" i="1" dirty="0" smtClean="0"/>
              <a:t>06.2 </a:t>
            </a:r>
            <a:r>
              <a:rPr lang="cs-CZ" sz="1200" i="1" dirty="0"/>
              <a:t>– Nastavení rastru a měrných jednotek</a:t>
            </a:r>
          </a:p>
        </p:txBody>
      </p:sp>
      <p:pic>
        <p:nvPicPr>
          <p:cNvPr id="3" name="Obrázek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124089"/>
            <a:ext cx="504056" cy="401255"/>
          </a:xfrm>
          <a:prstGeom prst="rect">
            <a:avLst/>
          </a:prstGeom>
        </p:spPr>
      </p:pic>
      <p:pic>
        <p:nvPicPr>
          <p:cNvPr id="2" name="grid_nastaveni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000" y="378296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5300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1331913" y="6165850"/>
            <a:ext cx="6480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/>
              <a:t>Video 07 – Vložení rámečku</a:t>
            </a:r>
          </a:p>
        </p:txBody>
      </p:sp>
      <p:pic>
        <p:nvPicPr>
          <p:cNvPr id="3" name="Obrázek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124089"/>
            <a:ext cx="504056" cy="401255"/>
          </a:xfrm>
          <a:prstGeom prst="rect">
            <a:avLst/>
          </a:prstGeom>
        </p:spPr>
      </p:pic>
      <p:pic>
        <p:nvPicPr>
          <p:cNvPr id="4" name="ramecek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000" y="404664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3189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676281" y="1620000"/>
            <a:ext cx="4610099" cy="4525963"/>
          </a:xfrm>
          <a:noFill/>
        </p:spPr>
        <p:txBody>
          <a:bodyPr/>
          <a:lstStyle/>
          <a:p>
            <a:pPr marL="609600" indent="-609600">
              <a:buFontTx/>
              <a:buNone/>
            </a:pPr>
            <a:r>
              <a:rPr lang="cs-CZ" sz="1400" b="1" dirty="0" smtClean="0"/>
              <a:t>Vytvoření nového schématu:</a:t>
            </a:r>
            <a:endParaRPr lang="en-US" sz="1400" b="1" dirty="0" smtClean="0"/>
          </a:p>
          <a:p>
            <a:pPr marL="609600" indent="-609600">
              <a:buFontTx/>
              <a:buNone/>
            </a:pPr>
            <a:endParaRPr lang="en-US" sz="1300" dirty="0" smtClean="0"/>
          </a:p>
          <a:p>
            <a:pPr marL="609600" indent="-609600" algn="ctr">
              <a:buFontTx/>
              <a:buNone/>
            </a:pPr>
            <a:r>
              <a:rPr lang="cs-CZ" sz="1800" b="1" i="1" dirty="0" err="1" smtClean="0">
                <a:solidFill>
                  <a:srgbClr val="000066"/>
                </a:solidFill>
              </a:rPr>
              <a:t>File</a:t>
            </a:r>
            <a:r>
              <a:rPr lang="cs-CZ" sz="1800" b="1" i="1" dirty="0" smtClean="0">
                <a:solidFill>
                  <a:srgbClr val="000066"/>
                </a:solidFill>
              </a:rPr>
              <a:t> </a:t>
            </a:r>
            <a:r>
              <a:rPr lang="cs-CZ" sz="1800" b="1" i="1" dirty="0" smtClean="0">
                <a:solidFill>
                  <a:srgbClr val="000066"/>
                </a:solidFill>
                <a:sym typeface="Symbol" pitchFamily="18" charset="2"/>
              </a:rPr>
              <a:t> New  </a:t>
            </a:r>
            <a:r>
              <a:rPr lang="cs-CZ" sz="1800" b="1" i="1" dirty="0" err="1" smtClean="0">
                <a:solidFill>
                  <a:srgbClr val="000066"/>
                </a:solidFill>
                <a:sym typeface="Symbol" pitchFamily="18" charset="2"/>
              </a:rPr>
              <a:t>Schematic</a:t>
            </a:r>
            <a:endParaRPr lang="en-US" sz="1800" b="1" i="1" dirty="0" smtClean="0">
              <a:solidFill>
                <a:srgbClr val="000066"/>
              </a:solidFill>
              <a:sym typeface="Symbol" pitchFamily="18" charset="2"/>
            </a:endParaRPr>
          </a:p>
          <a:p>
            <a:pPr marL="609600" indent="-609600">
              <a:buFontTx/>
              <a:buNone/>
            </a:pPr>
            <a:endParaRPr lang="cs-CZ" sz="1300" dirty="0" smtClean="0">
              <a:sym typeface="Symbol" pitchFamily="18" charset="2"/>
            </a:endParaRPr>
          </a:p>
          <a:p>
            <a:pPr marL="609600" indent="-609600">
              <a:buFontTx/>
              <a:buNone/>
            </a:pPr>
            <a:endParaRPr lang="cs-CZ" sz="1400" b="1" dirty="0" smtClean="0">
              <a:sym typeface="Symbol" pitchFamily="18" charset="2"/>
            </a:endParaRPr>
          </a:p>
          <a:p>
            <a:pPr marL="609600" indent="-609600">
              <a:buFontTx/>
              <a:buNone/>
            </a:pPr>
            <a:endParaRPr lang="cs-CZ" sz="1400" b="1" dirty="0" smtClean="0">
              <a:sym typeface="Symbol" pitchFamily="18" charset="2"/>
            </a:endParaRPr>
          </a:p>
          <a:p>
            <a:pPr marL="609600" indent="-609600">
              <a:buFontTx/>
              <a:buNone/>
            </a:pPr>
            <a:endParaRPr lang="cs-CZ" sz="1400" b="1" dirty="0" smtClean="0">
              <a:sym typeface="Symbol" pitchFamily="18" charset="2"/>
            </a:endParaRPr>
          </a:p>
          <a:p>
            <a:pPr marL="609600" indent="-609600">
              <a:buFontTx/>
              <a:buNone/>
            </a:pPr>
            <a:r>
              <a:rPr lang="cs-CZ" sz="1400" b="1" dirty="0" smtClean="0">
                <a:sym typeface="Symbol" pitchFamily="18" charset="2"/>
              </a:rPr>
              <a:t>Otevření existujícího schématu</a:t>
            </a:r>
            <a:r>
              <a:rPr lang="cs-CZ" sz="1300" b="1" dirty="0" smtClean="0">
                <a:sym typeface="Symbol" pitchFamily="18" charset="2"/>
              </a:rPr>
              <a:t>:</a:t>
            </a:r>
            <a:endParaRPr lang="en-US" sz="1300" b="1" dirty="0" smtClean="0">
              <a:sym typeface="Symbol" pitchFamily="18" charset="2"/>
            </a:endParaRPr>
          </a:p>
          <a:p>
            <a:pPr marL="609600" indent="-609600">
              <a:buFontTx/>
              <a:buNone/>
            </a:pPr>
            <a:endParaRPr lang="en-US" sz="1300" b="1" dirty="0" smtClean="0">
              <a:sym typeface="Symbol" pitchFamily="18" charset="2"/>
            </a:endParaRPr>
          </a:p>
          <a:p>
            <a:pPr marL="609600" indent="-609600" algn="ctr">
              <a:buFontTx/>
              <a:buNone/>
            </a:pPr>
            <a:r>
              <a:rPr lang="cs-CZ" sz="1800" b="1" i="1" dirty="0" err="1" smtClean="0">
                <a:solidFill>
                  <a:srgbClr val="000066"/>
                </a:solidFill>
                <a:sym typeface="Symbol" pitchFamily="18" charset="2"/>
              </a:rPr>
              <a:t>File</a:t>
            </a:r>
            <a:r>
              <a:rPr lang="cs-CZ" sz="1800" b="1" i="1" dirty="0" smtClean="0">
                <a:solidFill>
                  <a:srgbClr val="000066"/>
                </a:solidFill>
                <a:sym typeface="Symbol" pitchFamily="18" charset="2"/>
              </a:rPr>
              <a:t>  Open  </a:t>
            </a:r>
            <a:r>
              <a:rPr lang="cs-CZ" sz="1800" b="1" i="1" dirty="0" err="1" smtClean="0">
                <a:solidFill>
                  <a:srgbClr val="000066"/>
                </a:solidFill>
                <a:sym typeface="Symbol" pitchFamily="18" charset="2"/>
              </a:rPr>
              <a:t>Schematic</a:t>
            </a:r>
            <a:endParaRPr lang="en-US" sz="1800" b="1" dirty="0" smtClean="0">
              <a:solidFill>
                <a:srgbClr val="000066"/>
              </a:solidFill>
              <a:sym typeface="Symbol" pitchFamily="18" charset="2"/>
            </a:endParaRPr>
          </a:p>
          <a:p>
            <a:pPr marL="609600" indent="-609600">
              <a:buFontTx/>
              <a:buNone/>
            </a:pPr>
            <a:endParaRPr lang="cs-CZ" sz="1300" b="1" dirty="0" smtClean="0">
              <a:solidFill>
                <a:srgbClr val="000066"/>
              </a:solidFill>
              <a:sym typeface="Symbol" pitchFamily="18" charset="2"/>
            </a:endParaRPr>
          </a:p>
          <a:p>
            <a:pPr marL="609600" indent="-609600">
              <a:buFontTx/>
              <a:buNone/>
            </a:pPr>
            <a:endParaRPr lang="cs-CZ" sz="2800" dirty="0" smtClean="0">
              <a:sym typeface="Symbol" pitchFamily="18" charset="2"/>
            </a:endParaRPr>
          </a:p>
          <a:p>
            <a:pPr marL="609600" indent="-609600">
              <a:buFontTx/>
              <a:buNone/>
            </a:pPr>
            <a:r>
              <a:rPr lang="cs-CZ" sz="2800" dirty="0" smtClean="0">
                <a:sym typeface="Symbol" pitchFamily="18" charset="2"/>
              </a:rPr>
              <a:t>		</a:t>
            </a: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cs-CZ" sz="2600" b="1" dirty="0" smtClean="0">
                <a:solidFill>
                  <a:schemeClr val="tx1"/>
                </a:solidFill>
                <a:latin typeface="Verdana" pitchFamily="34" charset="0"/>
              </a:rPr>
              <a:t>Přechod z kontrolního panelu do ESCH</a:t>
            </a:r>
          </a:p>
        </p:txBody>
      </p:sp>
      <p:grpSp>
        <p:nvGrpSpPr>
          <p:cNvPr id="29" name="Skupina 28"/>
          <p:cNvGrpSpPr/>
          <p:nvPr/>
        </p:nvGrpSpPr>
        <p:grpSpPr>
          <a:xfrm>
            <a:off x="352425" y="6497638"/>
            <a:ext cx="690630" cy="117496"/>
            <a:chOff x="352425" y="6497638"/>
            <a:chExt cx="690630" cy="117496"/>
          </a:xfrm>
        </p:grpSpPr>
        <p:pic>
          <p:nvPicPr>
            <p:cNvPr id="20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2425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>
              <a:lum bright="70000"/>
            </a:blip>
            <a:srcRect/>
            <a:stretch>
              <a:fillRect/>
            </a:stretch>
          </p:blipFill>
          <p:spPr bwMode="auto">
            <a:xfrm>
              <a:off x="49623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>
              <a:lum bright="70000"/>
            </a:blip>
            <a:srcRect/>
            <a:stretch>
              <a:fillRect/>
            </a:stretch>
          </p:blipFill>
          <p:spPr bwMode="auto">
            <a:xfrm>
              <a:off x="64004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>
              <a:lum bright="70000"/>
            </a:blip>
            <a:srcRect/>
            <a:stretch>
              <a:fillRect/>
            </a:stretch>
          </p:blipFill>
          <p:spPr bwMode="auto">
            <a:xfrm>
              <a:off x="783853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>
              <a:lum bright="70000"/>
            </a:blip>
            <a:srcRect/>
            <a:stretch>
              <a:fillRect/>
            </a:stretch>
          </p:blipFill>
          <p:spPr bwMode="auto">
            <a:xfrm>
              <a:off x="928662" y="6500834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Skupina 3"/>
          <p:cNvGrpSpPr/>
          <p:nvPr/>
        </p:nvGrpSpPr>
        <p:grpSpPr>
          <a:xfrm>
            <a:off x="5219700" y="2060848"/>
            <a:ext cx="3381375" cy="3857352"/>
            <a:chOff x="5219700" y="2060848"/>
            <a:chExt cx="3381375" cy="3857352"/>
          </a:xfrm>
        </p:grpSpPr>
        <p:sp>
          <p:nvSpPr>
            <p:cNvPr id="1031" name="Text Box 19"/>
            <p:cNvSpPr txBox="1">
              <a:spLocks noChangeArrowheads="1"/>
            </p:cNvSpPr>
            <p:nvPr/>
          </p:nvSpPr>
          <p:spPr bwMode="auto">
            <a:xfrm>
              <a:off x="5219700" y="3500438"/>
              <a:ext cx="3381375" cy="2571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</a:pPr>
              <a:r>
                <a:rPr lang="cs-CZ" sz="1200" i="1" dirty="0"/>
                <a:t>Video </a:t>
              </a:r>
              <a:r>
                <a:rPr lang="cs-CZ" sz="1200" i="1" dirty="0" smtClean="0"/>
                <a:t>04 </a:t>
              </a:r>
              <a:r>
                <a:rPr lang="cs-CZ" sz="1200" i="1" dirty="0"/>
                <a:t>– Vytvoření nového schématu</a:t>
              </a:r>
            </a:p>
          </p:txBody>
        </p:sp>
        <p:sp>
          <p:nvSpPr>
            <p:cNvPr id="1032" name="Text Box 20"/>
            <p:cNvSpPr txBox="1">
              <a:spLocks noChangeArrowheads="1"/>
            </p:cNvSpPr>
            <p:nvPr/>
          </p:nvSpPr>
          <p:spPr bwMode="auto">
            <a:xfrm>
              <a:off x="5219700" y="5661025"/>
              <a:ext cx="3381375" cy="2571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</a:pPr>
              <a:r>
                <a:rPr lang="cs-CZ" sz="1200" i="1" dirty="0"/>
                <a:t>Video </a:t>
              </a:r>
              <a:r>
                <a:rPr lang="cs-CZ" sz="1200" i="1" dirty="0" smtClean="0"/>
                <a:t>05 </a:t>
              </a:r>
              <a:r>
                <a:rPr lang="cs-CZ" sz="1200" i="1" dirty="0"/>
                <a:t>– Otevření nového schématu</a:t>
              </a:r>
            </a:p>
          </p:txBody>
        </p:sp>
        <p:pic>
          <p:nvPicPr>
            <p:cNvPr id="2" name="Obrázek 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3286" y="2060848"/>
              <a:ext cx="1274203" cy="1243481"/>
            </a:xfrm>
            <a:prstGeom prst="rect">
              <a:avLst/>
            </a:prstGeom>
          </p:spPr>
        </p:pic>
        <p:pic>
          <p:nvPicPr>
            <p:cNvPr id="13" name="Obrázek 12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3286" y="4221088"/>
              <a:ext cx="1274203" cy="1243481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714348" y="1728000"/>
            <a:ext cx="4500594" cy="2451942"/>
          </a:xfrm>
          <a:noFill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sz="1400" dirty="0" smtClean="0"/>
              <a:t>Provádíme pomocí ikony </a:t>
            </a:r>
            <a:r>
              <a:rPr lang="cs-CZ" sz="1400" b="1" i="1" dirty="0" smtClean="0">
                <a:solidFill>
                  <a:srgbClr val="000066"/>
                </a:solidFill>
              </a:rPr>
              <a:t>Display</a:t>
            </a:r>
            <a:r>
              <a:rPr lang="cs-CZ" sz="1400" i="1" dirty="0" smtClean="0"/>
              <a:t> (Barevné filtry)</a:t>
            </a:r>
            <a:r>
              <a:rPr lang="cs-CZ" sz="1400" dirty="0" smtClean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1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 smtClean="0"/>
              <a:t>Význam jednotlivých hladin (vrstev):</a:t>
            </a:r>
            <a:endParaRPr lang="en-US" sz="1400" b="1" dirty="0" smtClean="0"/>
          </a:p>
          <a:p>
            <a:pPr>
              <a:lnSpc>
                <a:spcPct val="80000"/>
              </a:lnSpc>
              <a:buFontTx/>
              <a:buNone/>
            </a:pPr>
            <a:endParaRPr lang="cs-CZ" sz="1400" b="1" u="sng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dirty="0" smtClean="0"/>
              <a:t>	91 – </a:t>
            </a:r>
            <a:r>
              <a:rPr lang="cs-CZ" sz="1400" b="1" i="1" dirty="0" err="1" smtClean="0"/>
              <a:t>Nets</a:t>
            </a:r>
            <a:r>
              <a:rPr lang="cs-CZ" sz="1400" dirty="0" smtClean="0"/>
              <a:t> – spoje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dirty="0" smtClean="0"/>
              <a:t>	92 – </a:t>
            </a:r>
            <a:r>
              <a:rPr lang="cs-CZ" sz="1400" b="1" i="1" dirty="0" err="1" smtClean="0"/>
              <a:t>Busses</a:t>
            </a:r>
            <a:r>
              <a:rPr lang="cs-CZ" sz="1400" dirty="0" smtClean="0"/>
              <a:t> – sběrnice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dirty="0" smtClean="0"/>
              <a:t>	93 – </a:t>
            </a:r>
            <a:r>
              <a:rPr lang="cs-CZ" sz="1400" b="1" i="1" dirty="0" err="1" smtClean="0"/>
              <a:t>Pins</a:t>
            </a:r>
            <a:r>
              <a:rPr lang="cs-CZ" sz="1400" dirty="0" smtClean="0"/>
              <a:t> – vývody součástek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dirty="0" smtClean="0"/>
              <a:t>	94 – </a:t>
            </a:r>
            <a:r>
              <a:rPr lang="cs-CZ" sz="1400" b="1" i="1" dirty="0" err="1" smtClean="0"/>
              <a:t>Symbols</a:t>
            </a:r>
            <a:r>
              <a:rPr lang="cs-CZ" sz="1400" dirty="0" smtClean="0"/>
              <a:t> – </a:t>
            </a:r>
            <a:r>
              <a:rPr lang="cs-CZ" sz="1400" dirty="0" err="1" smtClean="0"/>
              <a:t>schématické</a:t>
            </a:r>
            <a:r>
              <a:rPr lang="cs-CZ" sz="1400" dirty="0" smtClean="0"/>
              <a:t> značky součástek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dirty="0" smtClean="0"/>
              <a:t>	95 – </a:t>
            </a:r>
            <a:r>
              <a:rPr lang="cs-CZ" sz="1400" b="1" i="1" dirty="0" err="1" smtClean="0"/>
              <a:t>Names</a:t>
            </a:r>
            <a:r>
              <a:rPr lang="cs-CZ" sz="1400" dirty="0" smtClean="0"/>
              <a:t> – jména (názvy) součástek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dirty="0" smtClean="0"/>
              <a:t>	96 – </a:t>
            </a:r>
            <a:r>
              <a:rPr lang="cs-CZ" sz="1400" b="1" i="1" dirty="0" err="1" smtClean="0"/>
              <a:t>Values</a:t>
            </a:r>
            <a:r>
              <a:rPr lang="cs-CZ" sz="1400" dirty="0" smtClean="0"/>
              <a:t> – hodnoty/typy součástek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1400" dirty="0" smtClean="0"/>
          </a:p>
          <a:p>
            <a:pPr>
              <a:lnSpc>
                <a:spcPct val="80000"/>
              </a:lnSpc>
              <a:buFontTx/>
              <a:buNone/>
            </a:pPr>
            <a:endParaRPr lang="cs-CZ" sz="1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i="1" dirty="0" smtClean="0"/>
              <a:t>	</a:t>
            </a:r>
            <a:endParaRPr lang="cs-CZ" sz="1400" i="1" dirty="0" smtClean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cs-CZ" sz="2600" b="1" dirty="0" smtClean="0">
                <a:solidFill>
                  <a:schemeClr val="tx1"/>
                </a:solidFill>
                <a:latin typeface="Verdana" pitchFamily="34" charset="0"/>
              </a:rPr>
              <a:t>Nastavení barev hladin a jejich vlastnosti</a:t>
            </a:r>
          </a:p>
        </p:txBody>
      </p:sp>
      <p:grpSp>
        <p:nvGrpSpPr>
          <p:cNvPr id="26" name="Skupina 25"/>
          <p:cNvGrpSpPr/>
          <p:nvPr/>
        </p:nvGrpSpPr>
        <p:grpSpPr>
          <a:xfrm>
            <a:off x="352425" y="6497638"/>
            <a:ext cx="690630" cy="117496"/>
            <a:chOff x="352425" y="6497638"/>
            <a:chExt cx="690630" cy="117496"/>
          </a:xfrm>
        </p:grpSpPr>
        <p:pic>
          <p:nvPicPr>
            <p:cNvPr id="21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2425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>
              <a:lum/>
            </a:blip>
            <a:srcRect/>
            <a:stretch>
              <a:fillRect/>
            </a:stretch>
          </p:blipFill>
          <p:spPr bwMode="auto">
            <a:xfrm>
              <a:off x="49623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>
              <a:lum bright="70000"/>
            </a:blip>
            <a:srcRect/>
            <a:stretch>
              <a:fillRect/>
            </a:stretch>
          </p:blipFill>
          <p:spPr bwMode="auto">
            <a:xfrm>
              <a:off x="64004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>
              <a:lum bright="70000"/>
            </a:blip>
            <a:srcRect/>
            <a:stretch>
              <a:fillRect/>
            </a:stretch>
          </p:blipFill>
          <p:spPr bwMode="auto">
            <a:xfrm>
              <a:off x="783853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>
              <a:lum bright="70000"/>
            </a:blip>
            <a:srcRect/>
            <a:stretch>
              <a:fillRect/>
            </a:stretch>
          </p:blipFill>
          <p:spPr bwMode="auto">
            <a:xfrm>
              <a:off x="928662" y="6500834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Skupina 1"/>
          <p:cNvGrpSpPr/>
          <p:nvPr/>
        </p:nvGrpSpPr>
        <p:grpSpPr>
          <a:xfrm>
            <a:off x="5003800" y="1628775"/>
            <a:ext cx="4032250" cy="4289425"/>
            <a:chOff x="5003800" y="1628775"/>
            <a:chExt cx="4032250" cy="4289425"/>
          </a:xfrm>
        </p:grpSpPr>
        <p:pic>
          <p:nvPicPr>
            <p:cNvPr id="2067" name="Picture 17" descr="obrazek_2_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95963" y="1628775"/>
              <a:ext cx="2400300" cy="180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8" name="Text Box 18"/>
            <p:cNvSpPr txBox="1">
              <a:spLocks noChangeArrowheads="1"/>
            </p:cNvSpPr>
            <p:nvPr/>
          </p:nvSpPr>
          <p:spPr bwMode="auto">
            <a:xfrm>
              <a:off x="5003800" y="3532188"/>
              <a:ext cx="4032250" cy="2571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</a:pPr>
              <a:r>
                <a:rPr lang="cs-CZ" sz="1200" i="1" dirty="0"/>
                <a:t>Obr. </a:t>
              </a:r>
              <a:r>
                <a:rPr lang="cs-CZ" sz="1200" i="1" dirty="0" smtClean="0"/>
                <a:t>10 </a:t>
              </a:r>
              <a:r>
                <a:rPr lang="cs-CZ" sz="1200" i="1" dirty="0"/>
                <a:t>– </a:t>
              </a:r>
              <a:r>
                <a:rPr lang="en-US" sz="1200" i="1" dirty="0" err="1"/>
                <a:t>Vzhled</a:t>
              </a:r>
              <a:r>
                <a:rPr lang="en-US" sz="1200" i="1" dirty="0"/>
                <a:t> </a:t>
              </a:r>
              <a:r>
                <a:rPr lang="en-US" sz="1200" i="1" dirty="0" err="1"/>
                <a:t>ikony</a:t>
              </a:r>
              <a:r>
                <a:rPr lang="en-US" sz="1200" i="1" dirty="0"/>
                <a:t> Display (</a:t>
              </a:r>
              <a:r>
                <a:rPr lang="en-US" sz="1200" i="1" dirty="0" err="1"/>
                <a:t>Barevné</a:t>
              </a:r>
              <a:r>
                <a:rPr lang="en-US" sz="1200" i="1" dirty="0"/>
                <a:t> </a:t>
              </a:r>
              <a:r>
                <a:rPr lang="en-US" sz="1200" i="1" dirty="0" err="1"/>
                <a:t>filtry</a:t>
              </a:r>
              <a:r>
                <a:rPr lang="en-US" sz="1200" i="1" dirty="0"/>
                <a:t>)</a:t>
              </a:r>
              <a:endParaRPr lang="cs-CZ" sz="1200" i="1" dirty="0"/>
            </a:p>
          </p:txBody>
        </p:sp>
        <p:sp>
          <p:nvSpPr>
            <p:cNvPr id="2055" name="Text Box 16"/>
            <p:cNvSpPr txBox="1">
              <a:spLocks noChangeArrowheads="1"/>
            </p:cNvSpPr>
            <p:nvPr/>
          </p:nvSpPr>
          <p:spPr bwMode="auto">
            <a:xfrm>
              <a:off x="5292725" y="5661025"/>
              <a:ext cx="3381375" cy="2571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</a:pPr>
              <a:r>
                <a:rPr lang="cs-CZ" sz="1200" i="1" dirty="0"/>
                <a:t>Video </a:t>
              </a:r>
              <a:r>
                <a:rPr lang="cs-CZ" sz="1200" i="1" dirty="0" smtClean="0"/>
                <a:t>06.1 </a:t>
              </a:r>
              <a:r>
                <a:rPr lang="cs-CZ" sz="1200" i="1" dirty="0"/>
                <a:t>– Ukázka jednotlivých hladin</a:t>
              </a:r>
            </a:p>
          </p:txBody>
        </p:sp>
        <p:pic>
          <p:nvPicPr>
            <p:cNvPr id="15" name="Obrázek 14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6311" y="4221088"/>
              <a:ext cx="1274203" cy="1243481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642910" y="1620000"/>
            <a:ext cx="4786346" cy="4666520"/>
          </a:xfrm>
          <a:noFill/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cs-CZ" sz="1400" dirty="0" smtClean="0"/>
              <a:t>Provádíme pomocí ikony </a:t>
            </a:r>
            <a:r>
              <a:rPr lang="cs-CZ" sz="1400" b="1" i="1" dirty="0" err="1" smtClean="0">
                <a:solidFill>
                  <a:srgbClr val="000066"/>
                </a:solidFill>
              </a:rPr>
              <a:t>Grid</a:t>
            </a:r>
            <a:r>
              <a:rPr lang="cs-CZ" sz="1400" b="1" i="1" dirty="0" smtClean="0">
                <a:solidFill>
                  <a:srgbClr val="000066"/>
                </a:solidFill>
              </a:rPr>
              <a:t> </a:t>
            </a:r>
            <a:r>
              <a:rPr lang="cs-CZ" sz="1400" i="1" dirty="0" smtClean="0"/>
              <a:t>(Mřížka)</a:t>
            </a:r>
            <a:r>
              <a:rPr lang="cs-CZ" sz="1400" dirty="0" smtClean="0"/>
              <a:t>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cs-CZ" sz="1000" dirty="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cs-CZ" sz="1400" b="1" dirty="0" smtClean="0"/>
              <a:t>Popis okna ikony </a:t>
            </a:r>
            <a:r>
              <a:rPr lang="cs-CZ" sz="1400" b="1" dirty="0" err="1" smtClean="0"/>
              <a:t>Grid</a:t>
            </a:r>
            <a:r>
              <a:rPr lang="cs-CZ" sz="1400" b="1" dirty="0" smtClean="0"/>
              <a:t>: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cs-CZ" sz="1000" b="1" u="sng" dirty="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cs-CZ" sz="1400" b="1" i="1" dirty="0" smtClean="0"/>
              <a:t>Display</a:t>
            </a:r>
            <a:r>
              <a:rPr lang="cs-CZ" sz="1400" i="1" dirty="0" smtClean="0"/>
              <a:t> – On/</a:t>
            </a:r>
            <a:r>
              <a:rPr lang="cs-CZ" sz="1400" i="1" dirty="0" err="1" smtClean="0"/>
              <a:t>Off</a:t>
            </a:r>
            <a:r>
              <a:rPr lang="cs-CZ" sz="1400" dirty="0" smtClean="0"/>
              <a:t> … zobrazení mřížky – </a:t>
            </a:r>
            <a:r>
              <a:rPr lang="cs-CZ" sz="1400" b="1" dirty="0" err="1" smtClean="0"/>
              <a:t>zap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vyp</a:t>
            </a:r>
            <a:r>
              <a:rPr lang="cs-CZ" sz="1400" dirty="0" smtClean="0"/>
              <a:t> (</a:t>
            </a:r>
            <a:r>
              <a:rPr lang="cs-CZ" sz="1400" dirty="0" err="1" smtClean="0"/>
              <a:t>zap</a:t>
            </a:r>
            <a:r>
              <a:rPr lang="cs-CZ" sz="1400" dirty="0" smtClean="0"/>
              <a:t>)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cs-CZ" sz="1400" b="1" i="1" dirty="0" smtClean="0"/>
              <a:t>Style</a:t>
            </a:r>
            <a:r>
              <a:rPr lang="cs-CZ" sz="1400" i="1" dirty="0" smtClean="0"/>
              <a:t> – </a:t>
            </a:r>
            <a:r>
              <a:rPr lang="cs-CZ" sz="1400" i="1" dirty="0" err="1" smtClean="0"/>
              <a:t>Dots</a:t>
            </a:r>
            <a:r>
              <a:rPr lang="cs-CZ" sz="1400" i="1" dirty="0" smtClean="0"/>
              <a:t>/</a:t>
            </a:r>
            <a:r>
              <a:rPr lang="cs-CZ" sz="1400" i="1" dirty="0" err="1" smtClean="0"/>
              <a:t>Lines</a:t>
            </a:r>
            <a:r>
              <a:rPr lang="cs-CZ" sz="1400" dirty="0" smtClean="0"/>
              <a:t> … druh mřížky – </a:t>
            </a:r>
            <a:r>
              <a:rPr lang="cs-CZ" sz="1400" b="1" dirty="0" smtClean="0"/>
              <a:t>body/čáry</a:t>
            </a:r>
            <a:r>
              <a:rPr lang="cs-CZ" sz="1400" dirty="0" smtClean="0"/>
              <a:t> (čáry)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cs-CZ" sz="1400" b="1" i="1" dirty="0" err="1" smtClean="0"/>
              <a:t>Size</a:t>
            </a:r>
            <a:r>
              <a:rPr lang="cs-CZ" sz="1400" dirty="0" smtClean="0"/>
              <a:t> … rozteč mřížky v nastavených jednotkách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cs-CZ" sz="1400" dirty="0" smtClean="0"/>
              <a:t>             (100 mil = 0,1 </a:t>
            </a:r>
            <a:r>
              <a:rPr lang="cs-CZ" sz="1400" dirty="0" err="1" smtClean="0"/>
              <a:t>inch</a:t>
            </a:r>
            <a:r>
              <a:rPr lang="cs-CZ" sz="1400" dirty="0" smtClean="0"/>
              <a:t> = 2,54 mm)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cs-CZ" sz="1400" b="1" i="1" dirty="0" smtClean="0"/>
              <a:t>Multiple</a:t>
            </a:r>
            <a:r>
              <a:rPr lang="cs-CZ" sz="1400" dirty="0" smtClean="0"/>
              <a:t> … kolikátá pořadnice mřížky bude zobrazena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cs-CZ" sz="1400" dirty="0" smtClean="0"/>
              <a:t>                   (1 = každá)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cs-CZ" sz="1400" b="1" i="1" dirty="0" smtClean="0"/>
              <a:t>Alt</a:t>
            </a:r>
            <a:r>
              <a:rPr lang="cs-CZ" sz="1400" dirty="0" smtClean="0"/>
              <a:t> … rozteč alternativní mřížky (není nutná)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cs-CZ" sz="1400" b="1" i="1" dirty="0" err="1" smtClean="0"/>
              <a:t>Finest</a:t>
            </a:r>
            <a:r>
              <a:rPr lang="cs-CZ" sz="1400" dirty="0" smtClean="0"/>
              <a:t> … nastavení mezního rozlišení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cs-CZ" sz="1000" dirty="0" smtClean="0"/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cs-CZ" sz="1400" b="1" dirty="0" smtClean="0"/>
              <a:t>Nastavení prokládacího rastru</a:t>
            </a:r>
            <a:r>
              <a:rPr lang="cs-CZ" sz="1400" dirty="0" smtClean="0"/>
              <a:t> - vytvoření sítě bodů, na které se vždy budou ukládat vývody součástek, spoje a další objekty ve schématu i na desce, po tomto rastu se bude pohybovat       i náš kurzor. K tomu použijeme ikonu</a:t>
            </a:r>
            <a:r>
              <a:rPr lang="cs-CZ" sz="1400" b="1" i="1" dirty="0" smtClean="0">
                <a:solidFill>
                  <a:srgbClr val="000066"/>
                </a:solidFill>
              </a:rPr>
              <a:t> </a:t>
            </a:r>
            <a:r>
              <a:rPr lang="cs-CZ" sz="1400" b="1" i="1" dirty="0" err="1" smtClean="0">
                <a:solidFill>
                  <a:srgbClr val="000066"/>
                </a:solidFill>
              </a:rPr>
              <a:t>Grid</a:t>
            </a:r>
            <a:r>
              <a:rPr lang="cs-CZ" sz="1400" dirty="0" smtClean="0"/>
              <a:t>.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cs-CZ" sz="1000" dirty="0" smtClean="0"/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en-US" sz="1400" b="1" dirty="0" smtClean="0"/>
              <a:t>K </a:t>
            </a:r>
            <a:r>
              <a:rPr lang="en-US" sz="1400" b="1" dirty="0" err="1" smtClean="0"/>
              <a:t>dispozici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máme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jednotky</a:t>
            </a:r>
            <a:r>
              <a:rPr lang="cs-CZ" sz="1400" b="1" dirty="0" smtClean="0"/>
              <a:t> </a:t>
            </a:r>
            <a:r>
              <a:rPr lang="en-US" sz="1400" dirty="0" smtClean="0"/>
              <a:t>- </a:t>
            </a:r>
            <a:r>
              <a:rPr lang="en-US" sz="1400" dirty="0" err="1" smtClean="0"/>
              <a:t>mic</a:t>
            </a:r>
            <a:r>
              <a:rPr lang="en-US" sz="1400" dirty="0" smtClean="0"/>
              <a:t>, mm, inch, mil.</a:t>
            </a:r>
            <a:endParaRPr lang="cs-CZ" sz="1400" dirty="0" smtClean="0"/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cs-CZ" sz="1000" dirty="0" smtClean="0"/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cs-CZ" sz="1400" dirty="0" smtClean="0"/>
              <a:t>Pro naši další práci doporučuji nastavit rastr </a:t>
            </a:r>
            <a:r>
              <a:rPr lang="cs-CZ" sz="1400" b="1" dirty="0" smtClean="0"/>
              <a:t>50 nebo 100 mil</a:t>
            </a:r>
            <a:r>
              <a:rPr lang="cs-CZ" sz="1400" dirty="0" smtClean="0"/>
              <a:t> (</a:t>
            </a:r>
            <a:r>
              <a:rPr lang="cs-CZ" sz="1400" dirty="0" err="1" smtClean="0"/>
              <a:t>Size</a:t>
            </a:r>
            <a:r>
              <a:rPr lang="cs-CZ" sz="1400" dirty="0" smtClean="0"/>
              <a:t>) a toto dodržovat při práci v obou editorech.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1400" i="1" dirty="0" smtClean="0"/>
              <a:t>	</a:t>
            </a:r>
            <a:endParaRPr lang="cs-CZ" sz="1400" i="1" dirty="0" smtClean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cs-CZ" sz="2600" b="1" dirty="0" smtClean="0">
                <a:solidFill>
                  <a:schemeClr val="tx1"/>
                </a:solidFill>
                <a:latin typeface="Verdana" pitchFamily="34" charset="0"/>
              </a:rPr>
              <a:t>Nastavení rastru a jednotek</a:t>
            </a:r>
          </a:p>
        </p:txBody>
      </p:sp>
      <p:grpSp>
        <p:nvGrpSpPr>
          <p:cNvPr id="27" name="Skupina 26"/>
          <p:cNvGrpSpPr/>
          <p:nvPr/>
        </p:nvGrpSpPr>
        <p:grpSpPr>
          <a:xfrm>
            <a:off x="352425" y="6497638"/>
            <a:ext cx="690630" cy="117496"/>
            <a:chOff x="352425" y="6497638"/>
            <a:chExt cx="690630" cy="117496"/>
          </a:xfrm>
        </p:grpSpPr>
        <p:pic>
          <p:nvPicPr>
            <p:cNvPr id="21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2425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>
              <a:lum/>
            </a:blip>
            <a:srcRect/>
            <a:stretch>
              <a:fillRect/>
            </a:stretch>
          </p:blipFill>
          <p:spPr bwMode="auto">
            <a:xfrm>
              <a:off x="49623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>
              <a:lum/>
            </a:blip>
            <a:srcRect/>
            <a:stretch>
              <a:fillRect/>
            </a:stretch>
          </p:blipFill>
          <p:spPr bwMode="auto">
            <a:xfrm>
              <a:off x="64004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>
              <a:lum bright="70000"/>
            </a:blip>
            <a:srcRect/>
            <a:stretch>
              <a:fillRect/>
            </a:stretch>
          </p:blipFill>
          <p:spPr bwMode="auto">
            <a:xfrm>
              <a:off x="783853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>
              <a:lum bright="70000"/>
            </a:blip>
            <a:srcRect/>
            <a:stretch>
              <a:fillRect/>
            </a:stretch>
          </p:blipFill>
          <p:spPr bwMode="auto">
            <a:xfrm>
              <a:off x="928662" y="6500834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Skupina 1"/>
          <p:cNvGrpSpPr/>
          <p:nvPr/>
        </p:nvGrpSpPr>
        <p:grpSpPr>
          <a:xfrm>
            <a:off x="5292725" y="1628775"/>
            <a:ext cx="3455988" cy="4454525"/>
            <a:chOff x="5292725" y="1628775"/>
            <a:chExt cx="3455988" cy="4454525"/>
          </a:xfrm>
        </p:grpSpPr>
        <p:grpSp>
          <p:nvGrpSpPr>
            <p:cNvPr id="14" name="Skupina 13"/>
            <p:cNvGrpSpPr/>
            <p:nvPr/>
          </p:nvGrpSpPr>
          <p:grpSpPr>
            <a:xfrm>
              <a:off x="5292725" y="1628775"/>
              <a:ext cx="3455988" cy="2160588"/>
              <a:chOff x="5292725" y="1628775"/>
              <a:chExt cx="3455988" cy="2160588"/>
            </a:xfrm>
          </p:grpSpPr>
          <p:sp>
            <p:nvSpPr>
              <p:cNvPr id="3091" name="Text Box 12"/>
              <p:cNvSpPr txBox="1">
                <a:spLocks noChangeArrowheads="1"/>
              </p:cNvSpPr>
              <p:nvPr/>
            </p:nvSpPr>
            <p:spPr bwMode="auto">
              <a:xfrm>
                <a:off x="5292725" y="3532188"/>
                <a:ext cx="3455988" cy="2571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algn="ctr">
                  <a:lnSpc>
                    <a:spcPct val="90000"/>
                  </a:lnSpc>
                  <a:spcBef>
                    <a:spcPct val="50000"/>
                  </a:spcBef>
                  <a:buClr>
                    <a:schemeClr val="hlink"/>
                  </a:buClr>
                  <a:buSzPct val="120000"/>
                </a:pPr>
                <a:r>
                  <a:rPr lang="cs-CZ" sz="1200" i="1" dirty="0"/>
                  <a:t>Obr. </a:t>
                </a:r>
                <a:r>
                  <a:rPr lang="cs-CZ" sz="1200" i="1" dirty="0" smtClean="0"/>
                  <a:t>11 </a:t>
                </a:r>
                <a:r>
                  <a:rPr lang="cs-CZ" sz="1200" i="1" dirty="0"/>
                  <a:t>– Vzhled ikony </a:t>
                </a:r>
                <a:r>
                  <a:rPr lang="cs-CZ" sz="1200" i="1" dirty="0" err="1"/>
                  <a:t>Grid</a:t>
                </a:r>
                <a:r>
                  <a:rPr lang="cs-CZ" sz="1200" i="1" dirty="0"/>
                  <a:t> (Mřížka)</a:t>
                </a:r>
              </a:p>
            </p:txBody>
          </p:sp>
          <p:pic>
            <p:nvPicPr>
              <p:cNvPr id="3092" name="Picture 14" descr="obrazek_2_2">
                <a:hlinkClick r:id="rId3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795963" y="1628775"/>
                <a:ext cx="2400300" cy="1800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079" name="Text Box 10"/>
            <p:cNvSpPr txBox="1">
              <a:spLocks noChangeArrowheads="1"/>
            </p:cNvSpPr>
            <p:nvPr/>
          </p:nvSpPr>
          <p:spPr bwMode="auto">
            <a:xfrm>
              <a:off x="5295900" y="5661025"/>
              <a:ext cx="3381375" cy="4222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</a:pPr>
              <a:r>
                <a:rPr lang="cs-CZ" sz="1200" i="1" dirty="0"/>
                <a:t>Video </a:t>
              </a:r>
              <a:r>
                <a:rPr lang="cs-CZ" sz="1200" i="1" dirty="0" smtClean="0"/>
                <a:t>06.2 </a:t>
              </a:r>
              <a:r>
                <a:rPr lang="cs-CZ" sz="1200" i="1" dirty="0"/>
                <a:t>– Nastavení rastru a měrných jednotek</a:t>
              </a:r>
            </a:p>
          </p:txBody>
        </p:sp>
        <p:pic>
          <p:nvPicPr>
            <p:cNvPr id="15" name="Obrázek 14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9486" y="4221088"/>
              <a:ext cx="1274203" cy="1243481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714348" y="1620000"/>
            <a:ext cx="7715304" cy="2757493"/>
          </a:xfrm>
          <a:noFill/>
        </p:spPr>
        <p:txBody>
          <a:bodyPr/>
          <a:lstStyle/>
          <a:p>
            <a:pPr marL="0" indent="0" algn="just">
              <a:buFontTx/>
              <a:buNone/>
            </a:pPr>
            <a:r>
              <a:rPr lang="cs-CZ" sz="1400" dirty="0" smtClean="0"/>
              <a:t>Ohraničením pracovní plochy předejdeme pozdějším problémům při závěrečné grafické úpravě schématu.</a:t>
            </a:r>
          </a:p>
          <a:p>
            <a:pPr marL="0" indent="0">
              <a:buFontTx/>
              <a:buNone/>
            </a:pPr>
            <a:endParaRPr lang="cs-CZ" sz="1000" dirty="0" smtClean="0"/>
          </a:p>
          <a:p>
            <a:pPr marL="0" indent="0">
              <a:buFontTx/>
              <a:buNone/>
            </a:pPr>
            <a:r>
              <a:rPr lang="cs-CZ" sz="1400" b="1" dirty="0" smtClean="0"/>
              <a:t>Postup výběru formátu A4:</a:t>
            </a:r>
          </a:p>
          <a:p>
            <a:pPr marL="0" indent="0">
              <a:buFontTx/>
              <a:buNone/>
            </a:pPr>
            <a:endParaRPr lang="cs-CZ" sz="1000" b="1" u="sng" dirty="0" smtClean="0"/>
          </a:p>
          <a:p>
            <a:pPr marL="0" indent="0">
              <a:buFontTx/>
              <a:buNone/>
            </a:pPr>
            <a:r>
              <a:rPr lang="cs-CZ" sz="1800" b="1" i="1" dirty="0" smtClean="0">
                <a:solidFill>
                  <a:srgbClr val="000066"/>
                </a:solidFill>
              </a:rPr>
              <a:t>	Edit </a:t>
            </a:r>
            <a:r>
              <a:rPr lang="cs-CZ" sz="1800" b="1" i="1" dirty="0" smtClean="0">
                <a:solidFill>
                  <a:srgbClr val="000066"/>
                </a:solidFill>
                <a:sym typeface="Symbol" pitchFamily="18" charset="2"/>
              </a:rPr>
              <a:t> </a:t>
            </a:r>
            <a:r>
              <a:rPr lang="cs-CZ" sz="1800" b="1" i="1" dirty="0" err="1" smtClean="0">
                <a:solidFill>
                  <a:srgbClr val="000066"/>
                </a:solidFill>
                <a:sym typeface="Symbol" pitchFamily="18" charset="2"/>
              </a:rPr>
              <a:t>Add</a:t>
            </a:r>
            <a:r>
              <a:rPr lang="cs-CZ" sz="1800" b="1" i="1" dirty="0" smtClean="0">
                <a:solidFill>
                  <a:srgbClr val="000066"/>
                </a:solidFill>
                <a:sym typeface="Symbol" pitchFamily="18" charset="2"/>
              </a:rPr>
              <a:t>  </a:t>
            </a:r>
            <a:r>
              <a:rPr lang="cs-CZ" sz="1800" b="1" i="1" dirty="0" err="1" smtClean="0">
                <a:solidFill>
                  <a:srgbClr val="000066"/>
                </a:solidFill>
                <a:sym typeface="Symbol" pitchFamily="18" charset="2"/>
              </a:rPr>
              <a:t>Frames</a:t>
            </a:r>
            <a:r>
              <a:rPr lang="cs-CZ" sz="1800" b="1" i="1" dirty="0" smtClean="0">
                <a:solidFill>
                  <a:srgbClr val="000066"/>
                </a:solidFill>
                <a:sym typeface="Symbol" pitchFamily="18" charset="2"/>
              </a:rPr>
              <a:t> 	 DINA4_L (A4 na šířku) </a:t>
            </a:r>
          </a:p>
          <a:p>
            <a:pPr marL="0" indent="0">
              <a:buFontTx/>
              <a:buNone/>
            </a:pPr>
            <a:r>
              <a:rPr lang="cs-CZ" sz="1800" b="1" i="1" dirty="0" smtClean="0">
                <a:solidFill>
                  <a:srgbClr val="000066"/>
                </a:solidFill>
                <a:sym typeface="Symbol" pitchFamily="18" charset="2"/>
              </a:rPr>
              <a:t>                         	       		 DINA4_P (A4 na výšku) </a:t>
            </a:r>
          </a:p>
          <a:p>
            <a:pPr marL="0" indent="0" algn="ctr">
              <a:buFontTx/>
              <a:buNone/>
            </a:pPr>
            <a:endParaRPr lang="cs-CZ" sz="1000" b="1" i="1" dirty="0" smtClean="0">
              <a:solidFill>
                <a:srgbClr val="000066"/>
              </a:solidFill>
              <a:sym typeface="Symbol" pitchFamily="18" charset="2"/>
            </a:endParaRP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cs-CZ" sz="1800" b="1" i="1" dirty="0" smtClean="0">
                <a:solidFill>
                  <a:srgbClr val="000066"/>
                </a:solidFill>
                <a:sym typeface="Symbol" pitchFamily="18" charset="2"/>
              </a:rPr>
              <a:t>  OK  umístit rámeček levým dolním rohem na osový    </a:t>
            </a:r>
          </a:p>
          <a:p>
            <a:pPr marL="0" indent="0" algn="ctr">
              <a:buFontTx/>
              <a:buNone/>
            </a:pPr>
            <a:r>
              <a:rPr lang="cs-CZ" sz="1800" b="1" i="1" dirty="0" smtClean="0">
                <a:solidFill>
                  <a:srgbClr val="000066"/>
                </a:solidFill>
                <a:sym typeface="Symbol" pitchFamily="18" charset="2"/>
              </a:rPr>
              <a:t> křížek (levým tlačítkem myši)  ESC  </a:t>
            </a:r>
            <a:r>
              <a:rPr lang="cs-CZ" sz="1800" b="1" i="1" dirty="0" err="1" smtClean="0">
                <a:solidFill>
                  <a:srgbClr val="000066"/>
                </a:solidFill>
                <a:sym typeface="Symbol" pitchFamily="18" charset="2"/>
              </a:rPr>
              <a:t>ESC</a:t>
            </a:r>
            <a:endParaRPr lang="cs-CZ" sz="1800" b="1" i="1" dirty="0" smtClean="0">
              <a:solidFill>
                <a:srgbClr val="000066"/>
              </a:solidFill>
              <a:sym typeface="Symbol" pitchFamily="18" charset="2"/>
            </a:endParaRPr>
          </a:p>
          <a:p>
            <a:pPr marL="0" indent="0" algn="ctr">
              <a:buFontTx/>
              <a:buNone/>
            </a:pPr>
            <a:endParaRPr lang="cs-CZ" sz="1400" b="1" dirty="0" smtClean="0">
              <a:solidFill>
                <a:srgbClr val="000066"/>
              </a:solidFill>
            </a:endParaRPr>
          </a:p>
          <a:p>
            <a:pPr marL="0" indent="0">
              <a:buFontTx/>
              <a:buNone/>
            </a:pPr>
            <a:endParaRPr lang="cs-CZ" sz="1400" b="1" dirty="0" smtClean="0">
              <a:solidFill>
                <a:srgbClr val="000066"/>
              </a:solidFill>
            </a:endParaRPr>
          </a:p>
          <a:p>
            <a:pPr marL="0" indent="0">
              <a:buFontTx/>
              <a:buNone/>
            </a:pPr>
            <a:endParaRPr lang="cs-CZ" sz="1400" dirty="0" smtClean="0"/>
          </a:p>
          <a:p>
            <a:pPr marL="0" indent="0">
              <a:buFontTx/>
              <a:buNone/>
            </a:pPr>
            <a:r>
              <a:rPr lang="en-US" sz="1400" i="1" dirty="0" smtClean="0"/>
              <a:t>	</a:t>
            </a:r>
            <a:endParaRPr lang="cs-CZ" sz="1400" i="1" dirty="0" smtClean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cs-CZ" sz="2600" b="1" dirty="0" smtClean="0">
                <a:solidFill>
                  <a:schemeClr val="tx1"/>
                </a:solidFill>
                <a:latin typeface="Verdana" pitchFamily="34" charset="0"/>
              </a:rPr>
              <a:t>Ohraničení pracovní plochy</a:t>
            </a:r>
          </a:p>
        </p:txBody>
      </p:sp>
      <p:grpSp>
        <p:nvGrpSpPr>
          <p:cNvPr id="26" name="Skupina 25"/>
          <p:cNvGrpSpPr/>
          <p:nvPr/>
        </p:nvGrpSpPr>
        <p:grpSpPr>
          <a:xfrm>
            <a:off x="352425" y="6497638"/>
            <a:ext cx="690630" cy="117496"/>
            <a:chOff x="352425" y="6497638"/>
            <a:chExt cx="690630" cy="117496"/>
          </a:xfrm>
        </p:grpSpPr>
        <p:pic>
          <p:nvPicPr>
            <p:cNvPr id="21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2425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>
              <a:lum/>
            </a:blip>
            <a:srcRect/>
            <a:stretch>
              <a:fillRect/>
            </a:stretch>
          </p:blipFill>
          <p:spPr bwMode="auto">
            <a:xfrm>
              <a:off x="49623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>
              <a:lum/>
            </a:blip>
            <a:srcRect/>
            <a:stretch>
              <a:fillRect/>
            </a:stretch>
          </p:blipFill>
          <p:spPr bwMode="auto">
            <a:xfrm>
              <a:off x="64004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>
              <a:lum/>
            </a:blip>
            <a:srcRect/>
            <a:stretch>
              <a:fillRect/>
            </a:stretch>
          </p:blipFill>
          <p:spPr bwMode="auto">
            <a:xfrm>
              <a:off x="783853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>
              <a:lum bright="70000"/>
            </a:blip>
            <a:srcRect/>
            <a:stretch>
              <a:fillRect/>
            </a:stretch>
          </p:blipFill>
          <p:spPr bwMode="auto">
            <a:xfrm>
              <a:off x="928662" y="6500834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Skupina 1"/>
          <p:cNvGrpSpPr/>
          <p:nvPr/>
        </p:nvGrpSpPr>
        <p:grpSpPr>
          <a:xfrm>
            <a:off x="2881313" y="4581128"/>
            <a:ext cx="3381375" cy="1705392"/>
            <a:chOff x="2881313" y="4581128"/>
            <a:chExt cx="3381375" cy="1705392"/>
          </a:xfrm>
        </p:grpSpPr>
        <p:sp>
          <p:nvSpPr>
            <p:cNvPr id="4105" name="Text Box 9"/>
            <p:cNvSpPr txBox="1">
              <a:spLocks noChangeArrowheads="1"/>
            </p:cNvSpPr>
            <p:nvPr/>
          </p:nvSpPr>
          <p:spPr bwMode="auto">
            <a:xfrm>
              <a:off x="2881313" y="6029345"/>
              <a:ext cx="3381375" cy="2571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</a:pPr>
              <a:r>
                <a:rPr lang="cs-CZ" sz="1200" i="1" dirty="0"/>
                <a:t>Video </a:t>
              </a:r>
              <a:r>
                <a:rPr lang="cs-CZ" sz="1200" i="1" dirty="0" smtClean="0"/>
                <a:t>07 </a:t>
              </a:r>
              <a:r>
                <a:rPr lang="cs-CZ" sz="1200" i="1" dirty="0"/>
                <a:t>– Vložení rámečku</a:t>
              </a:r>
            </a:p>
          </p:txBody>
        </p:sp>
        <p:pic>
          <p:nvPicPr>
            <p:cNvPr id="11" name="Obrázek 10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4899" y="4581128"/>
              <a:ext cx="1274203" cy="1243481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2600" b="1" dirty="0" smtClean="0">
                <a:solidFill>
                  <a:schemeClr val="tx1"/>
                </a:solidFill>
                <a:latin typeface="Verdana" pitchFamily="34" charset="0"/>
              </a:rPr>
              <a:t>Opakování</a:t>
            </a:r>
          </a:p>
        </p:txBody>
      </p:sp>
      <p:grpSp>
        <p:nvGrpSpPr>
          <p:cNvPr id="2" name="Skupina 24"/>
          <p:cNvGrpSpPr/>
          <p:nvPr/>
        </p:nvGrpSpPr>
        <p:grpSpPr>
          <a:xfrm>
            <a:off x="352425" y="6497638"/>
            <a:ext cx="690630" cy="117496"/>
            <a:chOff x="352425" y="6497638"/>
            <a:chExt cx="690630" cy="117496"/>
          </a:xfrm>
        </p:grpSpPr>
        <p:pic>
          <p:nvPicPr>
            <p:cNvPr id="18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2">
              <a:lum/>
            </a:blip>
            <a:srcRect/>
            <a:stretch>
              <a:fillRect/>
            </a:stretch>
          </p:blipFill>
          <p:spPr bwMode="auto">
            <a:xfrm>
              <a:off x="352425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>
              <a:lum/>
            </a:blip>
            <a:srcRect/>
            <a:stretch>
              <a:fillRect/>
            </a:stretch>
          </p:blipFill>
          <p:spPr bwMode="auto">
            <a:xfrm>
              <a:off x="49623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>
              <a:lum/>
            </a:blip>
            <a:srcRect/>
            <a:stretch>
              <a:fillRect/>
            </a:stretch>
          </p:blipFill>
          <p:spPr bwMode="auto">
            <a:xfrm>
              <a:off x="64004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>
              <a:lum/>
            </a:blip>
            <a:srcRect/>
            <a:stretch>
              <a:fillRect/>
            </a:stretch>
          </p:blipFill>
          <p:spPr bwMode="auto">
            <a:xfrm>
              <a:off x="783853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>
              <a:lum/>
            </a:blip>
            <a:srcRect/>
            <a:stretch>
              <a:fillRect/>
            </a:stretch>
          </p:blipFill>
          <p:spPr bwMode="auto">
            <a:xfrm>
              <a:off x="928662" y="6500834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500063" y="1440000"/>
            <a:ext cx="7929589" cy="33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cs-CZ" sz="1400" b="1" dirty="0" smtClean="0"/>
              <a:t>Popište postup, jak vytvoříte nové schéma v ESCH?</a:t>
            </a:r>
            <a:endParaRPr lang="cs-CZ" sz="1400" b="1" dirty="0"/>
          </a:p>
          <a:p>
            <a:pPr marL="342900" indent="-342900">
              <a:spcBef>
                <a:spcPct val="20000"/>
              </a:spcBef>
            </a:pPr>
            <a:endParaRPr lang="cs-CZ" sz="1300" u="sng" dirty="0"/>
          </a:p>
        </p:txBody>
      </p:sp>
      <p:sp>
        <p:nvSpPr>
          <p:cNvPr id="27" name="Obdélník 26"/>
          <p:cNvSpPr/>
          <p:nvPr/>
        </p:nvSpPr>
        <p:spPr>
          <a:xfrm>
            <a:off x="3110702" y="2059536"/>
            <a:ext cx="2922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algn="ctr">
              <a:buFontTx/>
              <a:buNone/>
            </a:pPr>
            <a:r>
              <a:rPr lang="cs-CZ" b="1" i="1" dirty="0" err="1" smtClean="0">
                <a:solidFill>
                  <a:srgbClr val="000066"/>
                </a:solidFill>
              </a:rPr>
              <a:t>File</a:t>
            </a:r>
            <a:r>
              <a:rPr lang="cs-CZ" b="1" i="1" dirty="0" smtClean="0">
                <a:solidFill>
                  <a:srgbClr val="000066"/>
                </a:solidFill>
              </a:rPr>
              <a:t> </a:t>
            </a:r>
            <a:r>
              <a:rPr lang="cs-CZ" b="1" i="1" dirty="0" smtClean="0">
                <a:solidFill>
                  <a:srgbClr val="000066"/>
                </a:solidFill>
                <a:sym typeface="Symbol" pitchFamily="18" charset="2"/>
              </a:rPr>
              <a:t> New  </a:t>
            </a:r>
            <a:r>
              <a:rPr lang="cs-CZ" b="1" i="1" dirty="0" err="1" smtClean="0">
                <a:solidFill>
                  <a:srgbClr val="000066"/>
                </a:solidFill>
                <a:sym typeface="Symbol" pitchFamily="18" charset="2"/>
              </a:rPr>
              <a:t>Schematic</a:t>
            </a:r>
            <a:endParaRPr lang="en-US" b="1" i="1" dirty="0" smtClean="0">
              <a:solidFill>
                <a:srgbClr val="000066"/>
              </a:solidFill>
              <a:sym typeface="Symbol" pitchFamily="18" charset="2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500035" y="2708807"/>
            <a:ext cx="7929618" cy="33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cs-CZ" sz="1400" b="1" dirty="0" smtClean="0"/>
              <a:t>Popište postup, jak otevřete existující schéma v ESCH?</a:t>
            </a:r>
            <a:endParaRPr lang="cs-CZ" sz="1400" b="1" dirty="0"/>
          </a:p>
          <a:p>
            <a:pPr marL="342900" indent="-342900">
              <a:spcBef>
                <a:spcPct val="20000"/>
              </a:spcBef>
            </a:pPr>
            <a:endParaRPr lang="cs-CZ" sz="1300" u="sng" dirty="0"/>
          </a:p>
        </p:txBody>
      </p:sp>
      <p:sp>
        <p:nvSpPr>
          <p:cNvPr id="29" name="Obdélník 28"/>
          <p:cNvSpPr/>
          <p:nvPr/>
        </p:nvSpPr>
        <p:spPr>
          <a:xfrm>
            <a:off x="3052994" y="3312607"/>
            <a:ext cx="3038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algn="ctr">
              <a:buFontTx/>
              <a:buNone/>
            </a:pPr>
            <a:r>
              <a:rPr lang="cs-CZ" b="1" i="1" dirty="0" err="1" smtClean="0">
                <a:solidFill>
                  <a:srgbClr val="000066"/>
                </a:solidFill>
                <a:sym typeface="Symbol" pitchFamily="18" charset="2"/>
              </a:rPr>
              <a:t>File</a:t>
            </a:r>
            <a:r>
              <a:rPr lang="cs-CZ" b="1" i="1" dirty="0" smtClean="0">
                <a:solidFill>
                  <a:srgbClr val="000066"/>
                </a:solidFill>
                <a:sym typeface="Symbol" pitchFamily="18" charset="2"/>
              </a:rPr>
              <a:t>  Open  </a:t>
            </a:r>
            <a:r>
              <a:rPr lang="cs-CZ" b="1" i="1" dirty="0" err="1" smtClean="0">
                <a:solidFill>
                  <a:srgbClr val="000066"/>
                </a:solidFill>
                <a:sym typeface="Symbol" pitchFamily="18" charset="2"/>
              </a:rPr>
              <a:t>Schematic</a:t>
            </a:r>
            <a:endParaRPr lang="en-US" b="1" dirty="0" smtClean="0">
              <a:solidFill>
                <a:srgbClr val="000066"/>
              </a:solidFill>
              <a:sym typeface="Symbol" pitchFamily="18" charset="2"/>
            </a:endParaRPr>
          </a:p>
        </p:txBody>
      </p:sp>
      <p:grpSp>
        <p:nvGrpSpPr>
          <p:cNvPr id="6" name="Skupina 35"/>
          <p:cNvGrpSpPr/>
          <p:nvPr/>
        </p:nvGrpSpPr>
        <p:grpSpPr>
          <a:xfrm>
            <a:off x="500034" y="3961878"/>
            <a:ext cx="8143875" cy="473066"/>
            <a:chOff x="500034" y="3527438"/>
            <a:chExt cx="8143875" cy="473066"/>
          </a:xfrm>
        </p:grpSpPr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500034" y="3527438"/>
              <a:ext cx="8143875" cy="330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cs-CZ" sz="1400" b="1" dirty="0" smtClean="0"/>
                <a:t>Popište k čemu slouží ikona </a:t>
              </a:r>
              <a:r>
                <a:rPr lang="cs-CZ" sz="1400" b="1" i="1" dirty="0" smtClean="0">
                  <a:solidFill>
                    <a:srgbClr val="000066"/>
                  </a:solidFill>
                </a:rPr>
                <a:t>Display</a:t>
              </a:r>
              <a:r>
                <a:rPr lang="cs-CZ" sz="1400" b="1" dirty="0" smtClean="0"/>
                <a:t>?</a:t>
              </a:r>
              <a:endParaRPr lang="cs-CZ" sz="1400" b="1" dirty="0"/>
            </a:p>
            <a:p>
              <a:pPr marL="342900" indent="-342900">
                <a:spcBef>
                  <a:spcPct val="20000"/>
                </a:spcBef>
              </a:pPr>
              <a:endParaRPr lang="cs-CZ" sz="1300" u="sng" dirty="0"/>
            </a:p>
          </p:txBody>
        </p:sp>
        <p:pic>
          <p:nvPicPr>
            <p:cNvPr id="33" name="Picture 46" descr="ikona_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30648" y="3644904"/>
              <a:ext cx="355600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500035" y="4560382"/>
            <a:ext cx="7929618" cy="33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cs-CZ" sz="1400" dirty="0" smtClean="0"/>
              <a:t>Ke změně viditelnosti jednotlivých hladin, lze měnit jejich barvu či vzor výplně.</a:t>
            </a:r>
            <a:endParaRPr lang="cs-CZ" sz="1300" u="sng" dirty="0"/>
          </a:p>
        </p:txBody>
      </p:sp>
      <p:grpSp>
        <p:nvGrpSpPr>
          <p:cNvPr id="8" name="Skupina 36"/>
          <p:cNvGrpSpPr/>
          <p:nvPr/>
        </p:nvGrpSpPr>
        <p:grpSpPr>
          <a:xfrm>
            <a:off x="500035" y="5170512"/>
            <a:ext cx="7929618" cy="471474"/>
            <a:chOff x="500035" y="4456132"/>
            <a:chExt cx="7929618" cy="471474"/>
          </a:xfrm>
        </p:grpSpPr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500035" y="4456132"/>
              <a:ext cx="7929618" cy="330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cs-CZ" sz="1400" b="1" dirty="0" smtClean="0"/>
                <a:t>Popište k čemu slouží ikona </a:t>
              </a:r>
              <a:r>
                <a:rPr lang="cs-CZ" sz="1400" b="1" i="1" dirty="0" err="1" smtClean="0">
                  <a:solidFill>
                    <a:srgbClr val="000066"/>
                  </a:solidFill>
                </a:rPr>
                <a:t>Grid</a:t>
              </a:r>
              <a:r>
                <a:rPr lang="cs-CZ" sz="1400" b="1" dirty="0" smtClean="0"/>
                <a:t>?</a:t>
              </a:r>
              <a:endParaRPr lang="cs-CZ" sz="1400" b="1" dirty="0"/>
            </a:p>
            <a:p>
              <a:pPr marL="342900" indent="-342900">
                <a:spcBef>
                  <a:spcPct val="20000"/>
                </a:spcBef>
              </a:pPr>
              <a:endParaRPr lang="cs-CZ" sz="1300" u="sng" dirty="0"/>
            </a:p>
          </p:txBody>
        </p:sp>
        <p:pic>
          <p:nvPicPr>
            <p:cNvPr id="32" name="Picture 27" descr="ikona_1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30650" y="4572008"/>
              <a:ext cx="355598" cy="355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500035" y="5742016"/>
            <a:ext cx="7929618" cy="33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sz="1400" dirty="0" smtClean="0"/>
              <a:t>K nastavení rastru, umožňuje nastavit jednotky souřadného systému a rastr.</a:t>
            </a:r>
          </a:p>
          <a:p>
            <a:pPr marL="342900" indent="-342900">
              <a:spcBef>
                <a:spcPct val="20000"/>
              </a:spcBef>
            </a:pPr>
            <a:endParaRPr lang="cs-CZ" sz="1300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4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2600" b="1" dirty="0" smtClean="0">
                <a:solidFill>
                  <a:schemeClr val="tx1"/>
                </a:solidFill>
                <a:latin typeface="Verdana" pitchFamily="34" charset="0"/>
              </a:rPr>
              <a:t>Použitá literatura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519113" y="1647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539750" y="1773238"/>
            <a:ext cx="756126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cs-CZ" sz="1400" dirty="0"/>
              <a:t>JURÁNEK, Antonín, HRABOVSKÝ, Miroslav. </a:t>
            </a:r>
            <a:r>
              <a:rPr lang="cs-CZ" sz="1400" i="1" dirty="0"/>
              <a:t>EAGLE pro </a:t>
            </a:r>
            <a:r>
              <a:rPr lang="cs-CZ" sz="1400" i="1" dirty="0" smtClean="0"/>
              <a:t>začátečníky: </a:t>
            </a:r>
            <a:r>
              <a:rPr lang="cs-CZ" sz="1400" i="1" dirty="0"/>
              <a:t>uživatelská a referenční příručka.</a:t>
            </a:r>
            <a:r>
              <a:rPr lang="cs-CZ" sz="1400" dirty="0"/>
              <a:t> 2. </a:t>
            </a:r>
            <a:r>
              <a:rPr lang="cs-CZ" sz="1400" dirty="0" err="1"/>
              <a:t>vyd</a:t>
            </a:r>
            <a:r>
              <a:rPr lang="cs-CZ" sz="1400" dirty="0"/>
              <a:t>. Praha : BEN, 2007. 192s. ISBN 80-7300-213-2.</a:t>
            </a:r>
          </a:p>
          <a:p>
            <a:pPr marL="342900" indent="-342900">
              <a:buFontTx/>
              <a:buAutoNum type="arabicPeriod"/>
            </a:pPr>
            <a:endParaRPr lang="cs-CZ" sz="1400" dirty="0"/>
          </a:p>
          <a:p>
            <a:pPr marL="342900" indent="-342900">
              <a:buFontTx/>
              <a:buAutoNum type="arabicPeriod"/>
            </a:pPr>
            <a:r>
              <a:rPr lang="cs-CZ" sz="1400" dirty="0"/>
              <a:t>PLÍVA, Zdeněk. </a:t>
            </a:r>
            <a:r>
              <a:rPr lang="cs-CZ" sz="1400" i="1" dirty="0"/>
              <a:t>EAGLE </a:t>
            </a:r>
            <a:r>
              <a:rPr lang="cs-CZ" sz="1400" i="1" dirty="0" smtClean="0"/>
              <a:t>prakticky: </a:t>
            </a:r>
            <a:r>
              <a:rPr lang="cs-CZ" sz="1400" i="1" dirty="0"/>
              <a:t>řešení problému při běžné práci.</a:t>
            </a:r>
            <a:r>
              <a:rPr lang="cs-CZ" sz="1400" dirty="0"/>
              <a:t> 1. </a:t>
            </a:r>
            <a:r>
              <a:rPr lang="cs-CZ" sz="1400" dirty="0" err="1"/>
              <a:t>vyd</a:t>
            </a:r>
            <a:r>
              <a:rPr lang="cs-CZ" sz="1400" dirty="0"/>
              <a:t>. BEN - technická literatura : Praha, 2007. 184 s. ISBN 978-80-7300-227-5.</a:t>
            </a:r>
          </a:p>
          <a:p>
            <a:pPr marL="342900" indent="-342900">
              <a:buFontTx/>
              <a:buAutoNum type="arabicPeriod"/>
            </a:pPr>
            <a:endParaRPr lang="cs-CZ" sz="1400" dirty="0"/>
          </a:p>
          <a:p>
            <a:pPr marL="342900" indent="-342900">
              <a:buFontTx/>
              <a:buAutoNum type="arabicPeriod"/>
            </a:pPr>
            <a:r>
              <a:rPr lang="cs-CZ" sz="1400" i="1" dirty="0" err="1"/>
              <a:t>CadSoft</a:t>
            </a:r>
            <a:r>
              <a:rPr lang="cs-CZ" sz="1400" i="1" dirty="0"/>
              <a:t> </a:t>
            </a:r>
            <a:r>
              <a:rPr lang="cs-CZ" sz="1400" i="1" dirty="0" smtClean="0"/>
              <a:t>Online: </a:t>
            </a:r>
            <a:r>
              <a:rPr lang="cs-CZ" sz="1400" i="1" dirty="0" err="1"/>
              <a:t>Home</a:t>
            </a:r>
            <a:r>
              <a:rPr lang="cs-CZ" sz="1400" i="1" dirty="0"/>
              <a:t> </a:t>
            </a:r>
            <a:r>
              <a:rPr lang="cs-CZ" sz="1400" i="1" dirty="0" err="1"/>
              <a:t>of</a:t>
            </a:r>
            <a:r>
              <a:rPr lang="cs-CZ" sz="1400" i="1" dirty="0"/>
              <a:t> </a:t>
            </a:r>
            <a:r>
              <a:rPr lang="cs-CZ" sz="1400" i="1" dirty="0" err="1"/>
              <a:t>the</a:t>
            </a:r>
            <a:r>
              <a:rPr lang="cs-CZ" sz="1400" i="1" dirty="0"/>
              <a:t> EAGLE Layout Editor</a:t>
            </a:r>
            <a:r>
              <a:rPr lang="cs-CZ" sz="1400" dirty="0"/>
              <a:t> [online]. 2007 </a:t>
            </a:r>
            <a:br>
              <a:rPr lang="cs-CZ" sz="1400" dirty="0"/>
            </a:br>
            <a:r>
              <a:rPr lang="cs-CZ" sz="1400" dirty="0"/>
              <a:t>[cit. 2012-10-26]. Dostupný z: </a:t>
            </a:r>
            <a:r>
              <a:rPr lang="cs-CZ" sz="1400" dirty="0">
                <a:hlinkClick r:id="rId2"/>
              </a:rPr>
              <a:t>http://www.</a:t>
            </a:r>
            <a:r>
              <a:rPr lang="cs-CZ" sz="1400" dirty="0" err="1">
                <a:hlinkClick r:id="rId2"/>
              </a:rPr>
              <a:t>cadsoft.de</a:t>
            </a:r>
            <a:r>
              <a:rPr lang="cs-CZ" sz="1400" dirty="0"/>
              <a:t>.</a:t>
            </a:r>
          </a:p>
          <a:p>
            <a:pPr marL="342900" indent="-342900">
              <a:buFontTx/>
              <a:buAutoNum type="arabicPeriod"/>
            </a:pPr>
            <a:endParaRPr lang="cs-CZ" sz="1400" dirty="0"/>
          </a:p>
          <a:p>
            <a:pPr marL="342900" indent="-342900">
              <a:buFontTx/>
              <a:buAutoNum type="arabicPeriod"/>
            </a:pPr>
            <a:r>
              <a:rPr lang="cs-CZ" sz="1400" i="1" dirty="0" err="1"/>
              <a:t>Eagle</a:t>
            </a:r>
            <a:r>
              <a:rPr lang="cs-CZ" sz="1400" i="1" dirty="0"/>
              <a:t> </a:t>
            </a:r>
            <a:r>
              <a:rPr lang="cs-CZ" sz="1400" i="1" dirty="0" smtClean="0"/>
              <a:t>Online: </a:t>
            </a:r>
            <a:r>
              <a:rPr lang="cs-CZ" sz="1400" i="1" dirty="0"/>
              <a:t>České stránky editoru plošných spojů EAGLE</a:t>
            </a:r>
            <a:r>
              <a:rPr lang="cs-CZ" sz="1400" dirty="0"/>
              <a:t> [online]. 2003 [cit. 2012-10-26]. Dostupný z: </a:t>
            </a:r>
            <a:r>
              <a:rPr lang="cs-CZ" sz="1400" dirty="0">
                <a:hlinkClick r:id="rId3"/>
              </a:rPr>
              <a:t>http://www.</a:t>
            </a:r>
            <a:r>
              <a:rPr lang="cs-CZ" sz="1400" dirty="0" err="1">
                <a:hlinkClick r:id="rId3"/>
              </a:rPr>
              <a:t>eagle.cz</a:t>
            </a:r>
            <a:r>
              <a:rPr lang="cs-CZ" sz="1400" dirty="0"/>
              <a:t>.</a:t>
            </a:r>
          </a:p>
          <a:p>
            <a:pPr marL="342900" indent="-342900">
              <a:buFontTx/>
              <a:buAutoNum type="arabicPeriod"/>
            </a:pPr>
            <a:endParaRPr lang="cs-CZ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519113" y="1647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476925" y="6108700"/>
            <a:ext cx="2233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cs-CZ" sz="1600" dirty="0">
                <a:latin typeface="Verdana" pitchFamily="34" charset="0"/>
                <a:ea typeface="+mj-ea"/>
                <a:cs typeface="+mj-cs"/>
              </a:rPr>
              <a:t>Děkuji za pozornost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brazek_2_1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58775"/>
            <a:ext cx="7620000" cy="5715000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31913" y="6165850"/>
            <a:ext cx="6480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/>
              <a:t>Obr. </a:t>
            </a:r>
            <a:r>
              <a:rPr lang="cs-CZ" sz="1200" i="1" dirty="0" smtClean="0"/>
              <a:t>10 </a:t>
            </a:r>
            <a:r>
              <a:rPr lang="cs-CZ" sz="1200" i="1" dirty="0"/>
              <a:t>– </a:t>
            </a:r>
            <a:r>
              <a:rPr lang="en-US" sz="1200" i="1" dirty="0" err="1"/>
              <a:t>Vzhled</a:t>
            </a:r>
            <a:r>
              <a:rPr lang="en-US" sz="1200" i="1" dirty="0"/>
              <a:t> </a:t>
            </a:r>
            <a:r>
              <a:rPr lang="en-US" sz="1200" i="1" dirty="0" err="1"/>
              <a:t>ikony</a:t>
            </a:r>
            <a:r>
              <a:rPr lang="en-US" sz="1200" i="1" dirty="0"/>
              <a:t> Display (</a:t>
            </a:r>
            <a:r>
              <a:rPr lang="en-US" sz="1200" i="1" dirty="0" err="1"/>
              <a:t>Barevné</a:t>
            </a:r>
            <a:r>
              <a:rPr lang="en-US" sz="1200" i="1" dirty="0"/>
              <a:t> </a:t>
            </a:r>
            <a:r>
              <a:rPr lang="en-US" sz="1200" i="1" dirty="0" err="1"/>
              <a:t>filtry</a:t>
            </a:r>
            <a:r>
              <a:rPr lang="en-US" sz="1200" i="1" dirty="0"/>
              <a:t>)</a:t>
            </a:r>
            <a:endParaRPr lang="cs-CZ" sz="1200" i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7405</TotalTime>
  <Words>517</Words>
  <Application>Microsoft Office PowerPoint</Application>
  <PresentationFormat>Předvádění na obrazovce (4:3)</PresentationFormat>
  <Paragraphs>117</Paragraphs>
  <Slides>15</Slides>
  <Notes>7</Notes>
  <HiddenSlides>7</HiddenSlides>
  <MMClips>5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Výchozí návrh</vt:lpstr>
      <vt:lpstr>ESCH, postup práce</vt:lpstr>
      <vt:lpstr>Přechod z kontrolního panelu do ESCH</vt:lpstr>
      <vt:lpstr>Nastavení barev hladin a jejich vlastnosti</vt:lpstr>
      <vt:lpstr>Nastavení rastru a jednotek</vt:lpstr>
      <vt:lpstr>Ohraničení pracovní plochy</vt:lpstr>
      <vt:lpstr>Opakování</vt:lpstr>
      <vt:lpstr>Použitá literatura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DUMy</dc:title>
  <dc:creator>Tomáš Milerski</dc:creator>
  <cp:lastModifiedBy>Teacher</cp:lastModifiedBy>
  <cp:revision>312</cp:revision>
  <dcterms:created xsi:type="dcterms:W3CDTF">2007-03-02T14:45:28Z</dcterms:created>
  <dcterms:modified xsi:type="dcterms:W3CDTF">2013-06-07T09:19:53Z</dcterms:modified>
</cp:coreProperties>
</file>