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97" r:id="rId3"/>
    <p:sldId id="298" r:id="rId4"/>
    <p:sldId id="299" r:id="rId5"/>
    <p:sldId id="300" r:id="rId6"/>
    <p:sldId id="301" r:id="rId7"/>
    <p:sldId id="321" r:id="rId8"/>
    <p:sldId id="302" r:id="rId9"/>
    <p:sldId id="322" r:id="rId10"/>
    <p:sldId id="296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3" r:id="rId2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D3EB80"/>
    <a:srgbClr val="D3EBED"/>
    <a:srgbClr val="006940"/>
    <a:srgbClr val="006666"/>
    <a:srgbClr val="FFFF00"/>
    <a:srgbClr val="FF66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02" autoAdjust="0"/>
    <p:restoredTop sz="95667" autoAdjust="0"/>
  </p:normalViewPr>
  <p:slideViewPr>
    <p:cSldViewPr>
      <p:cViewPr varScale="1">
        <p:scale>
          <a:sx n="108" d="100"/>
          <a:sy n="108" d="100"/>
        </p:scale>
        <p:origin x="-102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0859737-33DB-4809-ACB3-04CBF3E7E1FC}" type="datetimeFigureOut">
              <a:rPr lang="cs-CZ"/>
              <a:pPr>
                <a:defRPr/>
              </a:pPr>
              <a:t>7.6.2013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1A8007E-24A8-472E-84FB-8BE222C259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27059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B19B43-54C0-4CAF-8879-30DCCDD6F4AA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1261CD-871F-4975-82A8-35E54C2F2177}" type="slidenum">
              <a:rPr lang="cs-CZ"/>
              <a:pPr/>
              <a:t>19</a:t>
            </a:fld>
            <a:endParaRPr lang="cs-CZ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1B0C32-97BC-4261-B7D4-00A9CD75882A}" type="slidenum">
              <a:rPr lang="cs-CZ"/>
              <a:pPr/>
              <a:t>20</a:t>
            </a:fld>
            <a:endParaRPr lang="cs-CZ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D085E8-44BF-4AF7-8E4D-C7248672EBE0}" type="slidenum">
              <a:rPr lang="cs-CZ"/>
              <a:pPr/>
              <a:t>21</a:t>
            </a:fld>
            <a:endParaRPr lang="cs-CZ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21E0F8-8CBE-4862-A6A1-3C407DDD695F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93DDE8-42CC-45AF-9B97-410A4139D53D}" type="slidenum">
              <a:rPr lang="cs-CZ"/>
              <a:pPr/>
              <a:t>11</a:t>
            </a:fld>
            <a:endParaRPr lang="cs-CZ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0F17E4-A934-47BE-981C-318552090F95}" type="slidenum">
              <a:rPr lang="cs-CZ"/>
              <a:pPr/>
              <a:t>12</a:t>
            </a:fld>
            <a:endParaRPr lang="cs-CZ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AE4B06-D4DC-4F3E-A499-CE7B487F0F62}" type="slidenum">
              <a:rPr lang="cs-CZ"/>
              <a:pPr/>
              <a:t>13</a:t>
            </a:fld>
            <a:endParaRPr lang="cs-CZ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3260F0-4E2F-46C7-AD99-CCFB2B74DD1C}" type="slidenum">
              <a:rPr lang="cs-CZ"/>
              <a:pPr/>
              <a:t>14</a:t>
            </a:fld>
            <a:endParaRPr lang="cs-CZ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F4E050-D122-4E0F-90A3-FC1F91929A04}" type="slidenum">
              <a:rPr lang="cs-CZ"/>
              <a:pPr/>
              <a:t>15</a:t>
            </a:fld>
            <a:endParaRPr lang="cs-CZ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3ED621-4AD2-488A-8F29-AAAEF62F32CF}" type="slidenum">
              <a:rPr lang="cs-CZ"/>
              <a:pPr/>
              <a:t>16</a:t>
            </a:fld>
            <a:endParaRPr lang="cs-CZ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4F6314-25BE-41C6-9544-D84D73DA5BEA}" type="slidenum">
              <a:rPr lang="cs-CZ"/>
              <a:pPr/>
              <a:t>17</a:t>
            </a:fld>
            <a:endParaRPr lang="cs-CZ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0648DB-B937-4185-AF36-0F67860D6EC6}" type="slidenum">
              <a:rPr lang="cs-CZ"/>
              <a:pPr/>
              <a:t>18</a:t>
            </a:fld>
            <a:endParaRPr lang="cs-CZ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CCE2F-DEC2-4E98-B2A6-4DC987C06F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B485B-BAEE-4A0F-9383-24DBEED750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9DD08-3680-4262-B6E0-3F7EE6EB47D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DB541-DB8D-4775-A082-F1E8D58EB1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DE927-5ED7-496E-976F-1B30CA9F49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9DDF9-ABB2-4779-932C-D484F056AE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E195B-C031-4A27-B73F-7C04B2D8066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DC3CA-682F-46C7-8F4B-7817720BEF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E9D4C-69CE-409E-BE2E-ADF1D3F3BD1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83127-56D5-4434-A2B1-EB7C6E3834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DD111-DAB8-4393-9708-D372A21AB6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DEE76-80D7-460C-95B8-4C96261E6E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 bright="90000" contrast="-9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B9CC8F5-C268-4F36-90C1-0E22634FBE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slide" Target="slide2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slide" Target="slide16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slide" Target="slide15.xml"/><Relationship Id="rId4" Type="http://schemas.openxmlformats.org/officeDocument/2006/relationships/slide" Target="slide12.xml"/><Relationship Id="rId9" Type="http://schemas.openxmlformats.org/officeDocument/2006/relationships/image" Target="../media/image10.pn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4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slide" Target="slide21.xml"/><Relationship Id="rId4" Type="http://schemas.openxmlformats.org/officeDocument/2006/relationships/slide" Target="slide18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gle.cz/" TargetMode="External"/><Relationship Id="rId2" Type="http://schemas.openxmlformats.org/officeDocument/2006/relationships/hyperlink" Target="http://www.cadsoft.de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6000" y="3060000"/>
            <a:ext cx="7996528" cy="1079500"/>
          </a:xfrm>
        </p:spPr>
        <p:txBody>
          <a:bodyPr/>
          <a:lstStyle/>
          <a:p>
            <a:pPr eaLnBrk="1" hangingPunct="1"/>
            <a:r>
              <a:rPr lang="cs-CZ" sz="3600" b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ESCH, vytvoření schématu podle zadání 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476250"/>
            <a:ext cx="6985000" cy="1296988"/>
          </a:xfrm>
          <a:solidFill>
            <a:schemeClr val="bg1"/>
          </a:solidFill>
        </p:spPr>
        <p:txBody>
          <a:bodyPr/>
          <a:lstStyle/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4100" name="Skupina 10"/>
          <p:cNvGrpSpPr>
            <a:grpSpLocks/>
          </p:cNvGrpSpPr>
          <p:nvPr/>
        </p:nvGrpSpPr>
        <p:grpSpPr bwMode="auto">
          <a:xfrm>
            <a:off x="1187450" y="476250"/>
            <a:ext cx="6840538" cy="1260475"/>
            <a:chOff x="971600" y="548680"/>
            <a:chExt cx="6840760" cy="1259483"/>
          </a:xfrm>
        </p:grpSpPr>
        <p:pic>
          <p:nvPicPr>
            <p:cNvPr id="4104" name="Picture 41" descr="OPVK_hor_zakladni_logolink_RGB_cz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1600" y="548680"/>
              <a:ext cx="5966142" cy="12594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4105" name="Picture 42" descr="logo2_SŠ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5309" y="620152"/>
              <a:ext cx="577051" cy="7925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4101" name="Text Box 43"/>
          <p:cNvSpPr txBox="1">
            <a:spLocks noChangeArrowheads="1"/>
          </p:cNvSpPr>
          <p:nvPr/>
        </p:nvSpPr>
        <p:spPr bwMode="auto">
          <a:xfrm>
            <a:off x="3419475" y="4416425"/>
            <a:ext cx="2071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Trebuchet MS" pitchFamily="34" charset="0"/>
              </a:rPr>
              <a:t>Bc. Tomáš Milerski</a:t>
            </a:r>
          </a:p>
        </p:txBody>
      </p:sp>
      <p:sp>
        <p:nvSpPr>
          <p:cNvPr id="4102" name="Line 44"/>
          <p:cNvSpPr>
            <a:spLocks noChangeShapeType="1"/>
          </p:cNvSpPr>
          <p:nvPr/>
        </p:nvSpPr>
        <p:spPr bwMode="auto">
          <a:xfrm>
            <a:off x="395288" y="1916113"/>
            <a:ext cx="8424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03" name="Text Box 45"/>
          <p:cNvSpPr txBox="1">
            <a:spLocks noChangeArrowheads="1"/>
          </p:cNvSpPr>
          <p:nvPr/>
        </p:nvSpPr>
        <p:spPr bwMode="auto">
          <a:xfrm>
            <a:off x="611188" y="5949950"/>
            <a:ext cx="7991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200" dirty="0">
                <a:latin typeface="Trebuchet MS" pitchFamily="34" charset="0"/>
              </a:rPr>
              <a:t>Střední škola, Havířov-</a:t>
            </a:r>
            <a:r>
              <a:rPr lang="cs-CZ" sz="1200" dirty="0" err="1">
                <a:latin typeface="Trebuchet MS" pitchFamily="34" charset="0"/>
              </a:rPr>
              <a:t>Šumbark</a:t>
            </a:r>
            <a:r>
              <a:rPr lang="cs-CZ" sz="1200" dirty="0">
                <a:latin typeface="Trebuchet MS" pitchFamily="34" charset="0"/>
              </a:rPr>
              <a:t>, Sýkorova 1/613, příspěvková organizace</a:t>
            </a:r>
          </a:p>
          <a:p>
            <a:pPr algn="ctr"/>
            <a:r>
              <a:rPr lang="cs-CZ" sz="1200" dirty="0">
                <a:latin typeface="Trebuchet MS" pitchFamily="34" charset="0"/>
              </a:rPr>
              <a:t>Tento výukový materiál byl zpracován v rámci akce EU peníze středním školám - OP VK 1.5. </a:t>
            </a:r>
          </a:p>
          <a:p>
            <a:pPr algn="ctr"/>
            <a:r>
              <a:rPr lang="cs-CZ" sz="1200">
                <a:latin typeface="Trebuchet MS" pitchFamily="34" charset="0"/>
              </a:rPr>
              <a:t>Výuková sada – Návrhové systémy plošných spojů, DUM č. </a:t>
            </a:r>
            <a:r>
              <a:rPr lang="cs-CZ" sz="1200" smtClean="0">
                <a:latin typeface="Trebuchet MS" pitchFamily="34" charset="0"/>
              </a:rPr>
              <a:t>05</a:t>
            </a:r>
            <a:endParaRPr lang="cs-CZ" sz="1200"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12 </a:t>
            </a:r>
            <a:r>
              <a:rPr lang="cs-CZ" sz="1200" i="1" dirty="0"/>
              <a:t>– Výsledné schéma zapojení</a:t>
            </a:r>
          </a:p>
        </p:txBody>
      </p:sp>
      <p:pic>
        <p:nvPicPr>
          <p:cNvPr id="4" name="Picture 11" descr="obrazek_29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" y="549275"/>
            <a:ext cx="7886700" cy="541972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6" name="Picture 6" descr="obrazek_3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13 </a:t>
            </a:r>
            <a:r>
              <a:rPr lang="cs-CZ" sz="1200" i="1" dirty="0"/>
              <a:t>– Vytvoříme nové schéma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4" name="Picture 6" descr="obrazek_4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171015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14 </a:t>
            </a:r>
            <a:r>
              <a:rPr lang="cs-CZ" sz="1200" i="1" dirty="0"/>
              <a:t>– Zkontrolujeme nastavení barevných filtrů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2" name="Picture 6" descr="obrazek_5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15 </a:t>
            </a:r>
            <a:r>
              <a:rPr lang="cs-CZ" sz="1200" i="1" dirty="0"/>
              <a:t>– Vložíme kreslicí mřížku s roztečí 100 </a:t>
            </a:r>
            <a:r>
              <a:rPr lang="cs-CZ" sz="1200" i="1" dirty="0" err="1"/>
              <a:t>milů</a:t>
            </a:r>
            <a:endParaRPr lang="cs-CZ" sz="1200" i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10" name="Picture 6" descr="obrazek_6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175111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16 </a:t>
            </a:r>
            <a:r>
              <a:rPr lang="cs-CZ" sz="1200" i="1" dirty="0"/>
              <a:t>– Vložíme rámeček pro ohraničení pracovní plochy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8" name="Picture 6" descr="obrazek_7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177159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17 </a:t>
            </a:r>
            <a:r>
              <a:rPr lang="cs-CZ" sz="1200" i="1" dirty="0"/>
              <a:t>– Plocha editoru schémat je připravená ke kreslení schématu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6" name="Picture 6" descr="obrazek_8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179208" name="Text Box 8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18 </a:t>
            </a:r>
            <a:r>
              <a:rPr lang="cs-CZ" sz="1200" i="1" dirty="0"/>
              <a:t>– Vložíme součástky z knihoven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4" name="Picture 6" descr="obrazek_9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181255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19 </a:t>
            </a:r>
            <a:r>
              <a:rPr lang="cs-CZ" sz="1200" i="1" dirty="0"/>
              <a:t>– Všechny potřebné součástky vybrané z knihoven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2" name="Picture 6" descr="obrazek_10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183303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20 </a:t>
            </a:r>
            <a:r>
              <a:rPr lang="cs-CZ" sz="1200" i="1" dirty="0"/>
              <a:t>– Rozmístíme a propojíme součástky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50" name="Picture 6" descr="obrazek_11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185351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21 </a:t>
            </a:r>
            <a:r>
              <a:rPr lang="cs-CZ" sz="1200" i="1" dirty="0"/>
              <a:t>– Vložíme hodnoty/typy součástek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2060575"/>
            <a:ext cx="8032777" cy="2082805"/>
          </a:xfrm>
          <a:noFill/>
        </p:spPr>
        <p:txBody>
          <a:bodyPr/>
          <a:lstStyle/>
          <a:p>
            <a:pPr marL="0" indent="0" algn="just">
              <a:buFontTx/>
              <a:buNone/>
            </a:pPr>
            <a:r>
              <a:rPr lang="cs-CZ" sz="1400" b="1" dirty="0" smtClean="0"/>
              <a:t>Stabilizovaný napájecí zdroj 5 V</a:t>
            </a:r>
          </a:p>
          <a:p>
            <a:pPr marL="0" indent="0" algn="just">
              <a:buFontTx/>
              <a:buNone/>
            </a:pPr>
            <a:endParaRPr lang="cs-CZ" sz="1400" b="1" u="sng" dirty="0" smtClean="0"/>
          </a:p>
          <a:p>
            <a:pPr marL="0" indent="0" algn="just">
              <a:buFontTx/>
              <a:buNone/>
            </a:pPr>
            <a:r>
              <a:rPr lang="cs-CZ" sz="1400" dirty="0" smtClean="0"/>
              <a:t>Vytvořte schéma stabilizovaného napájecího zdroje s výstupním napětím 5 V. Vstupní střídavé napětí je 9 V ze síťového adaptéru. Maximální výstupní proud je 100 </a:t>
            </a:r>
            <a:r>
              <a:rPr lang="cs-CZ" sz="1400" dirty="0" err="1" smtClean="0"/>
              <a:t>mA</a:t>
            </a:r>
            <a:r>
              <a:rPr lang="cs-CZ" sz="1400" dirty="0" smtClean="0"/>
              <a:t>. Signalizace provozu je světelnou diodou LED se zelenou barvou o průměru 5 mm. </a:t>
            </a:r>
          </a:p>
          <a:p>
            <a:pPr marL="0" indent="0" algn="just">
              <a:buFontTx/>
              <a:buNone/>
            </a:pPr>
            <a:endParaRPr lang="cs-CZ" sz="1400" dirty="0" smtClean="0"/>
          </a:p>
          <a:p>
            <a:pPr marL="0" indent="0" algn="just">
              <a:buFontTx/>
              <a:buNone/>
            </a:pPr>
            <a:r>
              <a:rPr lang="cs-CZ" sz="1400" dirty="0" smtClean="0"/>
              <a:t>Použijte klasické vývodové součástky vybrané z katalogu GME. Stabilizaci napětí proveďte pomocí monolitického stabilizátoru v doporučeném zapojení, vstupní a výstupní konektory budou typu ARK.</a:t>
            </a:r>
          </a:p>
          <a:p>
            <a:pPr marL="0" indent="0" algn="just">
              <a:buFontTx/>
              <a:buNone/>
            </a:pPr>
            <a:endParaRPr lang="cs-CZ" sz="1300" dirty="0" smtClean="0"/>
          </a:p>
          <a:p>
            <a:pPr marL="0" indent="0">
              <a:buFontTx/>
              <a:buNone/>
            </a:pPr>
            <a:endParaRPr lang="cs-CZ" sz="1300" dirty="0" smtClean="0">
              <a:latin typeface="Times New Roman" pitchFamily="18" charset="0"/>
            </a:endParaRP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Zadání úkolu</a:t>
            </a:r>
          </a:p>
        </p:txBody>
      </p:sp>
      <p:grpSp>
        <p:nvGrpSpPr>
          <p:cNvPr id="25" name="Skupina 24"/>
          <p:cNvGrpSpPr/>
          <p:nvPr/>
        </p:nvGrpSpPr>
        <p:grpSpPr>
          <a:xfrm>
            <a:off x="352425" y="6497638"/>
            <a:ext cx="833506" cy="117496"/>
            <a:chOff x="352425" y="6497638"/>
            <a:chExt cx="833506" cy="117496"/>
          </a:xfrm>
        </p:grpSpPr>
        <p:pic>
          <p:nvPicPr>
            <p:cNvPr id="19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352425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49623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64004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783853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928662" y="6500834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071538" y="6500834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8" name="Picture 6" descr="obrazek_12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187399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pt-BR" sz="1200" i="1" dirty="0"/>
              <a:t>Obr. </a:t>
            </a:r>
            <a:r>
              <a:rPr lang="cs-CZ" sz="1200" i="1" dirty="0" smtClean="0"/>
              <a:t>22</a:t>
            </a:r>
            <a:r>
              <a:rPr lang="pt-BR" sz="1200" i="1" dirty="0" smtClean="0"/>
              <a:t> </a:t>
            </a:r>
            <a:r>
              <a:rPr lang="cs-CZ" sz="1200" i="1" dirty="0"/>
              <a:t>–</a:t>
            </a:r>
            <a:r>
              <a:rPr lang="pt-BR" sz="1200" i="1" dirty="0"/>
              <a:t> Vložíme ostatní texty</a:t>
            </a:r>
            <a:endParaRPr lang="cs-CZ" sz="1200" i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6" name="Picture 6" descr="obrazek_13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189448" name="Text Box 8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pt-BR" sz="1200" i="1" dirty="0"/>
              <a:t>Obr. </a:t>
            </a:r>
            <a:r>
              <a:rPr lang="cs-CZ" sz="1200" i="1" dirty="0" smtClean="0"/>
              <a:t>23</a:t>
            </a:r>
            <a:r>
              <a:rPr lang="pt-BR" sz="1200" i="1" dirty="0" smtClean="0"/>
              <a:t> </a:t>
            </a:r>
            <a:r>
              <a:rPr lang="pt-BR" sz="1200" i="1" dirty="0"/>
              <a:t>– Výsledný výkres zapojení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Video 08 – Ukázka vytvoření zadaného schématu</a:t>
            </a:r>
          </a:p>
        </p:txBody>
      </p:sp>
      <p:pic>
        <p:nvPicPr>
          <p:cNvPr id="3" name="Obrázek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124089"/>
            <a:ext cx="504056" cy="401255"/>
          </a:xfrm>
          <a:prstGeom prst="rect">
            <a:avLst/>
          </a:prstGeom>
        </p:spPr>
      </p:pic>
      <p:pic>
        <p:nvPicPr>
          <p:cNvPr id="2" name="schema_zdroje_vytvoreni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" y="404664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2300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246" name="Group 110"/>
          <p:cNvGraphicFramePr>
            <a:graphicFrameLocks noGrp="1"/>
          </p:cNvGraphicFramePr>
          <p:nvPr>
            <p:ph idx="1"/>
          </p:nvPr>
        </p:nvGraphicFramePr>
        <p:xfrm>
          <a:off x="823917" y="1989138"/>
          <a:ext cx="4249738" cy="3056520"/>
        </p:xfrm>
        <a:graphic>
          <a:graphicData uri="http://schemas.openxmlformats.org/drawingml/2006/table">
            <a:tbl>
              <a:tblPr/>
              <a:tblGrid>
                <a:gridCol w="865188"/>
                <a:gridCol w="1084262"/>
                <a:gridCol w="1004888"/>
                <a:gridCol w="1295400"/>
              </a:tblGrid>
              <a:tr h="2111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Označení ve schématu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Katalog GM Electronic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Eagle</a:t>
                      </a:r>
                      <a:endParaRPr kumimoji="0" lang="cs-CZ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1115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knihovna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součástka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D1 – D4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1N4004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diode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1N4004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C1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E470M/16V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rcl/CPOL-EU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CPOL-EUE5-10,5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C2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CK330N/50V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rcl/C-EU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C-EU050-024X044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C3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CK100N/63V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rcl/C-EU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C-EU050-024X044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C4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E47M/10V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rcl/CPOL-EU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CPOL-EUE2-5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R1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 W0185 300R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rcl/R-EU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R-EU_0204/7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LED1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L-5MM02RT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led/LED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LED5mm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IC1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7805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v-reg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78XXS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X1, X2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ARK500/2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con-ptr500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AK500/2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KK1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D01A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heatsink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D01S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4" name="Skupina 23"/>
          <p:cNvGrpSpPr/>
          <p:nvPr/>
        </p:nvGrpSpPr>
        <p:grpSpPr>
          <a:xfrm>
            <a:off x="5221288" y="1628775"/>
            <a:ext cx="3455987" cy="2128838"/>
            <a:chOff x="5221288" y="1628775"/>
            <a:chExt cx="3455987" cy="2128838"/>
          </a:xfrm>
        </p:grpSpPr>
        <p:pic>
          <p:nvPicPr>
            <p:cNvPr id="1109" name="Picture 105" descr="obrazek_29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26100" y="1628775"/>
              <a:ext cx="2619375" cy="1798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10" name="Text Box 106"/>
            <p:cNvSpPr txBox="1">
              <a:spLocks noChangeArrowheads="1"/>
            </p:cNvSpPr>
            <p:nvPr/>
          </p:nvSpPr>
          <p:spPr bwMode="auto">
            <a:xfrm>
              <a:off x="5221288" y="3500438"/>
              <a:ext cx="3455987" cy="2571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12 </a:t>
              </a:r>
              <a:r>
                <a:rPr lang="cs-CZ" sz="1200" i="1" dirty="0"/>
                <a:t>– Výsledné schéma zapojení</a:t>
              </a:r>
            </a:p>
          </p:txBody>
        </p:sp>
      </p:grpSp>
      <p:sp>
        <p:nvSpPr>
          <p:cNvPr id="1093" name="Text Box 111"/>
          <p:cNvSpPr txBox="1">
            <a:spLocks noChangeArrowheads="1"/>
          </p:cNvSpPr>
          <p:nvPr/>
        </p:nvSpPr>
        <p:spPr bwMode="auto">
          <a:xfrm>
            <a:off x="679455" y="5132388"/>
            <a:ext cx="4535487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/>
              <a:t>Tabulka 01 – Použité součástky</a:t>
            </a:r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Zadání úkolu</a:t>
            </a:r>
          </a:p>
        </p:txBody>
      </p:sp>
      <p:grpSp>
        <p:nvGrpSpPr>
          <p:cNvPr id="31" name="Skupina 30"/>
          <p:cNvGrpSpPr/>
          <p:nvPr/>
        </p:nvGrpSpPr>
        <p:grpSpPr>
          <a:xfrm>
            <a:off x="352425" y="6497638"/>
            <a:ext cx="833506" cy="117496"/>
            <a:chOff x="352425" y="6497638"/>
            <a:chExt cx="833506" cy="117496"/>
          </a:xfrm>
        </p:grpSpPr>
        <p:pic>
          <p:nvPicPr>
            <p:cNvPr id="25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352425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49623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64004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783853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928662" y="6500834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071538" y="6500834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Skupina 2"/>
          <p:cNvGrpSpPr/>
          <p:nvPr/>
        </p:nvGrpSpPr>
        <p:grpSpPr>
          <a:xfrm>
            <a:off x="5295900" y="4293096"/>
            <a:ext cx="3381375" cy="1788617"/>
            <a:chOff x="5295900" y="4293096"/>
            <a:chExt cx="3381375" cy="1788617"/>
          </a:xfrm>
        </p:grpSpPr>
        <p:sp>
          <p:nvSpPr>
            <p:cNvPr id="1098" name="Text Box 103"/>
            <p:cNvSpPr txBox="1">
              <a:spLocks noChangeArrowheads="1"/>
            </p:cNvSpPr>
            <p:nvPr/>
          </p:nvSpPr>
          <p:spPr bwMode="auto">
            <a:xfrm>
              <a:off x="5295900" y="5659438"/>
              <a:ext cx="3381375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Video </a:t>
              </a:r>
              <a:r>
                <a:rPr lang="cs-CZ" sz="1200" i="1" dirty="0" smtClean="0"/>
                <a:t>08 </a:t>
              </a:r>
              <a:r>
                <a:rPr lang="cs-CZ" sz="1200" i="1" dirty="0"/>
                <a:t>– Ukázka vytvoření zadaného schématu</a:t>
              </a:r>
            </a:p>
          </p:txBody>
        </p:sp>
        <p:pic>
          <p:nvPicPr>
            <p:cNvPr id="2" name="Obrázek 1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486" y="4293096"/>
              <a:ext cx="1274203" cy="1243481"/>
            </a:xfrm>
            <a:prstGeom prst="rect">
              <a:avLst/>
            </a:prstGeom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2"/>
          <p:cNvSpPr>
            <a:spLocks noChangeArrowheads="1"/>
          </p:cNvSpPr>
          <p:nvPr/>
        </p:nvSpPr>
        <p:spPr bwMode="auto">
          <a:xfrm>
            <a:off x="825502" y="2928934"/>
            <a:ext cx="760415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5600" indent="-355600">
              <a:spcBef>
                <a:spcPts val="12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vytvoříme </a:t>
            </a:r>
            <a:r>
              <a:rPr lang="cs-CZ" sz="1400" b="1" i="1" dirty="0"/>
              <a:t>nové </a:t>
            </a:r>
            <a:r>
              <a:rPr lang="cs-CZ" sz="1400" b="1" i="1" dirty="0" smtClean="0"/>
              <a:t>schéma</a:t>
            </a:r>
            <a:r>
              <a:rPr lang="en-US" sz="1400" b="1" i="1" dirty="0" smtClean="0"/>
              <a:t>;</a:t>
            </a:r>
            <a:endParaRPr lang="cs-CZ" sz="1400" b="1" i="1" dirty="0"/>
          </a:p>
          <a:p>
            <a:pPr marL="355600" indent="-355600">
              <a:spcBef>
                <a:spcPts val="12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zkontrolujeme </a:t>
            </a:r>
            <a:r>
              <a:rPr lang="cs-CZ" sz="1400" b="1" i="1" dirty="0"/>
              <a:t>nastavení barevných </a:t>
            </a:r>
            <a:r>
              <a:rPr lang="cs-CZ" sz="1400" b="1" i="1" dirty="0" smtClean="0"/>
              <a:t>filtrů</a:t>
            </a:r>
            <a:r>
              <a:rPr lang="en-US" sz="1400" b="1" i="1" dirty="0" smtClean="0"/>
              <a:t>;</a:t>
            </a:r>
            <a:endParaRPr lang="cs-CZ" sz="1400" b="1" i="1" dirty="0"/>
          </a:p>
          <a:p>
            <a:pPr marL="355600" indent="-355600">
              <a:spcBef>
                <a:spcPts val="12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vložíme </a:t>
            </a:r>
            <a:r>
              <a:rPr lang="cs-CZ" sz="1400" b="1" i="1" dirty="0"/>
              <a:t>kreslicí mřížku s roztečí 100 </a:t>
            </a:r>
            <a:r>
              <a:rPr lang="cs-CZ" sz="1400" b="1" i="1" dirty="0" err="1" smtClean="0"/>
              <a:t>milů</a:t>
            </a:r>
            <a:r>
              <a:rPr lang="en-US" sz="1400" b="1" i="1" dirty="0" smtClean="0"/>
              <a:t>;</a:t>
            </a:r>
            <a:endParaRPr lang="cs-CZ" sz="1400" b="1" i="1" dirty="0"/>
          </a:p>
          <a:p>
            <a:pPr marL="355600" indent="-355600">
              <a:spcBef>
                <a:spcPts val="12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vložíme </a:t>
            </a:r>
            <a:r>
              <a:rPr lang="cs-CZ" sz="1400" b="1" i="1" dirty="0"/>
              <a:t>rámeček pro ohraničení pracovní </a:t>
            </a:r>
            <a:r>
              <a:rPr lang="cs-CZ" sz="1400" b="1" i="1" dirty="0" smtClean="0"/>
              <a:t>plochy</a:t>
            </a:r>
            <a:r>
              <a:rPr lang="en-US" sz="1400" b="1" i="1" dirty="0" smtClean="0"/>
              <a:t>;</a:t>
            </a:r>
            <a:endParaRPr lang="cs-CZ" sz="1400" b="1" i="1" dirty="0"/>
          </a:p>
          <a:p>
            <a:pPr marL="355600" indent="-355600">
              <a:spcBef>
                <a:spcPts val="12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vložíme </a:t>
            </a:r>
            <a:r>
              <a:rPr lang="cs-CZ" sz="1400" b="1" i="1" dirty="0"/>
              <a:t>součástky z </a:t>
            </a:r>
            <a:r>
              <a:rPr lang="cs-CZ" sz="1400" b="1" i="1" dirty="0" smtClean="0"/>
              <a:t>knihoven</a:t>
            </a:r>
            <a:r>
              <a:rPr lang="en-US" sz="1400" b="1" i="1" dirty="0" smtClean="0"/>
              <a:t>;</a:t>
            </a:r>
            <a:endParaRPr lang="cs-CZ" sz="1400" b="1" i="1" dirty="0"/>
          </a:p>
          <a:p>
            <a:pPr marL="355600" indent="-355600">
              <a:spcBef>
                <a:spcPts val="12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rozmístíme </a:t>
            </a:r>
            <a:r>
              <a:rPr lang="cs-CZ" sz="1400" b="1" i="1" dirty="0"/>
              <a:t>a propojíme </a:t>
            </a:r>
            <a:r>
              <a:rPr lang="cs-CZ" sz="1400" b="1" i="1" dirty="0" smtClean="0"/>
              <a:t>součástky</a:t>
            </a:r>
            <a:r>
              <a:rPr lang="en-US" sz="1400" b="1" i="1" dirty="0" smtClean="0"/>
              <a:t>;</a:t>
            </a:r>
            <a:endParaRPr lang="cs-CZ" sz="1400" b="1" i="1" dirty="0"/>
          </a:p>
          <a:p>
            <a:pPr marL="355600" indent="-355600">
              <a:spcBef>
                <a:spcPts val="12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vložíme </a:t>
            </a:r>
            <a:r>
              <a:rPr lang="cs-CZ" sz="1400" b="1" i="1" dirty="0"/>
              <a:t>hodnoty/typy </a:t>
            </a:r>
            <a:r>
              <a:rPr lang="cs-CZ" sz="1400" b="1" i="1" dirty="0" smtClean="0"/>
              <a:t>součástek</a:t>
            </a:r>
            <a:r>
              <a:rPr lang="en-US" sz="1400" b="1" i="1" dirty="0" smtClean="0"/>
              <a:t>;</a:t>
            </a:r>
            <a:endParaRPr lang="cs-CZ" sz="1400" b="1" i="1" dirty="0"/>
          </a:p>
          <a:p>
            <a:pPr marL="355600" indent="-355600">
              <a:spcBef>
                <a:spcPts val="12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vložíme </a:t>
            </a:r>
            <a:r>
              <a:rPr lang="cs-CZ" sz="1400" b="1" i="1" dirty="0"/>
              <a:t>ostatní </a:t>
            </a:r>
            <a:r>
              <a:rPr lang="cs-CZ" sz="1400" b="1" i="1" dirty="0" smtClean="0"/>
              <a:t>texty.</a:t>
            </a:r>
            <a:endParaRPr lang="cs-CZ" sz="1400" b="1" i="1" dirty="0"/>
          </a:p>
          <a:p>
            <a:pPr marL="355600" indent="-355600">
              <a:spcBef>
                <a:spcPct val="20000"/>
              </a:spcBef>
              <a:buFont typeface="Wingdings" pitchFamily="2" charset="2"/>
              <a:buAutoNum type="arabicParenR"/>
            </a:pPr>
            <a:endParaRPr lang="cs-CZ" sz="1400" b="1" i="1" dirty="0"/>
          </a:p>
          <a:p>
            <a:pPr marL="355600" indent="-355600">
              <a:spcBef>
                <a:spcPct val="20000"/>
              </a:spcBef>
              <a:buFont typeface="Wingdings" pitchFamily="2" charset="2"/>
              <a:buAutoNum type="arabicParenR"/>
            </a:pPr>
            <a:endParaRPr lang="cs-CZ" sz="1400" b="1" i="1" dirty="0">
              <a:solidFill>
                <a:schemeClr val="accent2"/>
              </a:solidFill>
            </a:endParaRPr>
          </a:p>
        </p:txBody>
      </p:sp>
      <p:sp>
        <p:nvSpPr>
          <p:cNvPr id="6150" name="Rectangle 27"/>
          <p:cNvSpPr>
            <a:spLocks noChangeArrowheads="1"/>
          </p:cNvSpPr>
          <p:nvPr/>
        </p:nvSpPr>
        <p:spPr bwMode="auto">
          <a:xfrm>
            <a:off x="539751" y="1975956"/>
            <a:ext cx="803277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cs-CZ" sz="1400" dirty="0"/>
              <a:t>Pracujeme se znalostmi získanými z předešlých kapitol a s ilustračními ukázkami postupu práce. Postup konstrukce výkresu schémat je shrnut do několika bodů s ukázkami obrázků (viz. následující snímky).</a:t>
            </a: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Vlastní konstrukce schématu v ESCH</a:t>
            </a:r>
          </a:p>
        </p:txBody>
      </p:sp>
      <p:grpSp>
        <p:nvGrpSpPr>
          <p:cNvPr id="27" name="Skupina 26"/>
          <p:cNvGrpSpPr/>
          <p:nvPr/>
        </p:nvGrpSpPr>
        <p:grpSpPr>
          <a:xfrm>
            <a:off x="352425" y="6497638"/>
            <a:ext cx="833506" cy="117496"/>
            <a:chOff x="352425" y="6497638"/>
            <a:chExt cx="833506" cy="117496"/>
          </a:xfrm>
        </p:grpSpPr>
        <p:pic>
          <p:nvPicPr>
            <p:cNvPr id="21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352425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49623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64004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783853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928662" y="6500834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071538" y="6500834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Skupina 36"/>
          <p:cNvGrpSpPr/>
          <p:nvPr/>
        </p:nvGrpSpPr>
        <p:grpSpPr>
          <a:xfrm>
            <a:off x="395288" y="1701800"/>
            <a:ext cx="8281987" cy="4670425"/>
            <a:chOff x="395288" y="1701800"/>
            <a:chExt cx="8281987" cy="4670425"/>
          </a:xfrm>
        </p:grpSpPr>
        <p:pic>
          <p:nvPicPr>
            <p:cNvPr id="7202" name="Picture 6" descr="obrazek_3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188" y="1701800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3" name="Text Box 12"/>
            <p:cNvSpPr txBox="1">
              <a:spLocks noChangeArrowheads="1"/>
            </p:cNvSpPr>
            <p:nvPr/>
          </p:nvSpPr>
          <p:spPr bwMode="auto">
            <a:xfrm>
              <a:off x="395288" y="3573463"/>
              <a:ext cx="2809875" cy="2571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13 </a:t>
              </a:r>
              <a:r>
                <a:rPr lang="cs-CZ" sz="1200" i="1" dirty="0"/>
                <a:t>– Vytvoříme nové schéma</a:t>
              </a:r>
            </a:p>
          </p:txBody>
        </p:sp>
        <p:pic>
          <p:nvPicPr>
            <p:cNvPr id="7200" name="Picture 7" descr="obrazek_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48038" y="1701800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1" name="Text Box 13"/>
            <p:cNvSpPr txBox="1">
              <a:spLocks noChangeArrowheads="1"/>
            </p:cNvSpPr>
            <p:nvPr/>
          </p:nvSpPr>
          <p:spPr bwMode="auto">
            <a:xfrm>
              <a:off x="3132138" y="3573463"/>
              <a:ext cx="2809875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14 </a:t>
              </a:r>
              <a:r>
                <a:rPr lang="cs-CZ" sz="1200" i="1" dirty="0"/>
                <a:t>– Zkontrolujeme nastavení hladin</a:t>
              </a:r>
            </a:p>
          </p:txBody>
        </p:sp>
        <p:pic>
          <p:nvPicPr>
            <p:cNvPr id="7198" name="Picture 8" descr="obrazek_5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83300" y="1701800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9" name="Text Box 14"/>
            <p:cNvSpPr txBox="1">
              <a:spLocks noChangeArrowheads="1"/>
            </p:cNvSpPr>
            <p:nvPr/>
          </p:nvSpPr>
          <p:spPr bwMode="auto">
            <a:xfrm>
              <a:off x="5867400" y="3573463"/>
              <a:ext cx="2809875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15 </a:t>
              </a:r>
              <a:r>
                <a:rPr lang="cs-CZ" sz="1200" i="1" dirty="0"/>
                <a:t>– Vložíme kreslicí mřížku        s roztečí 100 </a:t>
              </a:r>
              <a:r>
                <a:rPr lang="cs-CZ" sz="1200" i="1" dirty="0" err="1"/>
                <a:t>milů</a:t>
              </a:r>
              <a:endParaRPr lang="cs-CZ" sz="1200" i="1" dirty="0"/>
            </a:p>
          </p:txBody>
        </p:sp>
        <p:pic>
          <p:nvPicPr>
            <p:cNvPr id="7196" name="Picture 9" descr="obrazek_6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11188" y="4076700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7" name="Text Box 15"/>
            <p:cNvSpPr txBox="1">
              <a:spLocks noChangeArrowheads="1"/>
            </p:cNvSpPr>
            <p:nvPr/>
          </p:nvSpPr>
          <p:spPr bwMode="auto">
            <a:xfrm>
              <a:off x="395288" y="5949950"/>
              <a:ext cx="2809875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16 </a:t>
              </a:r>
              <a:r>
                <a:rPr lang="cs-CZ" sz="1200" i="1" dirty="0"/>
                <a:t>– Vložíme rámeček pro ohraničení pracovní plochy</a:t>
              </a:r>
            </a:p>
          </p:txBody>
        </p:sp>
        <p:pic>
          <p:nvPicPr>
            <p:cNvPr id="7194" name="Picture 10" descr="obrazek_7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348038" y="4076700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5" name="Text Box 16"/>
            <p:cNvSpPr txBox="1">
              <a:spLocks noChangeArrowheads="1"/>
            </p:cNvSpPr>
            <p:nvPr/>
          </p:nvSpPr>
          <p:spPr bwMode="auto">
            <a:xfrm>
              <a:off x="3132138" y="5949950"/>
              <a:ext cx="2809875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17 </a:t>
              </a:r>
              <a:r>
                <a:rPr lang="cs-CZ" sz="1200" i="1" dirty="0"/>
                <a:t>– Plocha editoru schémat je připravená ke kreslení schématu</a:t>
              </a:r>
            </a:p>
          </p:txBody>
        </p:sp>
        <p:pic>
          <p:nvPicPr>
            <p:cNvPr id="7192" name="Picture 11" descr="obrazek_8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084888" y="4076700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3" name="Text Box 17"/>
            <p:cNvSpPr txBox="1">
              <a:spLocks noChangeArrowheads="1"/>
            </p:cNvSpPr>
            <p:nvPr/>
          </p:nvSpPr>
          <p:spPr bwMode="auto">
            <a:xfrm>
              <a:off x="5867400" y="5949950"/>
              <a:ext cx="2809875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18 </a:t>
              </a:r>
              <a:r>
                <a:rPr lang="cs-CZ" sz="1200" i="1" dirty="0"/>
                <a:t>– Vložíme součástky                z knihoven</a:t>
              </a:r>
            </a:p>
          </p:txBody>
        </p:sp>
      </p:grpSp>
      <p:sp>
        <p:nvSpPr>
          <p:cNvPr id="3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Vlastní konstrukce schématu v ESCH</a:t>
            </a:r>
          </a:p>
        </p:txBody>
      </p:sp>
      <p:grpSp>
        <p:nvGrpSpPr>
          <p:cNvPr id="44" name="Skupina 43"/>
          <p:cNvGrpSpPr/>
          <p:nvPr/>
        </p:nvGrpSpPr>
        <p:grpSpPr>
          <a:xfrm>
            <a:off x="352425" y="6497638"/>
            <a:ext cx="833506" cy="117496"/>
            <a:chOff x="352425" y="6497638"/>
            <a:chExt cx="833506" cy="117496"/>
          </a:xfrm>
        </p:grpSpPr>
        <p:pic>
          <p:nvPicPr>
            <p:cNvPr id="38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>
              <a:lum/>
            </a:blip>
            <a:srcRect/>
            <a:stretch>
              <a:fillRect/>
            </a:stretch>
          </p:blipFill>
          <p:spPr bwMode="auto">
            <a:xfrm>
              <a:off x="352425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>
              <a:lum/>
            </a:blip>
            <a:srcRect/>
            <a:stretch>
              <a:fillRect/>
            </a:stretch>
          </p:blipFill>
          <p:spPr bwMode="auto">
            <a:xfrm>
              <a:off x="49623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>
              <a:lum/>
            </a:blip>
            <a:srcRect/>
            <a:stretch>
              <a:fillRect/>
            </a:stretch>
          </p:blipFill>
          <p:spPr bwMode="auto">
            <a:xfrm>
              <a:off x="64004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>
              <a:lum/>
            </a:blip>
            <a:srcRect/>
            <a:stretch>
              <a:fillRect/>
            </a:stretch>
          </p:blipFill>
          <p:spPr bwMode="auto">
            <a:xfrm>
              <a:off x="783853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928662" y="6500834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071538" y="6500834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Skupina 33"/>
          <p:cNvGrpSpPr/>
          <p:nvPr/>
        </p:nvGrpSpPr>
        <p:grpSpPr>
          <a:xfrm>
            <a:off x="395288" y="1700213"/>
            <a:ext cx="8353425" cy="4506912"/>
            <a:chOff x="395288" y="1700213"/>
            <a:chExt cx="8353425" cy="4506912"/>
          </a:xfrm>
        </p:grpSpPr>
        <p:sp>
          <p:nvSpPr>
            <p:cNvPr id="8223" name="Text Box 12"/>
            <p:cNvSpPr txBox="1">
              <a:spLocks noChangeArrowheads="1"/>
            </p:cNvSpPr>
            <p:nvPr/>
          </p:nvSpPr>
          <p:spPr bwMode="auto">
            <a:xfrm>
              <a:off x="395288" y="3571875"/>
              <a:ext cx="2809875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19 </a:t>
              </a:r>
              <a:r>
                <a:rPr lang="cs-CZ" sz="1200" i="1" dirty="0"/>
                <a:t>– Všechny potřebné součástky vybrané z knihoven</a:t>
              </a:r>
            </a:p>
          </p:txBody>
        </p:sp>
        <p:pic>
          <p:nvPicPr>
            <p:cNvPr id="8224" name="Picture 20" descr="obrazek_9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188" y="1700213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21" name="Text Box 13"/>
            <p:cNvSpPr txBox="1">
              <a:spLocks noChangeArrowheads="1"/>
            </p:cNvSpPr>
            <p:nvPr/>
          </p:nvSpPr>
          <p:spPr bwMode="auto">
            <a:xfrm>
              <a:off x="3201988" y="3571875"/>
              <a:ext cx="2809875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20 </a:t>
              </a:r>
              <a:r>
                <a:rPr lang="cs-CZ" sz="1200" i="1" dirty="0"/>
                <a:t>– Rozmístíme a propojíme součástky</a:t>
              </a:r>
            </a:p>
          </p:txBody>
        </p:sp>
        <p:pic>
          <p:nvPicPr>
            <p:cNvPr id="8222" name="Picture 22" descr="obrazek_10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71851" y="1700213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19" name="Text Box 14"/>
            <p:cNvSpPr txBox="1">
              <a:spLocks noChangeArrowheads="1"/>
            </p:cNvSpPr>
            <p:nvPr/>
          </p:nvSpPr>
          <p:spPr bwMode="auto">
            <a:xfrm>
              <a:off x="5938838" y="3571875"/>
              <a:ext cx="2809875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21 </a:t>
              </a:r>
              <a:r>
                <a:rPr lang="cs-CZ" sz="1200" i="1" dirty="0"/>
                <a:t>– Vložíme hodnoty/typy              součástek</a:t>
              </a:r>
            </a:p>
          </p:txBody>
        </p:sp>
        <p:pic>
          <p:nvPicPr>
            <p:cNvPr id="8220" name="Picture 24" descr="obrazek_11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56326" y="1700213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17" name="Text Box 15"/>
            <p:cNvSpPr txBox="1">
              <a:spLocks noChangeArrowheads="1"/>
            </p:cNvSpPr>
            <p:nvPr/>
          </p:nvSpPr>
          <p:spPr bwMode="auto">
            <a:xfrm>
              <a:off x="395288" y="5949950"/>
              <a:ext cx="2809875" cy="2571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pt-BR" sz="1200" i="1" dirty="0"/>
                <a:t>Obr. </a:t>
              </a:r>
              <a:r>
                <a:rPr lang="cs-CZ" sz="1200" i="1" dirty="0" smtClean="0"/>
                <a:t>22</a:t>
              </a:r>
              <a:r>
                <a:rPr lang="pt-BR" sz="1200" i="1" dirty="0" smtClean="0"/>
                <a:t> </a:t>
              </a:r>
              <a:r>
                <a:rPr lang="cs-CZ" sz="1200" i="1" dirty="0"/>
                <a:t>–</a:t>
              </a:r>
              <a:r>
                <a:rPr lang="pt-BR" sz="1200" i="1" dirty="0"/>
                <a:t> Vložíme ostatní texty</a:t>
              </a:r>
              <a:endParaRPr lang="cs-CZ" sz="1200" i="1" dirty="0"/>
            </a:p>
          </p:txBody>
        </p:sp>
        <p:pic>
          <p:nvPicPr>
            <p:cNvPr id="8218" name="Picture 26" descr="obrazek_12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11188" y="4076700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15" name="Text Box 16"/>
            <p:cNvSpPr txBox="1">
              <a:spLocks noChangeArrowheads="1"/>
            </p:cNvSpPr>
            <p:nvPr/>
          </p:nvSpPr>
          <p:spPr bwMode="auto">
            <a:xfrm>
              <a:off x="3132138" y="5949950"/>
              <a:ext cx="2809875" cy="2571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23 </a:t>
              </a:r>
              <a:r>
                <a:rPr lang="cs-CZ" sz="1200" i="1" dirty="0"/>
                <a:t>– Výsledný výkres zapojení</a:t>
              </a:r>
            </a:p>
          </p:txBody>
        </p:sp>
        <p:pic>
          <p:nvPicPr>
            <p:cNvPr id="8216" name="Picture 28" descr="obrazek_13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348038" y="4076700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Vlastní konstrukce schématu v ESCH</a:t>
            </a:r>
          </a:p>
        </p:txBody>
      </p:sp>
      <p:grpSp>
        <p:nvGrpSpPr>
          <p:cNvPr id="41" name="Skupina 40"/>
          <p:cNvGrpSpPr/>
          <p:nvPr/>
        </p:nvGrpSpPr>
        <p:grpSpPr>
          <a:xfrm>
            <a:off x="352425" y="6497638"/>
            <a:ext cx="833506" cy="117496"/>
            <a:chOff x="352425" y="6497638"/>
            <a:chExt cx="833506" cy="117496"/>
          </a:xfrm>
        </p:grpSpPr>
        <p:pic>
          <p:nvPicPr>
            <p:cNvPr id="35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12" cstate="print">
              <a:lum/>
            </a:blip>
            <a:srcRect/>
            <a:stretch>
              <a:fillRect/>
            </a:stretch>
          </p:blipFill>
          <p:spPr bwMode="auto">
            <a:xfrm>
              <a:off x="352425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12" cstate="print">
              <a:lum/>
            </a:blip>
            <a:srcRect/>
            <a:stretch>
              <a:fillRect/>
            </a:stretch>
          </p:blipFill>
          <p:spPr bwMode="auto">
            <a:xfrm>
              <a:off x="49623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12" cstate="print">
              <a:lum/>
            </a:blip>
            <a:srcRect/>
            <a:stretch>
              <a:fillRect/>
            </a:stretch>
          </p:blipFill>
          <p:spPr bwMode="auto">
            <a:xfrm>
              <a:off x="64004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12" cstate="print">
              <a:lum/>
            </a:blip>
            <a:srcRect/>
            <a:stretch>
              <a:fillRect/>
            </a:stretch>
          </p:blipFill>
          <p:spPr bwMode="auto">
            <a:xfrm>
              <a:off x="783853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12" cstate="print">
              <a:lum/>
            </a:blip>
            <a:srcRect/>
            <a:stretch>
              <a:fillRect/>
            </a:stretch>
          </p:blipFill>
          <p:spPr bwMode="auto">
            <a:xfrm>
              <a:off x="928662" y="6500834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1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071538" y="6500834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Opakování</a:t>
            </a:r>
          </a:p>
        </p:txBody>
      </p:sp>
      <p:pic>
        <p:nvPicPr>
          <p:cNvPr id="18" name="Picture 13" descr="tlacitko_ctverec_pocet stran_18px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352425" y="6497638"/>
            <a:ext cx="114393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4" descr="tlacitko_ctverec_pocet stran_18px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496234" y="6497638"/>
            <a:ext cx="114393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4" descr="tlacitko_ctverec_pocet stran_18px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640044" y="6497638"/>
            <a:ext cx="114393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4" descr="tlacitko_ctverec_pocet stran_18px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783853" y="6497638"/>
            <a:ext cx="114393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4" descr="tlacitko_ctverec_pocet stran_18px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928662" y="6500834"/>
            <a:ext cx="114393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714376" y="1928802"/>
            <a:ext cx="7929589" cy="33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1400" b="1" dirty="0" smtClean="0"/>
              <a:t>Popište postup konstrukce schématu v ESCH.</a:t>
            </a:r>
            <a:endParaRPr lang="cs-CZ" sz="1400" b="1" dirty="0"/>
          </a:p>
          <a:p>
            <a:pPr marL="342900" indent="-342900">
              <a:spcBef>
                <a:spcPct val="20000"/>
              </a:spcBef>
            </a:pPr>
            <a:endParaRPr lang="cs-CZ" sz="1300" u="sng" dirty="0"/>
          </a:p>
        </p:txBody>
      </p:sp>
      <p:pic>
        <p:nvPicPr>
          <p:cNvPr id="25" name="Picture 14" descr="tlacitko_ctverec_pocet stran_18px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071538" y="6500834"/>
            <a:ext cx="114393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825502" y="2643182"/>
            <a:ext cx="781846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5600" indent="-355600">
              <a:spcBef>
                <a:spcPts val="12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vytvoříme </a:t>
            </a:r>
            <a:r>
              <a:rPr lang="cs-CZ" sz="1400" b="1" i="1" dirty="0"/>
              <a:t>nové </a:t>
            </a:r>
            <a:r>
              <a:rPr lang="cs-CZ" sz="1400" b="1" i="1" dirty="0" smtClean="0"/>
              <a:t>schéma</a:t>
            </a:r>
            <a:r>
              <a:rPr lang="en-US" sz="1400" b="1" i="1" dirty="0" smtClean="0"/>
              <a:t>;</a:t>
            </a:r>
            <a:endParaRPr lang="cs-CZ" sz="1400" b="1" i="1" dirty="0"/>
          </a:p>
          <a:p>
            <a:pPr marL="355600" indent="-355600">
              <a:spcBef>
                <a:spcPts val="12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zkontrolujeme </a:t>
            </a:r>
            <a:r>
              <a:rPr lang="cs-CZ" sz="1400" b="1" i="1" dirty="0"/>
              <a:t>nastavení barevných </a:t>
            </a:r>
            <a:r>
              <a:rPr lang="cs-CZ" sz="1400" b="1" i="1" dirty="0" smtClean="0"/>
              <a:t>filtrů</a:t>
            </a:r>
            <a:r>
              <a:rPr lang="en-US" sz="1400" b="1" i="1" dirty="0" smtClean="0"/>
              <a:t>;</a:t>
            </a:r>
            <a:endParaRPr lang="cs-CZ" sz="1400" b="1" i="1" dirty="0"/>
          </a:p>
          <a:p>
            <a:pPr marL="355600" indent="-355600">
              <a:spcBef>
                <a:spcPts val="12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vložíme </a:t>
            </a:r>
            <a:r>
              <a:rPr lang="cs-CZ" sz="1400" b="1" i="1" dirty="0"/>
              <a:t>kreslicí mřížku s roztečí 100 </a:t>
            </a:r>
            <a:r>
              <a:rPr lang="cs-CZ" sz="1400" b="1" i="1" dirty="0" err="1" smtClean="0"/>
              <a:t>milů</a:t>
            </a:r>
            <a:r>
              <a:rPr lang="en-US" sz="1400" b="1" i="1" dirty="0" smtClean="0"/>
              <a:t>;</a:t>
            </a:r>
            <a:endParaRPr lang="cs-CZ" sz="1400" b="1" i="1" dirty="0"/>
          </a:p>
          <a:p>
            <a:pPr marL="355600" indent="-355600">
              <a:spcBef>
                <a:spcPts val="12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vložíme </a:t>
            </a:r>
            <a:r>
              <a:rPr lang="cs-CZ" sz="1400" b="1" i="1" dirty="0"/>
              <a:t>rámeček pro ohraničení pracovní </a:t>
            </a:r>
            <a:r>
              <a:rPr lang="cs-CZ" sz="1400" b="1" i="1" dirty="0" smtClean="0"/>
              <a:t>plochy</a:t>
            </a:r>
            <a:r>
              <a:rPr lang="en-US" sz="1400" b="1" i="1" dirty="0" smtClean="0"/>
              <a:t>;</a:t>
            </a:r>
            <a:endParaRPr lang="cs-CZ" sz="1400" b="1" i="1" dirty="0"/>
          </a:p>
          <a:p>
            <a:pPr marL="355600" indent="-355600">
              <a:spcBef>
                <a:spcPts val="12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vložíme </a:t>
            </a:r>
            <a:r>
              <a:rPr lang="cs-CZ" sz="1400" b="1" i="1" dirty="0"/>
              <a:t>součástky z </a:t>
            </a:r>
            <a:r>
              <a:rPr lang="cs-CZ" sz="1400" b="1" i="1" dirty="0" smtClean="0"/>
              <a:t>knihoven</a:t>
            </a:r>
            <a:r>
              <a:rPr lang="en-US" sz="1400" b="1" i="1" dirty="0" smtClean="0"/>
              <a:t>;</a:t>
            </a:r>
            <a:endParaRPr lang="cs-CZ" sz="1400" b="1" i="1" dirty="0"/>
          </a:p>
          <a:p>
            <a:pPr marL="355600" indent="-355600">
              <a:spcBef>
                <a:spcPts val="12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rozmístíme </a:t>
            </a:r>
            <a:r>
              <a:rPr lang="cs-CZ" sz="1400" b="1" i="1" dirty="0"/>
              <a:t>a propojíme </a:t>
            </a:r>
            <a:r>
              <a:rPr lang="cs-CZ" sz="1400" b="1" i="1" dirty="0" smtClean="0"/>
              <a:t>součástky</a:t>
            </a:r>
            <a:r>
              <a:rPr lang="en-US" sz="1400" b="1" i="1" dirty="0" smtClean="0"/>
              <a:t>;</a:t>
            </a:r>
            <a:endParaRPr lang="cs-CZ" sz="1400" b="1" i="1" dirty="0"/>
          </a:p>
          <a:p>
            <a:pPr marL="355600" indent="-355600">
              <a:spcBef>
                <a:spcPts val="12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vložíme </a:t>
            </a:r>
            <a:r>
              <a:rPr lang="cs-CZ" sz="1400" b="1" i="1" dirty="0"/>
              <a:t>hodnoty/typy </a:t>
            </a:r>
            <a:r>
              <a:rPr lang="cs-CZ" sz="1400" b="1" i="1" dirty="0" smtClean="0"/>
              <a:t>součástek</a:t>
            </a:r>
            <a:r>
              <a:rPr lang="en-US" sz="1400" b="1" i="1" dirty="0" smtClean="0"/>
              <a:t>;</a:t>
            </a:r>
            <a:endParaRPr lang="cs-CZ" sz="1400" b="1" i="1" dirty="0"/>
          </a:p>
          <a:p>
            <a:pPr marL="355600" indent="-355600">
              <a:spcBef>
                <a:spcPts val="12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vložíme </a:t>
            </a:r>
            <a:r>
              <a:rPr lang="cs-CZ" sz="1400" b="1" i="1" dirty="0"/>
              <a:t>ostatní </a:t>
            </a:r>
            <a:r>
              <a:rPr lang="cs-CZ" sz="1400" b="1" i="1" dirty="0" smtClean="0"/>
              <a:t>texty.</a:t>
            </a:r>
            <a:endParaRPr lang="cs-CZ" sz="1400" b="1" i="1" dirty="0"/>
          </a:p>
          <a:p>
            <a:pPr marL="355600" indent="-355600">
              <a:spcBef>
                <a:spcPct val="20000"/>
              </a:spcBef>
              <a:buFont typeface="Wingdings" pitchFamily="2" charset="2"/>
              <a:buAutoNum type="arabicParenR"/>
            </a:pPr>
            <a:endParaRPr lang="cs-CZ" sz="1400" b="1" i="1" dirty="0"/>
          </a:p>
          <a:p>
            <a:pPr marL="355600" indent="-355600">
              <a:spcBef>
                <a:spcPct val="20000"/>
              </a:spcBef>
              <a:buFont typeface="Wingdings" pitchFamily="2" charset="2"/>
              <a:buAutoNum type="arabicParenR"/>
            </a:pPr>
            <a:endParaRPr lang="cs-CZ" sz="14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Použitá literatura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519113" y="1647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539750" y="1773238"/>
            <a:ext cx="7561263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cs-CZ" sz="1400" dirty="0"/>
              <a:t>JURÁNEK, Antonín, HRABOVSKÝ, Miroslav. </a:t>
            </a:r>
            <a:r>
              <a:rPr lang="cs-CZ" sz="1400" i="1" dirty="0"/>
              <a:t>EAGLE pro </a:t>
            </a:r>
            <a:r>
              <a:rPr lang="cs-CZ" sz="1400" i="1" dirty="0" smtClean="0"/>
              <a:t>začátečníky: </a:t>
            </a:r>
            <a:r>
              <a:rPr lang="cs-CZ" sz="1400" i="1" dirty="0"/>
              <a:t>uživatelská a referenční příručka.</a:t>
            </a:r>
            <a:r>
              <a:rPr lang="cs-CZ" sz="1400" dirty="0"/>
              <a:t> 2. </a:t>
            </a:r>
            <a:r>
              <a:rPr lang="cs-CZ" sz="1400" dirty="0" err="1"/>
              <a:t>vyd</a:t>
            </a:r>
            <a:r>
              <a:rPr lang="cs-CZ" sz="1400" dirty="0"/>
              <a:t>. Praha : BEN, 2007. 192s. ISBN 80-7300-213-2.</a:t>
            </a:r>
          </a:p>
          <a:p>
            <a:pPr marL="342900" indent="-342900">
              <a:buFontTx/>
              <a:buAutoNum type="arabicPeriod"/>
            </a:pPr>
            <a:endParaRPr lang="cs-CZ" sz="1400" dirty="0"/>
          </a:p>
          <a:p>
            <a:pPr marL="342900" indent="-342900">
              <a:buFontTx/>
              <a:buAutoNum type="arabicPeriod"/>
            </a:pPr>
            <a:r>
              <a:rPr lang="cs-CZ" sz="1400" dirty="0"/>
              <a:t>PLÍVA, Zdeněk. </a:t>
            </a:r>
            <a:r>
              <a:rPr lang="cs-CZ" sz="1400" i="1" dirty="0"/>
              <a:t>EAGLE </a:t>
            </a:r>
            <a:r>
              <a:rPr lang="cs-CZ" sz="1400" i="1" dirty="0" smtClean="0"/>
              <a:t>prakticky: </a:t>
            </a:r>
            <a:r>
              <a:rPr lang="cs-CZ" sz="1400" i="1" dirty="0"/>
              <a:t>řešení problému při běžné práci.</a:t>
            </a:r>
            <a:r>
              <a:rPr lang="cs-CZ" sz="1400" dirty="0"/>
              <a:t> 1. </a:t>
            </a:r>
            <a:r>
              <a:rPr lang="cs-CZ" sz="1400" dirty="0" err="1"/>
              <a:t>vyd</a:t>
            </a:r>
            <a:r>
              <a:rPr lang="cs-CZ" sz="1400" dirty="0"/>
              <a:t>. BEN - technická literatura : Praha, 2007. 184 s. ISBN 978-80-7300-227-5.</a:t>
            </a:r>
          </a:p>
          <a:p>
            <a:pPr marL="342900" indent="-342900">
              <a:buFontTx/>
              <a:buAutoNum type="arabicPeriod"/>
            </a:pPr>
            <a:endParaRPr lang="cs-CZ" sz="1400" dirty="0"/>
          </a:p>
          <a:p>
            <a:pPr marL="342900" indent="-342900">
              <a:buFontTx/>
              <a:buAutoNum type="arabicPeriod"/>
            </a:pPr>
            <a:r>
              <a:rPr lang="cs-CZ" sz="1400" i="1" dirty="0" err="1"/>
              <a:t>CadSoft</a:t>
            </a:r>
            <a:r>
              <a:rPr lang="cs-CZ" sz="1400" i="1" dirty="0"/>
              <a:t> </a:t>
            </a:r>
            <a:r>
              <a:rPr lang="cs-CZ" sz="1400" i="1" dirty="0" smtClean="0"/>
              <a:t>Online: </a:t>
            </a:r>
            <a:r>
              <a:rPr lang="cs-CZ" sz="1400" i="1" dirty="0" err="1"/>
              <a:t>Home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the</a:t>
            </a:r>
            <a:r>
              <a:rPr lang="cs-CZ" sz="1400" i="1" dirty="0"/>
              <a:t> EAGLE Layout Editor</a:t>
            </a:r>
            <a:r>
              <a:rPr lang="cs-CZ" sz="1400" dirty="0"/>
              <a:t> [online]. 2007 </a:t>
            </a:r>
            <a:br>
              <a:rPr lang="cs-CZ" sz="1400" dirty="0"/>
            </a:br>
            <a:r>
              <a:rPr lang="cs-CZ" sz="1400" dirty="0"/>
              <a:t>[cit. 2012-10-26]. Dostupný z: </a:t>
            </a:r>
            <a:r>
              <a:rPr lang="cs-CZ" sz="1400" dirty="0">
                <a:hlinkClick r:id="rId2"/>
              </a:rPr>
              <a:t>http://www.</a:t>
            </a:r>
            <a:r>
              <a:rPr lang="cs-CZ" sz="1400" dirty="0" err="1">
                <a:hlinkClick r:id="rId2"/>
              </a:rPr>
              <a:t>cadsoft.de</a:t>
            </a:r>
            <a:r>
              <a:rPr lang="cs-CZ" sz="1400" dirty="0"/>
              <a:t>.</a:t>
            </a:r>
          </a:p>
          <a:p>
            <a:pPr marL="342900" indent="-342900">
              <a:buFontTx/>
              <a:buAutoNum type="arabicPeriod"/>
            </a:pPr>
            <a:endParaRPr lang="cs-CZ" sz="1400" dirty="0"/>
          </a:p>
          <a:p>
            <a:pPr marL="342900" indent="-342900">
              <a:buFontTx/>
              <a:buAutoNum type="arabicPeriod"/>
            </a:pPr>
            <a:r>
              <a:rPr lang="cs-CZ" sz="1400" i="1" dirty="0" err="1"/>
              <a:t>Eagle</a:t>
            </a:r>
            <a:r>
              <a:rPr lang="cs-CZ" sz="1400" i="1" dirty="0"/>
              <a:t> </a:t>
            </a:r>
            <a:r>
              <a:rPr lang="cs-CZ" sz="1400" i="1" dirty="0" smtClean="0"/>
              <a:t>Online: </a:t>
            </a:r>
            <a:r>
              <a:rPr lang="cs-CZ" sz="1400" i="1" dirty="0"/>
              <a:t>České stránky editoru plošných spojů EAGLE</a:t>
            </a:r>
            <a:r>
              <a:rPr lang="cs-CZ" sz="1400" dirty="0"/>
              <a:t> [online]. 2003 [cit. 2012-10-26]. Dostupný z: </a:t>
            </a:r>
            <a:r>
              <a:rPr lang="cs-CZ" sz="1400" dirty="0">
                <a:hlinkClick r:id="rId3"/>
              </a:rPr>
              <a:t>http://www.</a:t>
            </a:r>
            <a:r>
              <a:rPr lang="cs-CZ" sz="1400" dirty="0" err="1">
                <a:hlinkClick r:id="rId3"/>
              </a:rPr>
              <a:t>eagle.cz</a:t>
            </a:r>
            <a:r>
              <a:rPr lang="cs-CZ" sz="1400" dirty="0"/>
              <a:t>.</a:t>
            </a:r>
          </a:p>
          <a:p>
            <a:pPr marL="342900" indent="-342900">
              <a:buFontTx/>
              <a:buAutoNum type="arabicPeriod"/>
            </a:pPr>
            <a:endParaRPr lang="cs-CZ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519113" y="1647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222176" y="6108700"/>
            <a:ext cx="2488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cs-CZ" dirty="0">
                <a:latin typeface="Verdana" pitchFamily="34" charset="0"/>
                <a:ea typeface="+mj-ea"/>
                <a:cs typeface="+mj-cs"/>
              </a:rPr>
              <a:t>Děkuji za pozornost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7355</TotalTime>
  <Words>660</Words>
  <Application>Microsoft Office PowerPoint</Application>
  <PresentationFormat>Předvádění na obrazovce (4:3)</PresentationFormat>
  <Paragraphs>145</Paragraphs>
  <Slides>22</Slides>
  <Notes>13</Notes>
  <HiddenSlides>13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3" baseType="lpstr">
      <vt:lpstr>Výchozí návrh</vt:lpstr>
      <vt:lpstr>ESCH, vytvoření schématu podle zadání  </vt:lpstr>
      <vt:lpstr>Zadání úkolu</vt:lpstr>
      <vt:lpstr>Zadání úkolu</vt:lpstr>
      <vt:lpstr>Vlastní konstrukce schématu v ESCH</vt:lpstr>
      <vt:lpstr>Vlastní konstrukce schématu v ESCH</vt:lpstr>
      <vt:lpstr>Vlastní konstrukce schématu v ESCH</vt:lpstr>
      <vt:lpstr>Opakování</vt:lpstr>
      <vt:lpstr>Použitá literatura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DUMy</dc:title>
  <dc:creator>Tomáš Milerski</dc:creator>
  <cp:lastModifiedBy>Teacher</cp:lastModifiedBy>
  <cp:revision>306</cp:revision>
  <dcterms:created xsi:type="dcterms:W3CDTF">2007-03-02T14:45:28Z</dcterms:created>
  <dcterms:modified xsi:type="dcterms:W3CDTF">2013-06-07T09:20:07Z</dcterms:modified>
</cp:coreProperties>
</file>