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8" r:id="rId3"/>
    <p:sldId id="300" r:id="rId4"/>
    <p:sldId id="299" r:id="rId5"/>
    <p:sldId id="301" r:id="rId6"/>
    <p:sldId id="302" r:id="rId7"/>
    <p:sldId id="303" r:id="rId8"/>
    <p:sldId id="304" r:id="rId9"/>
    <p:sldId id="305" r:id="rId10"/>
    <p:sldId id="306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3EB80"/>
    <a:srgbClr val="D3EBED"/>
    <a:srgbClr val="006940"/>
    <a:srgbClr val="006666"/>
    <a:srgbClr val="FFFF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5667" autoAdjust="0"/>
  </p:normalViewPr>
  <p:slideViewPr>
    <p:cSldViewPr>
      <p:cViewPr varScale="1">
        <p:scale>
          <a:sx n="108" d="100"/>
          <a:sy n="108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9E6182-A11E-49E0-AA9E-807F59C81BA3}" type="datetimeFigureOut">
              <a:rPr lang="cs-CZ"/>
              <a:pPr>
                <a:defRPr/>
              </a:pPr>
              <a:t>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98E4D4-2075-4A8E-8FA5-9776F40E02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37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1E0F8-8CBE-4862-A6A1-3C407DDD695F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Obr. 01 - Vzhled kontrolního panelu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58AE4-6325-4FAD-BE71-58445699AC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0849-C0BD-4B8C-9739-7B865E0557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997E-9D61-4DE6-9113-A70B125204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161F-2D8B-499E-B88A-1F11BDCA0D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15772-1747-4A56-A9A9-3540127E14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5E89E-FD03-4189-B84F-094F40B8F9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ED14-2DE0-471E-9A41-F595DD5C42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1690-ED74-4A49-A6D2-1F313D2A1C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7BA0-121D-4B5A-B09C-FA08B3E3CA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677E2-33B0-4381-817C-148BDAA50D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33549-1D7D-4070-B6CE-B2369C5D4D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34365-ED29-47B1-AC92-897AC9E616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 bright="90000" contrast="-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E4048B-7220-43C3-9E50-2D312EA3A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le.cz/" TargetMode="External"/><Relationship Id="rId2" Type="http://schemas.openxmlformats.org/officeDocument/2006/relationships/hyperlink" Target="http://www.cadsoft.d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6000" y="3060000"/>
            <a:ext cx="7996528" cy="107950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ESCH, generování výstupů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6250"/>
            <a:ext cx="6985000" cy="1296988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cs-CZ" sz="2400" smtClean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7172" name="Skupina 10"/>
          <p:cNvGrpSpPr>
            <a:grpSpLocks/>
          </p:cNvGrpSpPr>
          <p:nvPr/>
        </p:nvGrpSpPr>
        <p:grpSpPr bwMode="auto">
          <a:xfrm>
            <a:off x="1187450" y="476250"/>
            <a:ext cx="6840538" cy="1260475"/>
            <a:chOff x="971600" y="548680"/>
            <a:chExt cx="6840760" cy="1259483"/>
          </a:xfrm>
        </p:grpSpPr>
        <p:pic>
          <p:nvPicPr>
            <p:cNvPr id="7176" name="Picture 41" descr="OPVK_hor_zakladni_logolink_RGB_c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548680"/>
              <a:ext cx="5966142" cy="12594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42" descr="logo2_SŠ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5309" y="620152"/>
              <a:ext cx="577051" cy="7925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3" name="Text Box 43"/>
          <p:cNvSpPr txBox="1">
            <a:spLocks noChangeArrowheads="1"/>
          </p:cNvSpPr>
          <p:nvPr/>
        </p:nvSpPr>
        <p:spPr bwMode="auto">
          <a:xfrm>
            <a:off x="3419475" y="44164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rebuchet MS" pitchFamily="34" charset="0"/>
              </a:rPr>
              <a:t>Bc. Tomáš Milerski</a:t>
            </a:r>
          </a:p>
        </p:txBody>
      </p:sp>
      <p:sp>
        <p:nvSpPr>
          <p:cNvPr id="7174" name="Line 44"/>
          <p:cNvSpPr>
            <a:spLocks noChangeShapeType="1"/>
          </p:cNvSpPr>
          <p:nvPr/>
        </p:nvSpPr>
        <p:spPr bwMode="auto">
          <a:xfrm>
            <a:off x="395288" y="1916113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5" name="Text Box 45"/>
          <p:cNvSpPr txBox="1">
            <a:spLocks noChangeArrowheads="1"/>
          </p:cNvSpPr>
          <p:nvPr/>
        </p:nvSpPr>
        <p:spPr bwMode="auto">
          <a:xfrm>
            <a:off x="611188" y="5949950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Trebuchet MS" pitchFamily="34" charset="0"/>
              </a:rPr>
              <a:t>Střední škola, Havířov-</a:t>
            </a:r>
            <a:r>
              <a:rPr lang="cs-CZ" sz="1200" dirty="0" err="1">
                <a:latin typeface="Trebuchet MS" pitchFamily="34" charset="0"/>
              </a:rPr>
              <a:t>Šumbark</a:t>
            </a:r>
            <a:r>
              <a:rPr lang="cs-CZ" sz="1200" dirty="0">
                <a:latin typeface="Trebuchet MS" pitchFamily="34" charset="0"/>
              </a:rPr>
              <a:t>, Sýkorova 1/613, příspěvková organizace</a:t>
            </a:r>
          </a:p>
          <a:p>
            <a:pPr algn="ctr"/>
            <a:r>
              <a:rPr lang="cs-CZ" sz="1200" dirty="0">
                <a:latin typeface="Trebuchet MS" pitchFamily="34" charset="0"/>
              </a:rPr>
              <a:t>Tento výukový materiál byl zpracován v rámci akce EU peníze středním školám - OP VK 1.5. </a:t>
            </a:r>
          </a:p>
          <a:p>
            <a:pPr algn="ctr"/>
            <a:r>
              <a:rPr lang="cs-CZ" sz="1200">
                <a:latin typeface="Trebuchet MS" pitchFamily="34" charset="0"/>
              </a:rPr>
              <a:t>Výuková sada – Návrhové systémy plošných spojů, DUM č. </a:t>
            </a:r>
            <a:r>
              <a:rPr lang="cs-CZ" sz="1200" smtClean="0">
                <a:latin typeface="Trebuchet MS" pitchFamily="34" charset="0"/>
              </a:rPr>
              <a:t>06</a:t>
            </a:r>
            <a:endParaRPr lang="cs-CZ" sz="120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11 – </a:t>
            </a:r>
            <a:r>
              <a:rPr lang="cs-CZ" sz="1200" i="1" dirty="0" err="1"/>
              <a:t>Erc</a:t>
            </a:r>
            <a:r>
              <a:rPr lang="cs-CZ" sz="1200" i="1" dirty="0"/>
              <a:t> (kontrola el. zapojení)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2" name="erc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40466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795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Generované výstupy, schéma zapojení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39750" y="1557338"/>
            <a:ext cx="8208963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400" dirty="0"/>
              <a:t>Další postup závisí na tom, k jakému účelu uživatel výstup z návrhového systému použije. Jestli mu stačí pouze vytvořit schéma, má dvě možnosti – mít ho v elektronické podobě a nebo si ho vytisknout. </a:t>
            </a:r>
          </a:p>
          <a:p>
            <a:pPr algn="just"/>
            <a:endParaRPr lang="cs-CZ" sz="1000" dirty="0" smtClean="0"/>
          </a:p>
          <a:p>
            <a:pPr algn="just"/>
            <a:r>
              <a:rPr lang="cs-CZ" sz="1400" dirty="0" smtClean="0"/>
              <a:t>Budeme </a:t>
            </a:r>
            <a:r>
              <a:rPr lang="cs-CZ" sz="1400" dirty="0"/>
              <a:t>předpokládat, že většina zájemců chce využít návrhový systém v plném rozsahu, tedy následně navrhnout plošný spoj (DPS).</a:t>
            </a:r>
          </a:p>
          <a:p>
            <a:pPr algn="just"/>
            <a:endParaRPr lang="cs-CZ" sz="1400" dirty="0"/>
          </a:p>
          <a:p>
            <a:r>
              <a:rPr lang="cs-CZ" sz="1400" b="1" dirty="0"/>
              <a:t>Generované výstupy jsou:</a:t>
            </a:r>
          </a:p>
          <a:p>
            <a:pPr marL="547688" lvl="1" indent="-368300">
              <a:buFontTx/>
              <a:buChar char="•"/>
            </a:pPr>
            <a:endParaRPr lang="cs-CZ" sz="1400" dirty="0"/>
          </a:p>
          <a:p>
            <a:pPr marL="547688" lvl="1" indent="-3683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/>
              <a:t>výkres schématu zapojení </a:t>
            </a:r>
            <a:r>
              <a:rPr lang="cs-CZ" sz="1400" b="1" i="1" dirty="0" smtClean="0"/>
              <a:t>*.</a:t>
            </a:r>
            <a:r>
              <a:rPr lang="cs-CZ" sz="1400" b="1" i="1" dirty="0" err="1" smtClean="0"/>
              <a:t>sch</a:t>
            </a:r>
            <a:r>
              <a:rPr lang="cs-CZ" sz="1400" dirty="0" smtClean="0"/>
              <a:t>;</a:t>
            </a:r>
            <a:endParaRPr lang="cs-CZ" sz="1400" dirty="0"/>
          </a:p>
          <a:p>
            <a:pPr marL="547688" lvl="1" indent="-3683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/>
              <a:t>rozpiska součástek </a:t>
            </a:r>
            <a:r>
              <a:rPr lang="cs-CZ" sz="1400" b="1" i="1" dirty="0" smtClean="0"/>
              <a:t>*.</a:t>
            </a:r>
            <a:r>
              <a:rPr lang="cs-CZ" sz="1400" b="1" i="1" dirty="0" err="1" smtClean="0"/>
              <a:t>bom</a:t>
            </a:r>
            <a:r>
              <a:rPr lang="en-US" sz="1400" dirty="0" smtClean="0"/>
              <a:t>;</a:t>
            </a:r>
            <a:endParaRPr lang="cs-CZ" sz="1400" dirty="0"/>
          </a:p>
          <a:p>
            <a:pPr marL="547688" lvl="1" indent="-368300"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dirty="0"/>
              <a:t>kontrola elektrického zapojení </a:t>
            </a:r>
            <a:r>
              <a:rPr lang="cs-CZ" sz="1400" b="1" i="1" dirty="0" smtClean="0"/>
              <a:t>*.</a:t>
            </a:r>
            <a:r>
              <a:rPr lang="cs-CZ" sz="1400" b="1" i="1" dirty="0" err="1" smtClean="0"/>
              <a:t>erc</a:t>
            </a:r>
            <a:r>
              <a:rPr lang="en-US" sz="1400" dirty="0" smtClean="0"/>
              <a:t>.</a:t>
            </a:r>
            <a:endParaRPr lang="cs-CZ" sz="1400" dirty="0"/>
          </a:p>
          <a:p>
            <a:pPr marL="547688" lvl="1" indent="-368300"/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algn="just"/>
            <a:endParaRPr lang="cs-CZ" sz="1400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4510112"/>
            <a:ext cx="47529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cs-CZ" sz="1400" dirty="0" smtClean="0"/>
              <a:t>Výkres schématu zapojení se vytváří přímo </a:t>
            </a:r>
            <a:r>
              <a:rPr lang="cs-CZ" sz="1400" dirty="0"/>
              <a:t>v editoru schématu.</a:t>
            </a:r>
          </a:p>
          <a:p>
            <a:pPr>
              <a:spcBef>
                <a:spcPct val="20000"/>
              </a:spcBef>
            </a:pPr>
            <a:endParaRPr lang="cs-CZ" sz="1400" dirty="0"/>
          </a:p>
          <a:p>
            <a:pPr algn="ctr">
              <a:spcBef>
                <a:spcPct val="20000"/>
              </a:spcBef>
            </a:pPr>
            <a:r>
              <a:rPr lang="cs-CZ" b="1" i="1" dirty="0" err="1">
                <a:solidFill>
                  <a:srgbClr val="000066"/>
                </a:solidFill>
              </a:rPr>
              <a:t>File</a:t>
            </a:r>
            <a:r>
              <a:rPr lang="cs-CZ" b="1" i="1" dirty="0">
                <a:solidFill>
                  <a:srgbClr val="000066"/>
                </a:solidFill>
              </a:rPr>
              <a:t> </a:t>
            </a:r>
            <a:r>
              <a:rPr lang="cs-CZ" b="1" i="1" dirty="0">
                <a:solidFill>
                  <a:srgbClr val="000066"/>
                </a:solidFill>
                <a:sym typeface="Symbol" pitchFamily="18" charset="2"/>
              </a:rPr>
              <a:t> </a:t>
            </a:r>
            <a:r>
              <a:rPr lang="cs-CZ" b="1" i="1" dirty="0" err="1">
                <a:solidFill>
                  <a:srgbClr val="000066"/>
                </a:solidFill>
                <a:sym typeface="Symbol" pitchFamily="18" charset="2"/>
              </a:rPr>
              <a:t>Save</a:t>
            </a:r>
            <a:r>
              <a:rPr lang="cs-CZ" b="1" i="1" dirty="0">
                <a:solidFill>
                  <a:srgbClr val="000066"/>
                </a:solidFill>
                <a:sym typeface="Symbol" pitchFamily="18" charset="2"/>
              </a:rPr>
              <a:t> as  název souboru</a:t>
            </a:r>
            <a:endParaRPr lang="cs-CZ" i="1" dirty="0">
              <a:sym typeface="Symbol" pitchFamily="18" charset="2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352425" y="6497638"/>
            <a:ext cx="545821" cy="114300"/>
            <a:chOff x="352425" y="6497638"/>
            <a:chExt cx="545821" cy="114300"/>
          </a:xfrm>
        </p:grpSpPr>
        <p:pic>
          <p:nvPicPr>
            <p:cNvPr id="9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Skupina 2"/>
          <p:cNvGrpSpPr/>
          <p:nvPr/>
        </p:nvGrpSpPr>
        <p:grpSpPr>
          <a:xfrm>
            <a:off x="5004048" y="3645024"/>
            <a:ext cx="3381375" cy="1656184"/>
            <a:chOff x="5004048" y="3645024"/>
            <a:chExt cx="3381375" cy="1656184"/>
          </a:xfrm>
        </p:grpSpPr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5004048" y="5044033"/>
              <a:ext cx="33813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</a:t>
              </a:r>
              <a:r>
                <a:rPr lang="cs-CZ" sz="1200" i="1" dirty="0" smtClean="0"/>
                <a:t>09 </a:t>
              </a:r>
              <a:r>
                <a:rPr lang="cs-CZ" sz="1200" i="1" dirty="0"/>
                <a:t>– Uložení vytvořeného schématu</a:t>
              </a:r>
            </a:p>
          </p:txBody>
        </p:sp>
        <p:pic>
          <p:nvPicPr>
            <p:cNvPr id="2" name="Obrázek 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634" y="3645024"/>
              <a:ext cx="1274203" cy="1243481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224" cy="4525963"/>
          </a:xfrm>
          <a:noFill/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Vytváří se použitím příkazu uživatelského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makroprogramova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cího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jazyka </a:t>
            </a:r>
            <a:r>
              <a:rPr lang="cs-CZ" sz="1400" b="1" i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bom.ulp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bill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Arial" pitchFamily="34" charset="0"/>
                <a:cs typeface="Arial" pitchFamily="34" charset="0"/>
              </a:rPr>
              <a:t>Popis okna </a:t>
            </a:r>
            <a:r>
              <a:rPr lang="cs-CZ" sz="1400" b="1" dirty="0" err="1" smtClean="0">
                <a:latin typeface="Arial" pitchFamily="34" charset="0"/>
                <a:cs typeface="Arial" pitchFamily="34" charset="0"/>
              </a:rPr>
              <a:t>bom.ulp</a:t>
            </a:r>
            <a:r>
              <a:rPr lang="cs-CZ" sz="1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cs-CZ" sz="14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80000"/>
              </a:lnSpc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cs-CZ" sz="1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List type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(typ výpisu)	          </a:t>
            </a:r>
            <a:r>
              <a:rPr lang="cs-CZ" sz="1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cs-CZ" sz="14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Part</a:t>
            </a:r>
            <a:r>
              <a:rPr lang="cs-CZ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(řadit podle názvů použitých součástek);</a:t>
            </a:r>
          </a:p>
          <a:p>
            <a:pPr marL="0" indent="0" algn="just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	          </a:t>
            </a:r>
            <a:r>
              <a:rPr lang="cs-CZ" sz="1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cs-CZ" sz="1400" b="1" i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Value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(řadit podle hodnot/typů použitých součástek).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cs-CZ" sz="1400" b="1" i="1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cs-CZ" sz="1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cs-CZ" sz="1400" b="1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cs-CZ" sz="14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volíme standardně Part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cs-CZ" sz="1400" b="1" i="1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indent="0" algn="just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cs-CZ" sz="1400" i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Output</a:t>
            </a:r>
            <a:r>
              <a:rPr lang="cs-CZ" sz="1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format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(typ souboru)   </a:t>
            </a:r>
            <a:r>
              <a:rPr lang="cs-CZ" sz="1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cs-CZ" sz="1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Text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(textový soubor);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	          </a:t>
            </a:r>
            <a:r>
              <a:rPr lang="cs-CZ" sz="1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cs-CZ" sz="1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HTML</a:t>
            </a:r>
            <a:r>
              <a:rPr lang="cs-CZ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(HTML soubor).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cs-CZ" sz="1400" b="1" i="1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cs-CZ" sz="1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</a:t>
            </a:r>
            <a:r>
              <a:rPr lang="cs-CZ" sz="1400" b="1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cs-CZ" sz="14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volíme standardně Text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cs-CZ" sz="1400" dirty="0" smtClean="0">
              <a:solidFill>
                <a:srgbClr val="0000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cs-CZ" sz="14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	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Generované výstupy, rozpiska součástek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352425" y="6497638"/>
            <a:ext cx="545821" cy="114300"/>
            <a:chOff x="352425" y="6497638"/>
            <a:chExt cx="545821" cy="114300"/>
          </a:xfrm>
        </p:grpSpPr>
        <p:pic>
          <p:nvPicPr>
            <p:cNvPr id="5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Skupina 1"/>
          <p:cNvGrpSpPr/>
          <p:nvPr/>
        </p:nvGrpSpPr>
        <p:grpSpPr>
          <a:xfrm>
            <a:off x="5079057" y="3645024"/>
            <a:ext cx="3381375" cy="1656184"/>
            <a:chOff x="5079057" y="3645024"/>
            <a:chExt cx="3381375" cy="1656184"/>
          </a:xfrm>
        </p:grpSpPr>
        <p:sp>
          <p:nvSpPr>
            <p:cNvPr id="2057" name="Text Box 10"/>
            <p:cNvSpPr txBox="1">
              <a:spLocks noChangeArrowheads="1"/>
            </p:cNvSpPr>
            <p:nvPr/>
          </p:nvSpPr>
          <p:spPr bwMode="auto">
            <a:xfrm>
              <a:off x="5079057" y="5044033"/>
              <a:ext cx="33813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</a:t>
              </a:r>
              <a:r>
                <a:rPr lang="cs-CZ" sz="1200" i="1" dirty="0" smtClean="0"/>
                <a:t>10 </a:t>
              </a:r>
              <a:r>
                <a:rPr lang="cs-CZ" sz="1200" i="1" dirty="0"/>
                <a:t>– Rozpiska součástek</a:t>
              </a:r>
            </a:p>
          </p:txBody>
        </p:sp>
        <p:pic>
          <p:nvPicPr>
            <p:cNvPr id="11" name="Obrázek 1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643" y="3645024"/>
              <a:ext cx="1274203" cy="1243481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224" cy="4525963"/>
          </a:xfrm>
          <a:noFill/>
        </p:spPr>
        <p:txBody>
          <a:bodyPr/>
          <a:lstStyle/>
          <a:p>
            <a:pPr marL="0" indent="0" algn="just">
              <a:buFontTx/>
              <a:buNone/>
            </a:pPr>
            <a:r>
              <a:rPr lang="cs-CZ" sz="1400" dirty="0" smtClean="0"/>
              <a:t>Provádí se pomocí ikony </a:t>
            </a:r>
            <a:r>
              <a:rPr lang="cs-CZ" sz="1400" b="1" i="1" dirty="0" smtClean="0">
                <a:solidFill>
                  <a:srgbClr val="000066"/>
                </a:solidFill>
              </a:rPr>
              <a:t>ERC</a:t>
            </a:r>
            <a:r>
              <a:rPr lang="cs-CZ" sz="1400" dirty="0" smtClean="0"/>
              <a:t> (</a:t>
            </a:r>
            <a:r>
              <a:rPr lang="cs-CZ" sz="1400" dirty="0" err="1" smtClean="0"/>
              <a:t>Electrical</a:t>
            </a:r>
            <a:r>
              <a:rPr lang="cs-CZ" sz="1400" dirty="0" smtClean="0"/>
              <a:t> Rule </a:t>
            </a:r>
            <a:r>
              <a:rPr lang="cs-CZ" sz="1400" dirty="0" err="1" smtClean="0"/>
              <a:t>Check</a:t>
            </a:r>
            <a:r>
              <a:rPr lang="cs-CZ" sz="1400" dirty="0" smtClean="0"/>
              <a:t>). Výstupní chybový soubor </a:t>
            </a:r>
            <a:r>
              <a:rPr lang="cs-CZ" sz="1400" b="1" i="1" dirty="0" smtClean="0"/>
              <a:t>*.</a:t>
            </a:r>
            <a:r>
              <a:rPr lang="cs-CZ" sz="1400" b="1" i="1" dirty="0" err="1" smtClean="0"/>
              <a:t>erc</a:t>
            </a:r>
            <a:r>
              <a:rPr lang="cs-CZ" sz="1400" dirty="0" smtClean="0"/>
              <a:t> se automaticky ukládá na místo, kde je uloženo schéma (projekt).</a:t>
            </a:r>
            <a:endParaRPr lang="cs-CZ" sz="1400" dirty="0" smtClean="0">
              <a:sym typeface="Symbol" pitchFamily="18" charset="2"/>
            </a:endParaRPr>
          </a:p>
          <a:p>
            <a:pPr marL="0" indent="0">
              <a:buFontTx/>
              <a:buNone/>
            </a:pPr>
            <a:endParaRPr lang="cs-CZ" sz="1400" dirty="0" smtClean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cs-CZ" sz="1400" i="1" dirty="0" smtClean="0">
                <a:sym typeface="Symbol" pitchFamily="18" charset="2"/>
              </a:rPr>
              <a:t>	</a:t>
            </a:r>
          </a:p>
        </p:txBody>
      </p:sp>
      <p:grpSp>
        <p:nvGrpSpPr>
          <p:cNvPr id="3076" name="Group 12"/>
          <p:cNvGrpSpPr>
            <a:grpSpLocks/>
          </p:cNvGrpSpPr>
          <p:nvPr/>
        </p:nvGrpSpPr>
        <p:grpSpPr bwMode="auto">
          <a:xfrm>
            <a:off x="1043608" y="2564904"/>
            <a:ext cx="4049713" cy="360362"/>
            <a:chOff x="1927" y="2659"/>
            <a:chExt cx="2551" cy="227"/>
          </a:xfrm>
        </p:grpSpPr>
        <p:pic>
          <p:nvPicPr>
            <p:cNvPr id="3093" name="Picture 13" descr="ikona_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7" y="2662"/>
              <a:ext cx="22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4" name="Text Box 14"/>
            <p:cNvSpPr txBox="1">
              <a:spLocks noChangeArrowheads="1"/>
            </p:cNvSpPr>
            <p:nvPr/>
          </p:nvSpPr>
          <p:spPr bwMode="auto">
            <a:xfrm>
              <a:off x="2200" y="2659"/>
              <a:ext cx="2278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 dirty="0"/>
                <a:t>ikona ERC</a:t>
              </a:r>
              <a:r>
                <a:rPr lang="cs-CZ" sz="1400" dirty="0"/>
                <a:t> (kontrola elektrického zapojení)</a:t>
              </a:r>
            </a:p>
          </p:txBody>
        </p:sp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Generované výstupy, kontrola el. zapojení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352425" y="6497638"/>
            <a:ext cx="545821" cy="114300"/>
            <a:chOff x="352425" y="6497638"/>
            <a:chExt cx="545821" cy="114300"/>
          </a:xfrm>
        </p:grpSpPr>
        <p:pic>
          <p:nvPicPr>
            <p:cNvPr id="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Skupina 1"/>
          <p:cNvGrpSpPr/>
          <p:nvPr/>
        </p:nvGrpSpPr>
        <p:grpSpPr>
          <a:xfrm>
            <a:off x="5004048" y="3645024"/>
            <a:ext cx="3381375" cy="1656184"/>
            <a:chOff x="5004048" y="3645024"/>
            <a:chExt cx="3381375" cy="1656184"/>
          </a:xfrm>
        </p:grpSpPr>
        <p:sp>
          <p:nvSpPr>
            <p:cNvPr id="3082" name="Text Box 7"/>
            <p:cNvSpPr txBox="1">
              <a:spLocks noChangeArrowheads="1"/>
            </p:cNvSpPr>
            <p:nvPr/>
          </p:nvSpPr>
          <p:spPr bwMode="auto">
            <a:xfrm>
              <a:off x="5004048" y="5044033"/>
              <a:ext cx="3381375" cy="257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</a:pPr>
              <a:r>
                <a:rPr lang="cs-CZ" sz="1200" i="1" dirty="0"/>
                <a:t>Video </a:t>
              </a:r>
              <a:r>
                <a:rPr lang="cs-CZ" sz="1200" i="1" dirty="0" smtClean="0"/>
                <a:t>11 </a:t>
              </a:r>
              <a:r>
                <a:rPr lang="cs-CZ" sz="1200" i="1" dirty="0"/>
                <a:t>– </a:t>
              </a:r>
              <a:r>
                <a:rPr lang="cs-CZ" sz="1200" i="1" dirty="0" err="1"/>
                <a:t>Erc</a:t>
              </a:r>
              <a:r>
                <a:rPr lang="cs-CZ" sz="1200" i="1" dirty="0"/>
                <a:t> (kontrola el. zapojení)</a:t>
              </a:r>
            </a:p>
          </p:txBody>
        </p:sp>
        <p:pic>
          <p:nvPicPr>
            <p:cNvPr id="14" name="Obrázek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634" y="3645024"/>
              <a:ext cx="1274203" cy="1243481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Opakování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352425" y="6497638"/>
            <a:ext cx="545821" cy="114300"/>
            <a:chOff x="352425" y="6497638"/>
            <a:chExt cx="545821" cy="114300"/>
          </a:xfrm>
        </p:grpSpPr>
        <p:pic>
          <p:nvPicPr>
            <p:cNvPr id="18" name="Picture 13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352425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49623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640044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4" descr="tlacitko_ctverec_pocet stran_18px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783853" y="6497638"/>
              <a:ext cx="114393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825502" y="1916832"/>
            <a:ext cx="78184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 smtClean="0"/>
              <a:t>výkres schématu zapojení *.</a:t>
            </a:r>
            <a:r>
              <a:rPr lang="cs-CZ" sz="1400" b="1" i="1" dirty="0" err="1" smtClean="0"/>
              <a:t>sch</a:t>
            </a:r>
            <a:r>
              <a:rPr lang="cs-CZ" sz="1400" b="1" i="1" dirty="0" smtClean="0"/>
              <a:t>;</a:t>
            </a:r>
          </a:p>
          <a:p>
            <a:pPr marL="355600" indent="-3556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cs-CZ" sz="1400" b="1" i="1" dirty="0" smtClean="0"/>
          </a:p>
          <a:p>
            <a:pPr marL="355600" indent="-3556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cs-CZ" sz="1400" b="1" i="1" dirty="0" smtClean="0"/>
          </a:p>
          <a:p>
            <a:pPr marL="355600" indent="-3556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cs-CZ" sz="1400" b="1" i="1" dirty="0" smtClean="0"/>
          </a:p>
          <a:p>
            <a:pPr marL="355600" indent="-3556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 smtClean="0"/>
              <a:t>rozpiska součástek *.</a:t>
            </a:r>
            <a:r>
              <a:rPr lang="cs-CZ" sz="1400" b="1" i="1" dirty="0" err="1" smtClean="0"/>
              <a:t>bom</a:t>
            </a:r>
            <a:r>
              <a:rPr lang="cs-CZ" sz="1400" b="1" i="1" dirty="0" smtClean="0"/>
              <a:t>;</a:t>
            </a:r>
          </a:p>
          <a:p>
            <a:pPr marL="355600" indent="-3556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cs-CZ" sz="1400" b="1" i="1" dirty="0" smtClean="0"/>
          </a:p>
          <a:p>
            <a:pPr marL="355600" indent="-3556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cs-CZ" sz="1400" b="1" i="1" dirty="0" smtClean="0"/>
          </a:p>
          <a:p>
            <a:pPr marL="355600" indent="-3556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n"/>
            </a:pPr>
            <a:endParaRPr lang="cs-CZ" sz="1400" b="1" i="1" dirty="0" smtClean="0"/>
          </a:p>
          <a:p>
            <a:pPr marL="355600" indent="-355600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cs-CZ" sz="1400" b="1" i="1" dirty="0" smtClean="0"/>
              <a:t>kontrola elektrického zapojení *.</a:t>
            </a:r>
            <a:r>
              <a:rPr lang="cs-CZ" sz="1400" b="1" i="1" dirty="0" err="1" smtClean="0"/>
              <a:t>erc</a:t>
            </a:r>
            <a:r>
              <a:rPr lang="cs-CZ" sz="1400" b="1" i="1" dirty="0" smtClean="0"/>
              <a:t>.</a:t>
            </a:r>
            <a:endParaRPr lang="cs-CZ" sz="1400" b="1" i="1" dirty="0"/>
          </a:p>
          <a:p>
            <a:pPr marL="355600" indent="-355600">
              <a:spcBef>
                <a:spcPct val="20000"/>
              </a:spcBef>
              <a:buFont typeface="Wingdings" pitchFamily="2" charset="2"/>
              <a:buAutoNum type="arabicParenR"/>
            </a:pPr>
            <a:endParaRPr lang="cs-CZ" sz="1400" b="1" i="1" dirty="0">
              <a:solidFill>
                <a:schemeClr val="accent2"/>
              </a:solidFill>
            </a:endParaRPr>
          </a:p>
        </p:txBody>
      </p:sp>
      <p:grpSp>
        <p:nvGrpSpPr>
          <p:cNvPr id="30" name="Skupina 29"/>
          <p:cNvGrpSpPr/>
          <p:nvPr/>
        </p:nvGrpSpPr>
        <p:grpSpPr>
          <a:xfrm>
            <a:off x="3563888" y="5085184"/>
            <a:ext cx="4464496" cy="1236083"/>
            <a:chOff x="3563888" y="5085184"/>
            <a:chExt cx="4464496" cy="1236083"/>
          </a:xfrm>
        </p:grpSpPr>
        <p:pic>
          <p:nvPicPr>
            <p:cNvPr id="12" name="Picture 38" descr="ikona_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5517232"/>
              <a:ext cx="355598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rázek 12" descr="er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5085184"/>
              <a:ext cx="3456384" cy="1236083"/>
            </a:xfrm>
            <a:prstGeom prst="rect">
              <a:avLst/>
            </a:prstGeom>
          </p:spPr>
        </p:pic>
      </p:grpSp>
      <p:grpSp>
        <p:nvGrpSpPr>
          <p:cNvPr id="29" name="Skupina 28"/>
          <p:cNvGrpSpPr/>
          <p:nvPr/>
        </p:nvGrpSpPr>
        <p:grpSpPr>
          <a:xfrm>
            <a:off x="1792990" y="1772816"/>
            <a:ext cx="5558021" cy="1304925"/>
            <a:chOff x="1792990" y="1772816"/>
            <a:chExt cx="5558021" cy="1304925"/>
          </a:xfrm>
        </p:grpSpPr>
        <p:pic>
          <p:nvPicPr>
            <p:cNvPr id="14" name="Obrázek 13" descr="save_as_0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6086" y="1772816"/>
              <a:ext cx="1304925" cy="1304925"/>
            </a:xfrm>
            <a:prstGeom prst="rect">
              <a:avLst/>
            </a:prstGeom>
          </p:spPr>
        </p:pic>
        <p:pic>
          <p:nvPicPr>
            <p:cNvPr id="15" name="Obrázek 14" descr="save_as_0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2990" y="2357651"/>
              <a:ext cx="3749040" cy="720090"/>
            </a:xfrm>
            <a:prstGeom prst="rect">
              <a:avLst/>
            </a:prstGeom>
          </p:spPr>
        </p:pic>
      </p:grpSp>
      <p:grpSp>
        <p:nvGrpSpPr>
          <p:cNvPr id="28" name="Skupina 27"/>
          <p:cNvGrpSpPr/>
          <p:nvPr/>
        </p:nvGrpSpPr>
        <p:grpSpPr>
          <a:xfrm>
            <a:off x="2241059" y="3429000"/>
            <a:ext cx="5619909" cy="1394460"/>
            <a:chOff x="2241059" y="3429000"/>
            <a:chExt cx="5619909" cy="1394460"/>
          </a:xfrm>
        </p:grpSpPr>
        <p:pic>
          <p:nvPicPr>
            <p:cNvPr id="16" name="Obrázek 15" descr="bom_0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41059" y="4005064"/>
              <a:ext cx="1106805" cy="553403"/>
            </a:xfrm>
            <a:prstGeom prst="rect">
              <a:avLst/>
            </a:prstGeom>
          </p:spPr>
        </p:pic>
        <p:pic>
          <p:nvPicPr>
            <p:cNvPr id="17" name="Obrázek 16" descr="bom_0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74199" y="3500438"/>
              <a:ext cx="1251585" cy="1251585"/>
            </a:xfrm>
            <a:prstGeom prst="rect">
              <a:avLst/>
            </a:prstGeom>
          </p:spPr>
        </p:pic>
        <p:pic>
          <p:nvPicPr>
            <p:cNvPr id="20" name="Obrázek 19" descr="bom_03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2120" y="3429000"/>
              <a:ext cx="2208848" cy="1394460"/>
            </a:xfrm>
            <a:prstGeom prst="rect">
              <a:avLst/>
            </a:prstGeom>
          </p:spPr>
        </p:pic>
      </p:grp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00063" y="1440000"/>
            <a:ext cx="8143875" cy="3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 indent="-88900">
              <a:spcBef>
                <a:spcPct val="20000"/>
              </a:spcBef>
            </a:pPr>
            <a:r>
              <a:rPr lang="cs-CZ" sz="1400" b="1" dirty="0" smtClean="0"/>
              <a:t>Generované výstupy v ESCH jsou:</a:t>
            </a:r>
          </a:p>
          <a:p>
            <a:pPr marL="342900" indent="-342900">
              <a:spcBef>
                <a:spcPct val="20000"/>
              </a:spcBef>
            </a:pPr>
            <a:endParaRPr lang="cs-CZ" sz="13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 smtClean="0">
                <a:solidFill>
                  <a:schemeClr val="tx1"/>
                </a:solidFill>
                <a:latin typeface="Verdana" pitchFamily="34" charset="0"/>
              </a:rPr>
              <a:t>Použitá literatura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9750" y="1773238"/>
            <a:ext cx="75612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1400" dirty="0"/>
              <a:t>JURÁNEK, Antonín, HRABOVSKÝ, Miroslav. </a:t>
            </a:r>
            <a:r>
              <a:rPr lang="cs-CZ" sz="1400" i="1" dirty="0"/>
              <a:t>EAGLE pro </a:t>
            </a:r>
            <a:r>
              <a:rPr lang="cs-CZ" sz="1400" i="1" dirty="0" smtClean="0"/>
              <a:t>začátečníky: </a:t>
            </a:r>
            <a:r>
              <a:rPr lang="cs-CZ" sz="1400" i="1" dirty="0"/>
              <a:t>uživatelská a referenční příručka.</a:t>
            </a:r>
            <a:r>
              <a:rPr lang="cs-CZ" sz="1400" dirty="0"/>
              <a:t> 2. </a:t>
            </a:r>
            <a:r>
              <a:rPr lang="cs-CZ" sz="1400" dirty="0" err="1"/>
              <a:t>vyd</a:t>
            </a:r>
            <a:r>
              <a:rPr lang="cs-CZ" sz="1400" dirty="0"/>
              <a:t>. Praha : BEN, 2007. 192s. ISBN 80-7300-213-2.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dirty="0"/>
              <a:t>PLÍVA, Zdeněk. </a:t>
            </a:r>
            <a:r>
              <a:rPr lang="cs-CZ" sz="1400" i="1" dirty="0"/>
              <a:t>EAGLE </a:t>
            </a:r>
            <a:r>
              <a:rPr lang="cs-CZ" sz="1400" i="1" dirty="0" smtClean="0"/>
              <a:t>prakticky: </a:t>
            </a:r>
            <a:r>
              <a:rPr lang="cs-CZ" sz="1400" i="1" dirty="0"/>
              <a:t>řešení problému při běžné práci.</a:t>
            </a:r>
            <a:r>
              <a:rPr lang="cs-CZ" sz="1400" dirty="0"/>
              <a:t> 1. </a:t>
            </a:r>
            <a:r>
              <a:rPr lang="cs-CZ" sz="1400" dirty="0" err="1"/>
              <a:t>vyd</a:t>
            </a:r>
            <a:r>
              <a:rPr lang="cs-CZ" sz="1400" dirty="0"/>
              <a:t>. BEN - technická literatura : Praha, 2007. 184 s. ISBN 978-80-7300-227-5.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CadSoft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 err="1"/>
              <a:t>Home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the</a:t>
            </a:r>
            <a:r>
              <a:rPr lang="cs-CZ" sz="1400" i="1" dirty="0"/>
              <a:t> EAGLE Layout Editor</a:t>
            </a:r>
            <a:r>
              <a:rPr lang="cs-CZ" sz="1400" dirty="0"/>
              <a:t> [online]. 2007 </a:t>
            </a:r>
            <a:br>
              <a:rPr lang="cs-CZ" sz="1400" dirty="0"/>
            </a:br>
            <a:r>
              <a:rPr lang="cs-CZ" sz="1400" dirty="0"/>
              <a:t>[cit. 2012-10-26]. Dostupný z: </a:t>
            </a:r>
            <a:r>
              <a:rPr lang="cs-CZ" sz="1400" dirty="0">
                <a:hlinkClick r:id="rId2"/>
              </a:rPr>
              <a:t>http://www.</a:t>
            </a:r>
            <a:r>
              <a:rPr lang="cs-CZ" sz="1400" dirty="0" err="1">
                <a:hlinkClick r:id="rId2"/>
              </a:rPr>
              <a:t>cadsoft.de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i="1" dirty="0" err="1"/>
              <a:t>Eagle</a:t>
            </a:r>
            <a:r>
              <a:rPr lang="cs-CZ" sz="1400" i="1" dirty="0"/>
              <a:t> </a:t>
            </a:r>
            <a:r>
              <a:rPr lang="cs-CZ" sz="1400" i="1" dirty="0" smtClean="0"/>
              <a:t>Online: </a:t>
            </a:r>
            <a:r>
              <a:rPr lang="cs-CZ" sz="1400" i="1" dirty="0"/>
              <a:t>České stránky editoru plošných spojů EAGLE</a:t>
            </a:r>
            <a:r>
              <a:rPr lang="cs-CZ" sz="1400" dirty="0"/>
              <a:t> [online]. 2003 [cit. 2012-10-26]. Dostupný z: </a:t>
            </a:r>
            <a:r>
              <a:rPr lang="cs-CZ" sz="1400" dirty="0">
                <a:hlinkClick r:id="rId3"/>
              </a:rPr>
              <a:t>http://www.</a:t>
            </a:r>
            <a:r>
              <a:rPr lang="cs-CZ" sz="1400" dirty="0" err="1">
                <a:hlinkClick r:id="rId3"/>
              </a:rPr>
              <a:t>eagle.cz</a:t>
            </a:r>
            <a:r>
              <a:rPr lang="cs-CZ" sz="1400" dirty="0"/>
              <a:t>.</a:t>
            </a:r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76925" y="6108700"/>
            <a:ext cx="223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cs-CZ" sz="1600" dirty="0">
                <a:latin typeface="Verdana" pitchFamily="34" charset="0"/>
                <a:ea typeface="+mj-ea"/>
                <a:cs typeface="+mj-cs"/>
              </a:rPr>
              <a:t>Děkuji za pozornost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09 – Uložení vytvořeného schématu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2" name="schema_ulozeni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40466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765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331913" y="6165850"/>
            <a:ext cx="648017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cs-CZ" sz="1200" i="1" dirty="0"/>
              <a:t>Video 10 – Rozpiska součástek</a:t>
            </a:r>
          </a:p>
        </p:txBody>
      </p:sp>
      <p:pic>
        <p:nvPicPr>
          <p:cNvPr id="3" name="Obráze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4089"/>
            <a:ext cx="504056" cy="401255"/>
          </a:xfrm>
          <a:prstGeom prst="rect">
            <a:avLst/>
          </a:prstGeom>
        </p:spPr>
      </p:pic>
      <p:pic>
        <p:nvPicPr>
          <p:cNvPr id="4" name="rozpiska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40466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746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8558</TotalTime>
  <Words>323</Words>
  <Application>Microsoft Office PowerPoint</Application>
  <PresentationFormat>Předvádění na obrazovce (4:3)</PresentationFormat>
  <Paragraphs>77</Paragraphs>
  <Slides>10</Slides>
  <Notes>3</Notes>
  <HiddenSlides>3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Výchozí návrh</vt:lpstr>
      <vt:lpstr>ESCH, generování výstupů</vt:lpstr>
      <vt:lpstr>Generované výstupy, schéma zapojení</vt:lpstr>
      <vt:lpstr>Generované výstupy, rozpiska součástek</vt:lpstr>
      <vt:lpstr>Generované výstupy, kontrola el. zapojení</vt:lpstr>
      <vt:lpstr>Opakování</vt:lpstr>
      <vt:lpstr>Použitá literatura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DUMy</dc:title>
  <dc:creator>Tomáš Milerski</dc:creator>
  <cp:lastModifiedBy>Teacher</cp:lastModifiedBy>
  <cp:revision>315</cp:revision>
  <dcterms:created xsi:type="dcterms:W3CDTF">2007-03-02T14:45:28Z</dcterms:created>
  <dcterms:modified xsi:type="dcterms:W3CDTF">2013-06-07T09:20:24Z</dcterms:modified>
</cp:coreProperties>
</file>