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302" r:id="rId3"/>
    <p:sldId id="298" r:id="rId4"/>
    <p:sldId id="299" r:id="rId5"/>
    <p:sldId id="300" r:id="rId6"/>
    <p:sldId id="301" r:id="rId7"/>
    <p:sldId id="305" r:id="rId8"/>
    <p:sldId id="309" r:id="rId9"/>
    <p:sldId id="307" r:id="rId10"/>
    <p:sldId id="30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3EB80"/>
    <a:srgbClr val="D3EBED"/>
    <a:srgbClr val="006940"/>
    <a:srgbClr val="006666"/>
    <a:srgbClr val="FFFF00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02" autoAdjust="0"/>
    <p:restoredTop sz="95667" autoAdjust="0"/>
  </p:normalViewPr>
  <p:slideViewPr>
    <p:cSldViewPr>
      <p:cViewPr varScale="1">
        <p:scale>
          <a:sx n="108" d="100"/>
          <a:sy n="108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7EFF16F-2ED8-4389-B0AD-F844ECED2CEA}" type="datetimeFigureOut">
              <a:rPr lang="cs-CZ"/>
              <a:pPr>
                <a:defRPr/>
              </a:pPr>
              <a:t>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23CA12D-DC15-4690-9B2D-D12CF88EB4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5728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414FF-5FB4-4DEC-BA18-3E41F7336A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13078-B789-4AD0-9731-F268074C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066E8-F9B4-4570-96D7-3FBD57F824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88E34-E284-4D69-AADC-28ACB8B939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1706A-8D4F-4465-A669-BDE2AD49C2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212CC-5429-41E0-BBF2-4EEEA3C791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E0CF4-33F0-463E-A081-E48D4D0454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A6E55-2C5E-4880-BF70-7C07A19BB8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1B8B9-559F-4234-80D9-845C4C50F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83AB4-5BD7-4DCE-896E-9EC1F2EFF6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1EBB-89C5-4705-93FF-F6201086C7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C4E1B5-2913-4217-A0DA-2ACC9AB301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 bright="90000" contrast="-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A563A93-9A08-428B-9D2A-EAE68E483B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5" Type="http://schemas.openxmlformats.org/officeDocument/2006/relationships/image" Target="../media/image20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2" Type="http://schemas.openxmlformats.org/officeDocument/2006/relationships/image" Target="../media/image6.jpe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5" Type="http://schemas.openxmlformats.org/officeDocument/2006/relationships/image" Target="../media/image20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gle.cz/" TargetMode="External"/><Relationship Id="rId2" Type="http://schemas.openxmlformats.org/officeDocument/2006/relationships/hyperlink" Target="http://www.cadsoft.d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00" y="3060000"/>
            <a:ext cx="7929618" cy="1079500"/>
          </a:xfrm>
        </p:spPr>
        <p:txBody>
          <a:bodyPr/>
          <a:lstStyle/>
          <a:p>
            <a:pPr eaLnBrk="1" hangingPunct="1"/>
            <a:r>
              <a:rPr lang="cs-CZ" sz="3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EPCB, popis základních ikon</a:t>
            </a:r>
            <a:endParaRPr lang="cs-CZ" sz="4000" b="1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76250"/>
            <a:ext cx="6985000" cy="1296988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endParaRPr lang="cs-CZ" sz="2400" smtClean="0">
              <a:solidFill>
                <a:schemeClr val="bg1"/>
              </a:solidFill>
              <a:latin typeface="Verdana" pitchFamily="34" charset="0"/>
            </a:endParaRPr>
          </a:p>
        </p:txBody>
      </p:sp>
      <p:grpSp>
        <p:nvGrpSpPr>
          <p:cNvPr id="3076" name="Skupina 10"/>
          <p:cNvGrpSpPr>
            <a:grpSpLocks/>
          </p:cNvGrpSpPr>
          <p:nvPr/>
        </p:nvGrpSpPr>
        <p:grpSpPr bwMode="auto">
          <a:xfrm>
            <a:off x="1187450" y="476250"/>
            <a:ext cx="6840538" cy="1260475"/>
            <a:chOff x="971600" y="548680"/>
            <a:chExt cx="6840760" cy="1259483"/>
          </a:xfrm>
        </p:grpSpPr>
        <p:pic>
          <p:nvPicPr>
            <p:cNvPr id="3080" name="Picture 41" descr="OPVK_hor_zakladni_logolink_RGB_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1600" y="548680"/>
              <a:ext cx="5966142" cy="125948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42" descr="logo2_SŠ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35309" y="620152"/>
              <a:ext cx="577051" cy="79253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Text Box 43"/>
          <p:cNvSpPr txBox="1">
            <a:spLocks noChangeArrowheads="1"/>
          </p:cNvSpPr>
          <p:nvPr/>
        </p:nvSpPr>
        <p:spPr bwMode="auto">
          <a:xfrm>
            <a:off x="3419475" y="4416425"/>
            <a:ext cx="2071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Bc. Tomáš Milerski</a:t>
            </a:r>
          </a:p>
        </p:txBody>
      </p:sp>
      <p:sp>
        <p:nvSpPr>
          <p:cNvPr id="3078" name="Line 44"/>
          <p:cNvSpPr>
            <a:spLocks noChangeShapeType="1"/>
          </p:cNvSpPr>
          <p:nvPr/>
        </p:nvSpPr>
        <p:spPr bwMode="auto">
          <a:xfrm>
            <a:off x="395288" y="1916113"/>
            <a:ext cx="8424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79" name="Text Box 45"/>
          <p:cNvSpPr txBox="1">
            <a:spLocks noChangeArrowheads="1"/>
          </p:cNvSpPr>
          <p:nvPr/>
        </p:nvSpPr>
        <p:spPr bwMode="auto">
          <a:xfrm>
            <a:off x="611188" y="5949950"/>
            <a:ext cx="7991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latin typeface="Trebuchet MS" pitchFamily="34" charset="0"/>
              </a:rPr>
              <a:t>Střední škola, Havířov-Šumbark, Sýkorova 1/613, příspěvková organizace</a:t>
            </a:r>
          </a:p>
          <a:p>
            <a:pPr algn="ctr"/>
            <a:r>
              <a:rPr lang="cs-CZ" sz="1200">
                <a:latin typeface="Trebuchet MS" pitchFamily="34" charset="0"/>
              </a:rPr>
              <a:t>Tento výukový materiál byl zpracován v rámci akce EU peníze středním školám - OP VK 1.5. </a:t>
            </a:r>
          </a:p>
          <a:p>
            <a:pPr algn="ctr"/>
            <a:r>
              <a:rPr lang="cs-CZ" sz="1200">
                <a:latin typeface="Trebuchet MS" pitchFamily="34" charset="0"/>
              </a:rPr>
              <a:t>Výuková sada – Návrhové systémy plošných spojů, DUM č. U07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476925" y="6108700"/>
            <a:ext cx="22336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cs-CZ" sz="1600" dirty="0">
                <a:latin typeface="Verdana" pitchFamily="34" charset="0"/>
                <a:ea typeface="+mj-ea"/>
                <a:cs typeface="+mj-cs"/>
              </a:rPr>
              <a:t>Děkuji za pozornost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EPCB, pracovní </a:t>
            </a:r>
            <a:r>
              <a:rPr lang="cs-CZ" sz="2600" b="1" kern="0" dirty="0">
                <a:latin typeface="Verdana" pitchFamily="34" charset="0"/>
                <a:ea typeface="+mj-ea"/>
                <a:cs typeface="+mj-cs"/>
              </a:rPr>
              <a:t>prostředí</a:t>
            </a:r>
          </a:p>
        </p:txBody>
      </p:sp>
      <p:grpSp>
        <p:nvGrpSpPr>
          <p:cNvPr id="56" name="Skupina 55"/>
          <p:cNvGrpSpPr/>
          <p:nvPr/>
        </p:nvGrpSpPr>
        <p:grpSpPr>
          <a:xfrm>
            <a:off x="728405" y="1643050"/>
            <a:ext cx="7415495" cy="3430365"/>
            <a:chOff x="728405" y="1643050"/>
            <a:chExt cx="7415495" cy="3430365"/>
          </a:xfrm>
        </p:grpSpPr>
        <p:pic>
          <p:nvPicPr>
            <p:cNvPr id="55" name="Obrázek 54" descr="epcb_orez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3042" y="2290774"/>
              <a:ext cx="5715000" cy="2781300"/>
            </a:xfrm>
            <a:prstGeom prst="rect">
              <a:avLst/>
            </a:prstGeom>
          </p:spPr>
        </p:pic>
        <p:sp>
          <p:nvSpPr>
            <p:cNvPr id="40" name="Obdélník 39"/>
            <p:cNvSpPr/>
            <p:nvPr/>
          </p:nvSpPr>
          <p:spPr>
            <a:xfrm>
              <a:off x="3672000" y="2697190"/>
              <a:ext cx="1188000" cy="2520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1" name="Text Box 54"/>
            <p:cNvSpPr txBox="1">
              <a:spLocks noChangeArrowheads="1"/>
            </p:cNvSpPr>
            <p:nvPr/>
          </p:nvSpPr>
          <p:spPr bwMode="auto">
            <a:xfrm>
              <a:off x="4556689" y="3479803"/>
              <a:ext cx="3565525" cy="3063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dirty="0"/>
                <a:t>ikony pro práci s obrazovkou (zoom apod.)</a:t>
              </a:r>
            </a:p>
          </p:txBody>
        </p:sp>
        <p:sp>
          <p:nvSpPr>
            <p:cNvPr id="42" name="Obdélník 41"/>
            <p:cNvSpPr/>
            <p:nvPr/>
          </p:nvSpPr>
          <p:spPr>
            <a:xfrm>
              <a:off x="2628000" y="2697190"/>
              <a:ext cx="252000" cy="2520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3" name="Obdélník 42"/>
            <p:cNvSpPr/>
            <p:nvPr/>
          </p:nvSpPr>
          <p:spPr>
            <a:xfrm>
              <a:off x="1620000" y="2952000"/>
              <a:ext cx="540000" cy="2520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4" name="Obdélník 43"/>
            <p:cNvSpPr/>
            <p:nvPr/>
          </p:nvSpPr>
          <p:spPr>
            <a:xfrm>
              <a:off x="1620000" y="3273190"/>
              <a:ext cx="540000" cy="1800225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5" name="Obdélník 44"/>
            <p:cNvSpPr/>
            <p:nvPr/>
          </p:nvSpPr>
          <p:spPr>
            <a:xfrm>
              <a:off x="1620000" y="2268000"/>
              <a:ext cx="4176000" cy="252000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6" name="Šipka dolů 45"/>
            <p:cNvSpPr/>
            <p:nvPr/>
          </p:nvSpPr>
          <p:spPr>
            <a:xfrm rot="7500000">
              <a:off x="4935153" y="3010789"/>
              <a:ext cx="196528" cy="3286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7" name="Šipka dolů 46"/>
            <p:cNvSpPr/>
            <p:nvPr/>
          </p:nvSpPr>
          <p:spPr>
            <a:xfrm rot="2700000">
              <a:off x="5429927" y="1878716"/>
              <a:ext cx="196528" cy="3286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8" name="Šipka dolů 47"/>
            <p:cNvSpPr/>
            <p:nvPr/>
          </p:nvSpPr>
          <p:spPr>
            <a:xfrm rot="7500000">
              <a:off x="3006327" y="3010790"/>
              <a:ext cx="196528" cy="3286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49" name="Šipka dolů 48"/>
            <p:cNvSpPr/>
            <p:nvPr/>
          </p:nvSpPr>
          <p:spPr>
            <a:xfrm rot="7500000">
              <a:off x="2363385" y="4153798"/>
              <a:ext cx="196528" cy="3286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0" name="Šipka dolů 49"/>
            <p:cNvSpPr/>
            <p:nvPr/>
          </p:nvSpPr>
          <p:spPr>
            <a:xfrm rot="18900000">
              <a:off x="1260000" y="2664532"/>
              <a:ext cx="196528" cy="328667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cs-CZ"/>
            </a:p>
          </p:txBody>
        </p:sp>
        <p:sp>
          <p:nvSpPr>
            <p:cNvPr id="51" name="Text Box 54"/>
            <p:cNvSpPr txBox="1">
              <a:spLocks noChangeArrowheads="1"/>
            </p:cNvSpPr>
            <p:nvPr/>
          </p:nvSpPr>
          <p:spPr bwMode="auto">
            <a:xfrm>
              <a:off x="5771135" y="1643050"/>
              <a:ext cx="2372765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dirty="0" smtClean="0"/>
                <a:t>cesta k uloženému souboru</a:t>
              </a:r>
              <a:endParaRPr lang="cs-CZ" sz="1400" dirty="0"/>
            </a:p>
          </p:txBody>
        </p:sp>
        <p:sp>
          <p:nvSpPr>
            <p:cNvPr id="52" name="Text Box 54"/>
            <p:cNvSpPr txBox="1">
              <a:spLocks noChangeArrowheads="1"/>
            </p:cNvSpPr>
            <p:nvPr/>
          </p:nvSpPr>
          <p:spPr bwMode="auto">
            <a:xfrm>
              <a:off x="728405" y="2428868"/>
              <a:ext cx="542136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dirty="0" smtClean="0"/>
                <a:t>rastr</a:t>
              </a:r>
              <a:endParaRPr lang="cs-CZ" sz="1400" dirty="0"/>
            </a:p>
          </p:txBody>
        </p:sp>
        <p:sp>
          <p:nvSpPr>
            <p:cNvPr id="53" name="Text Box 54"/>
            <p:cNvSpPr txBox="1">
              <a:spLocks noChangeArrowheads="1"/>
            </p:cNvSpPr>
            <p:nvPr/>
          </p:nvSpPr>
          <p:spPr bwMode="auto">
            <a:xfrm>
              <a:off x="2484987" y="4572008"/>
              <a:ext cx="2810385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dirty="0" smtClean="0"/>
                <a:t>ikony budou popsány podrobněji </a:t>
              </a:r>
              <a:endParaRPr lang="cs-CZ" sz="1400" dirty="0"/>
            </a:p>
          </p:txBody>
        </p:sp>
        <p:sp>
          <p:nvSpPr>
            <p:cNvPr id="54" name="Text Box 54"/>
            <p:cNvSpPr txBox="1">
              <a:spLocks noChangeArrowheads="1"/>
            </p:cNvSpPr>
            <p:nvPr/>
          </p:nvSpPr>
          <p:spPr bwMode="auto">
            <a:xfrm>
              <a:off x="2913615" y="3478413"/>
              <a:ext cx="1225015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dirty="0" smtClean="0"/>
                <a:t>ESCH/EPCB</a:t>
              </a:r>
              <a:endParaRPr lang="cs-CZ" sz="1400" dirty="0"/>
            </a:p>
          </p:txBody>
        </p:sp>
      </p:grpSp>
      <p:grpSp>
        <p:nvGrpSpPr>
          <p:cNvPr id="67" name="Skupina 66"/>
          <p:cNvGrpSpPr/>
          <p:nvPr/>
        </p:nvGrpSpPr>
        <p:grpSpPr>
          <a:xfrm>
            <a:off x="352425" y="6497638"/>
            <a:ext cx="833506" cy="117496"/>
            <a:chOff x="352425" y="6497638"/>
            <a:chExt cx="833506" cy="117496"/>
          </a:xfrm>
        </p:grpSpPr>
        <p:pic>
          <p:nvPicPr>
            <p:cNvPr id="58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3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3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8" name="Text Box 11"/>
          <p:cNvSpPr txBox="1">
            <a:spLocks noChangeArrowheads="1"/>
          </p:cNvSpPr>
          <p:nvPr/>
        </p:nvSpPr>
        <p:spPr bwMode="auto">
          <a:xfrm>
            <a:off x="1316602" y="5243527"/>
            <a:ext cx="6480175" cy="257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20000"/>
            </a:pPr>
            <a:r>
              <a:rPr lang="cs-CZ" sz="1200" i="1" dirty="0"/>
              <a:t>Obr. </a:t>
            </a:r>
            <a:r>
              <a:rPr lang="cs-CZ" sz="1200" i="1" dirty="0" smtClean="0"/>
              <a:t>24 </a:t>
            </a:r>
            <a:r>
              <a:rPr lang="cs-CZ" sz="1200" i="1" dirty="0"/>
              <a:t>– </a:t>
            </a:r>
            <a:r>
              <a:rPr lang="cs-CZ" sz="1200" i="1" dirty="0" smtClean="0"/>
              <a:t>EPCB, pracovní prostředí</a:t>
            </a:r>
            <a:endParaRPr lang="cs-CZ" sz="1200" i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785786" y="1836000"/>
            <a:ext cx="7643866" cy="4330720"/>
            <a:chOff x="785786" y="1836000"/>
            <a:chExt cx="7643866" cy="4330720"/>
          </a:xfrm>
        </p:grpSpPr>
        <p:sp>
          <p:nvSpPr>
            <p:cNvPr id="5138" name="Text Box 52"/>
            <p:cNvSpPr txBox="1">
              <a:spLocks noChangeArrowheads="1"/>
            </p:cNvSpPr>
            <p:nvPr/>
          </p:nvSpPr>
          <p:spPr bwMode="auto">
            <a:xfrm>
              <a:off x="1262093" y="1836000"/>
              <a:ext cx="234156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INFO</a:t>
              </a:r>
              <a:r>
                <a:rPr lang="cs-CZ" sz="1400" dirty="0"/>
                <a:t> (informace o objektu)</a:t>
              </a:r>
            </a:p>
          </p:txBody>
        </p:sp>
        <p:pic>
          <p:nvPicPr>
            <p:cNvPr id="5139" name="Picture 53" descr="ikona_1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188203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5" name="Text Box 54"/>
            <p:cNvSpPr txBox="1">
              <a:spLocks noChangeArrowheads="1"/>
            </p:cNvSpPr>
            <p:nvPr/>
          </p:nvSpPr>
          <p:spPr bwMode="auto">
            <a:xfrm>
              <a:off x="1262093" y="2213821"/>
              <a:ext cx="7167559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dirty="0"/>
                <a:t>Zobrazení podrobných informací o objektu, který bude vybrán myší; výpis je proveden do nového okna.</a:t>
              </a:r>
            </a:p>
          </p:txBody>
        </p:sp>
        <p:pic>
          <p:nvPicPr>
            <p:cNvPr id="5136" name="Picture 56" descr="ikona_3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3025038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7" name="Text Box 57"/>
            <p:cNvSpPr txBox="1">
              <a:spLocks noChangeArrowheads="1"/>
            </p:cNvSpPr>
            <p:nvPr/>
          </p:nvSpPr>
          <p:spPr bwMode="auto">
            <a:xfrm>
              <a:off x="1262093" y="2944077"/>
              <a:ext cx="497205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/>
                <a:t>SHOW</a:t>
              </a:r>
              <a:r>
                <a:rPr lang="cs-CZ" sz="1400"/>
                <a:t> (ukáže všechny vodivě spojené plochy)</a:t>
              </a:r>
            </a:p>
          </p:txBody>
        </p:sp>
        <p:sp>
          <p:nvSpPr>
            <p:cNvPr id="5127" name="Text Box 59"/>
            <p:cNvSpPr txBox="1">
              <a:spLocks noChangeArrowheads="1"/>
            </p:cNvSpPr>
            <p:nvPr/>
          </p:nvSpPr>
          <p:spPr bwMode="auto">
            <a:xfrm>
              <a:off x="1262093" y="3285391"/>
              <a:ext cx="7167559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Zvýraznění vybrané součástky či spoje a vypsání základních údajů do informačního řádku (dole). Zvýrazňuje se současně v obou editorech.</a:t>
              </a:r>
            </a:p>
          </p:txBody>
        </p:sp>
        <p:sp>
          <p:nvSpPr>
            <p:cNvPr id="5134" name="Text Box 61"/>
            <p:cNvSpPr txBox="1">
              <a:spLocks noChangeArrowheads="1"/>
            </p:cNvSpPr>
            <p:nvPr/>
          </p:nvSpPr>
          <p:spPr bwMode="auto">
            <a:xfrm>
              <a:off x="1262093" y="3990240"/>
              <a:ext cx="32908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REPLACE</a:t>
              </a:r>
              <a:r>
                <a:rPr lang="cs-CZ" sz="1400" dirty="0"/>
                <a:t> (změna pouzdra součástky)</a:t>
              </a:r>
            </a:p>
          </p:txBody>
        </p:sp>
        <p:pic>
          <p:nvPicPr>
            <p:cNvPr id="5135" name="Picture 62" descr="ikona_0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5786" y="402517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9" name="Text Box 63"/>
            <p:cNvSpPr txBox="1">
              <a:spLocks noChangeArrowheads="1"/>
            </p:cNvSpPr>
            <p:nvPr/>
          </p:nvSpPr>
          <p:spPr bwMode="auto">
            <a:xfrm>
              <a:off x="1262093" y="4356962"/>
              <a:ext cx="7167559" cy="7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Tyto změny se „normálně“ provádí ve schématu. Jestliže však máme otevřen pouze </a:t>
              </a:r>
              <a:r>
                <a:rPr lang="cs-CZ" sz="1400" dirty="0" smtClean="0"/>
                <a:t>editor desky a </a:t>
              </a:r>
              <a:r>
                <a:rPr lang="cs-CZ" sz="1400" dirty="0"/>
                <a:t>ke schématu se již nehodláme vracet, tak je možná záměna, ale za jakékoli pouzdro.</a:t>
              </a:r>
            </a:p>
          </p:txBody>
        </p:sp>
        <p:sp>
          <p:nvSpPr>
            <p:cNvPr id="5132" name="Text Box 68"/>
            <p:cNvSpPr txBox="1">
              <a:spLocks noChangeArrowheads="1"/>
            </p:cNvSpPr>
            <p:nvPr/>
          </p:nvSpPr>
          <p:spPr bwMode="auto">
            <a:xfrm>
              <a:off x="1262093" y="5261829"/>
              <a:ext cx="321151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SMASH</a:t>
              </a:r>
              <a:r>
                <a:rPr lang="cs-CZ" sz="1400" dirty="0"/>
                <a:t> (uvolnění textu od součástky)</a:t>
              </a:r>
            </a:p>
          </p:txBody>
        </p:sp>
        <p:pic>
          <p:nvPicPr>
            <p:cNvPr id="5133" name="Picture 69" descr="ikona_2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5786" y="5311054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1" name="Text Box 70"/>
            <p:cNvSpPr txBox="1">
              <a:spLocks noChangeArrowheads="1"/>
            </p:cNvSpPr>
            <p:nvPr/>
          </p:nvSpPr>
          <p:spPr bwMode="auto">
            <a:xfrm>
              <a:off x="1262093" y="5642845"/>
              <a:ext cx="7167559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Uvolnění jména a hodnoty od symbolů. (Opětovné spojení nelze provést, proto si tyto úpravy raději necháme až na konec, na estetické vylepšení schématu.)</a:t>
              </a:r>
            </a:p>
          </p:txBody>
        </p:sp>
      </p:grp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EPCB,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352425" y="6497638"/>
            <a:ext cx="833506" cy="117496"/>
            <a:chOff x="352425" y="6497638"/>
            <a:chExt cx="833506" cy="117496"/>
          </a:xfrm>
        </p:grpSpPr>
        <p:pic>
          <p:nvPicPr>
            <p:cNvPr id="2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25"/>
          <p:cNvSpPr txBox="1">
            <a:spLocks noChangeArrowheads="1"/>
          </p:cNvSpPr>
          <p:nvPr/>
        </p:nvSpPr>
        <p:spPr bwMode="auto">
          <a:xfrm>
            <a:off x="1262093" y="2192331"/>
            <a:ext cx="7739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/>
              <a:t>Sražení rohů, napojení spojů. </a:t>
            </a:r>
          </a:p>
        </p:txBody>
      </p:sp>
      <p:sp>
        <p:nvSpPr>
          <p:cNvPr id="6150" name="Text Box 30"/>
          <p:cNvSpPr txBox="1">
            <a:spLocks noChangeArrowheads="1"/>
          </p:cNvSpPr>
          <p:nvPr/>
        </p:nvSpPr>
        <p:spPr bwMode="auto">
          <a:xfrm>
            <a:off x="1262093" y="3049587"/>
            <a:ext cx="7739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/>
              <a:t>Do rovného úseku čáry se vloží nový zlomový bod.  </a:t>
            </a:r>
          </a:p>
        </p:txBody>
      </p:sp>
      <p:sp>
        <p:nvSpPr>
          <p:cNvPr id="6152" name="Text Box 35"/>
          <p:cNvSpPr txBox="1">
            <a:spLocks noChangeArrowheads="1"/>
          </p:cNvSpPr>
          <p:nvPr/>
        </p:nvSpPr>
        <p:spPr bwMode="auto">
          <a:xfrm>
            <a:off x="1262093" y="3906843"/>
            <a:ext cx="77390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cs-CZ" sz="1400" dirty="0"/>
              <a:t>Tento příkaz se používá pro ruční návrh spojů na vzdušné spoje.   </a:t>
            </a:r>
          </a:p>
        </p:txBody>
      </p:sp>
      <p:grpSp>
        <p:nvGrpSpPr>
          <p:cNvPr id="21" name="Skupina 20"/>
          <p:cNvGrpSpPr/>
          <p:nvPr/>
        </p:nvGrpSpPr>
        <p:grpSpPr>
          <a:xfrm>
            <a:off x="785786" y="1836000"/>
            <a:ext cx="7643866" cy="3664702"/>
            <a:chOff x="785786" y="1836000"/>
            <a:chExt cx="7643866" cy="3664702"/>
          </a:xfrm>
        </p:grpSpPr>
        <p:sp>
          <p:nvSpPr>
            <p:cNvPr id="6161" name="Text Box 23"/>
            <p:cNvSpPr txBox="1">
              <a:spLocks noChangeArrowheads="1"/>
            </p:cNvSpPr>
            <p:nvPr/>
          </p:nvSpPr>
          <p:spPr bwMode="auto">
            <a:xfrm>
              <a:off x="1262093" y="1836000"/>
              <a:ext cx="199390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MITER</a:t>
              </a:r>
              <a:r>
                <a:rPr lang="cs-CZ" sz="1400" dirty="0"/>
                <a:t> (zaoblení rohů)</a:t>
              </a:r>
            </a:p>
          </p:txBody>
        </p:sp>
        <p:pic>
          <p:nvPicPr>
            <p:cNvPr id="6162" name="Picture 24" descr="ikona_4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188520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9" name="Picture 27" descr="ikona_2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2793263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60" name="Text Box 28"/>
            <p:cNvSpPr txBox="1">
              <a:spLocks noChangeArrowheads="1"/>
            </p:cNvSpPr>
            <p:nvPr/>
          </p:nvSpPr>
          <p:spPr bwMode="auto">
            <a:xfrm>
              <a:off x="1262093" y="2712302"/>
              <a:ext cx="640873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cs-CZ" sz="1400" b="1" dirty="0"/>
                <a:t>SPLIT</a:t>
              </a:r>
              <a:r>
                <a:rPr lang="cs-CZ" sz="1400" dirty="0"/>
                <a:t> (vložení zlomového bodu čáry)</a:t>
              </a:r>
            </a:p>
          </p:txBody>
        </p:sp>
        <p:sp>
          <p:nvSpPr>
            <p:cNvPr id="6157" name="Text Box 32"/>
            <p:cNvSpPr txBox="1">
              <a:spLocks noChangeArrowheads="1"/>
            </p:cNvSpPr>
            <p:nvPr/>
          </p:nvSpPr>
          <p:spPr bwMode="auto">
            <a:xfrm>
              <a:off x="1262093" y="3526687"/>
              <a:ext cx="5508625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 dirty="0"/>
                <a:t>ROUTE</a:t>
              </a:r>
              <a:r>
                <a:rPr lang="cs-CZ" sz="1400" dirty="0"/>
                <a:t> (změna vzdušného spoje na spoj vodivý)</a:t>
              </a:r>
            </a:p>
          </p:txBody>
        </p:sp>
        <p:pic>
          <p:nvPicPr>
            <p:cNvPr id="6158" name="Picture 33" descr="ikona_0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5786" y="3601304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37" descr="ikona_0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5786" y="445856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6" name="Text Box 38"/>
            <p:cNvSpPr txBox="1">
              <a:spLocks noChangeArrowheads="1"/>
            </p:cNvSpPr>
            <p:nvPr/>
          </p:nvSpPr>
          <p:spPr bwMode="auto">
            <a:xfrm>
              <a:off x="1262093" y="4390287"/>
              <a:ext cx="450056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cs-CZ" sz="1400" b="1" dirty="0"/>
                <a:t>RIPUP</a:t>
              </a:r>
              <a:r>
                <a:rPr lang="cs-CZ" sz="1400" dirty="0"/>
                <a:t> (změna vodivého spoje na spoj vzdušný)</a:t>
              </a:r>
            </a:p>
          </p:txBody>
        </p:sp>
        <p:sp>
          <p:nvSpPr>
            <p:cNvPr id="6154" name="Text Box 41"/>
            <p:cNvSpPr txBox="1">
              <a:spLocks noChangeArrowheads="1"/>
            </p:cNvSpPr>
            <p:nvPr/>
          </p:nvSpPr>
          <p:spPr bwMode="auto">
            <a:xfrm>
              <a:off x="1262093" y="4762038"/>
              <a:ext cx="716755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Jeho činnost se projevuje u dvou útvarů, a to u polygonů a u již navržených spojů. Kliknutím na jeden segment navrženého spoje se tento segment převede zpět na vzdušný spoj; jestliže klik </a:t>
              </a:r>
              <a:r>
                <a:rPr lang="cs-CZ" sz="1400" dirty="0" smtClean="0"/>
                <a:t>myší míří na </a:t>
              </a:r>
              <a:r>
                <a:rPr lang="cs-CZ" sz="1400" dirty="0" err="1"/>
                <a:t>prokov</a:t>
              </a:r>
              <a:r>
                <a:rPr lang="cs-CZ" sz="1400" dirty="0"/>
                <a:t>, bude tento </a:t>
              </a:r>
              <a:r>
                <a:rPr lang="cs-CZ" sz="1400" dirty="0" err="1"/>
                <a:t>prokov</a:t>
              </a:r>
              <a:r>
                <a:rPr lang="cs-CZ" sz="1400" dirty="0"/>
                <a:t> odstraněn. </a:t>
              </a:r>
            </a:p>
          </p:txBody>
        </p:sp>
      </p:grp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EPCB,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28" name="Skupina 27"/>
          <p:cNvGrpSpPr/>
          <p:nvPr/>
        </p:nvGrpSpPr>
        <p:grpSpPr>
          <a:xfrm>
            <a:off x="352425" y="6497638"/>
            <a:ext cx="833506" cy="117496"/>
            <a:chOff x="352425" y="6497638"/>
            <a:chExt cx="833506" cy="117496"/>
          </a:xfrm>
        </p:grpSpPr>
        <p:pic>
          <p:nvPicPr>
            <p:cNvPr id="22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kupina 21"/>
          <p:cNvGrpSpPr/>
          <p:nvPr/>
        </p:nvGrpSpPr>
        <p:grpSpPr>
          <a:xfrm>
            <a:off x="785786" y="1836000"/>
            <a:ext cx="8215370" cy="4330720"/>
            <a:chOff x="785786" y="1836000"/>
            <a:chExt cx="8215370" cy="4330720"/>
          </a:xfrm>
        </p:grpSpPr>
        <p:pic>
          <p:nvPicPr>
            <p:cNvPr id="7185" name="Picture 23" descr="ikona_0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189229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6" name="Text Box 24"/>
            <p:cNvSpPr txBox="1">
              <a:spLocks noChangeArrowheads="1"/>
            </p:cNvSpPr>
            <p:nvPr/>
          </p:nvSpPr>
          <p:spPr bwMode="auto">
            <a:xfrm>
              <a:off x="1262093" y="1836000"/>
              <a:ext cx="281940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VIA</a:t>
              </a:r>
              <a:r>
                <a:rPr lang="cs-CZ" sz="1400" dirty="0"/>
                <a:t> (</a:t>
              </a:r>
              <a:r>
                <a:rPr lang="cs-CZ" sz="1400" dirty="0" err="1"/>
                <a:t>prokovený</a:t>
              </a:r>
              <a:r>
                <a:rPr lang="cs-CZ" sz="1400" dirty="0"/>
                <a:t> otvor „</a:t>
              </a:r>
              <a:r>
                <a:rPr lang="cs-CZ" sz="1400" dirty="0" err="1"/>
                <a:t>prokovka</a:t>
              </a:r>
              <a:r>
                <a:rPr lang="cs-CZ" sz="1400" dirty="0"/>
                <a:t>“)</a:t>
              </a:r>
            </a:p>
          </p:txBody>
        </p:sp>
        <p:sp>
          <p:nvSpPr>
            <p:cNvPr id="7172" name="Text Box 25"/>
            <p:cNvSpPr txBox="1">
              <a:spLocks noChangeArrowheads="1"/>
            </p:cNvSpPr>
            <p:nvPr/>
          </p:nvSpPr>
          <p:spPr bwMode="auto">
            <a:xfrm>
              <a:off x="1262093" y="2215407"/>
              <a:ext cx="7739063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cs-CZ" sz="1400" dirty="0"/>
                <a:t>Umístění </a:t>
              </a:r>
              <a:r>
                <a:rPr lang="cs-CZ" sz="1400" dirty="0" err="1"/>
                <a:t>prokoveného</a:t>
              </a:r>
              <a:r>
                <a:rPr lang="cs-CZ" sz="1400" dirty="0"/>
                <a:t> průchodu s ploškou zajišťuje přechod signálu mezi vrstvami. </a:t>
              </a:r>
            </a:p>
          </p:txBody>
        </p:sp>
        <p:pic>
          <p:nvPicPr>
            <p:cNvPr id="7183" name="Picture 27" descr="ikona_0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2820986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4" name="Text Box 28"/>
            <p:cNvSpPr txBox="1">
              <a:spLocks noChangeArrowheads="1"/>
            </p:cNvSpPr>
            <p:nvPr/>
          </p:nvSpPr>
          <p:spPr bwMode="auto">
            <a:xfrm>
              <a:off x="1262093" y="2767864"/>
              <a:ext cx="323056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SIGNAL</a:t>
              </a:r>
              <a:r>
                <a:rPr lang="cs-CZ" sz="1400" dirty="0"/>
                <a:t> (definování vzdušných spojů)</a:t>
              </a:r>
            </a:p>
          </p:txBody>
        </p:sp>
        <p:sp>
          <p:nvSpPr>
            <p:cNvPr id="7174" name="Text Box 29"/>
            <p:cNvSpPr txBox="1">
              <a:spLocks noChangeArrowheads="1"/>
            </p:cNvSpPr>
            <p:nvPr/>
          </p:nvSpPr>
          <p:spPr bwMode="auto">
            <a:xfrm>
              <a:off x="1262093" y="3142516"/>
              <a:ext cx="7167559" cy="7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Pokud navrhujeme desku bez schématu, je toto jediná cesta, jak nový vzdušný spoj vložit. V takovém případě je možné vzdušný spoj i smazat (lze také přímo kreslit spoje do návrhových hladin pomocí </a:t>
              </a:r>
              <a:r>
                <a:rPr lang="cs-CZ" sz="1400" i="1" dirty="0"/>
                <a:t>WIRE</a:t>
              </a:r>
              <a:r>
                <a:rPr lang="cs-CZ" sz="1400" dirty="0"/>
                <a:t>).</a:t>
              </a:r>
            </a:p>
          </p:txBody>
        </p:sp>
        <p:pic>
          <p:nvPicPr>
            <p:cNvPr id="7181" name="Picture 31" descr="ikona_0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5786" y="410528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2" name="Text Box 32"/>
            <p:cNvSpPr txBox="1">
              <a:spLocks noChangeArrowheads="1"/>
            </p:cNvSpPr>
            <p:nvPr/>
          </p:nvSpPr>
          <p:spPr bwMode="auto">
            <a:xfrm>
              <a:off x="1214414" y="4063264"/>
              <a:ext cx="232251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HOLE</a:t>
              </a:r>
              <a:r>
                <a:rPr lang="cs-CZ" sz="1400"/>
                <a:t> (neprokovený otvor)</a:t>
              </a:r>
            </a:p>
          </p:txBody>
        </p:sp>
        <p:sp>
          <p:nvSpPr>
            <p:cNvPr id="7176" name="Text Box 33"/>
            <p:cNvSpPr txBox="1">
              <a:spLocks noChangeArrowheads="1"/>
            </p:cNvSpPr>
            <p:nvPr/>
          </p:nvSpPr>
          <p:spPr bwMode="auto">
            <a:xfrm>
              <a:off x="1214414" y="4427924"/>
              <a:ext cx="716755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Tímto příkazem se do motivu desky umístí vrtaný otvor (tedy skrze celou desku) bez plošky. Většinou jde o otvor pro mechanické připevnění desky samotné nebo součástek, chladičů atd. </a:t>
              </a:r>
            </a:p>
          </p:txBody>
        </p:sp>
        <p:pic>
          <p:nvPicPr>
            <p:cNvPr id="7179" name="Picture 35" descr="ikona_0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7376" y="5359416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0" name="Text Box 36"/>
            <p:cNvSpPr txBox="1">
              <a:spLocks noChangeArrowheads="1"/>
            </p:cNvSpPr>
            <p:nvPr/>
          </p:nvSpPr>
          <p:spPr bwMode="auto">
            <a:xfrm>
              <a:off x="1214414" y="5285640"/>
              <a:ext cx="3616325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RATSNEST</a:t>
              </a:r>
              <a:r>
                <a:rPr lang="cs-CZ" sz="1400"/>
                <a:t> (optimalizace propojení desky)</a:t>
              </a:r>
            </a:p>
          </p:txBody>
        </p:sp>
        <p:sp>
          <p:nvSpPr>
            <p:cNvPr id="7178" name="Text Box 37"/>
            <p:cNvSpPr txBox="1">
              <a:spLocks noChangeArrowheads="1"/>
            </p:cNvSpPr>
            <p:nvPr/>
          </p:nvSpPr>
          <p:spPr bwMode="auto">
            <a:xfrm>
              <a:off x="1214414" y="5642845"/>
              <a:ext cx="7167559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V </a:t>
              </a:r>
              <a:r>
                <a:rPr lang="cs-CZ" sz="1400" dirty="0" err="1"/>
                <a:t>Eagle</a:t>
              </a:r>
              <a:r>
                <a:rPr lang="cs-CZ" sz="1400" dirty="0"/>
                <a:t> se po kliknutí na tuto ikonu provede přepočítání všech vzdušných spojů tak, aby byly nejkratší. Současně se překreslí všechny polygony.</a:t>
              </a:r>
            </a:p>
          </p:txBody>
        </p:sp>
      </p:grp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EPCB,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29" name="Skupina 28"/>
          <p:cNvGrpSpPr/>
          <p:nvPr/>
        </p:nvGrpSpPr>
        <p:grpSpPr>
          <a:xfrm>
            <a:off x="352425" y="6497638"/>
            <a:ext cx="833506" cy="117496"/>
            <a:chOff x="352425" y="6497638"/>
            <a:chExt cx="833506" cy="117496"/>
          </a:xfrm>
        </p:grpSpPr>
        <p:pic>
          <p:nvPicPr>
            <p:cNvPr id="23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6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kupina 17"/>
          <p:cNvGrpSpPr/>
          <p:nvPr/>
        </p:nvGrpSpPr>
        <p:grpSpPr>
          <a:xfrm>
            <a:off x="785786" y="1836000"/>
            <a:ext cx="7643866" cy="3121036"/>
            <a:chOff x="785786" y="1836000"/>
            <a:chExt cx="7643866" cy="3121036"/>
          </a:xfrm>
        </p:grpSpPr>
        <p:pic>
          <p:nvPicPr>
            <p:cNvPr id="8206" name="Picture 7" descr="ikona_09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5786" y="1885202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7" name="Text Box 8"/>
            <p:cNvSpPr txBox="1">
              <a:spLocks noChangeArrowheads="1"/>
            </p:cNvSpPr>
            <p:nvPr/>
          </p:nvSpPr>
          <p:spPr bwMode="auto">
            <a:xfrm>
              <a:off x="1262093" y="1836000"/>
              <a:ext cx="167163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AUTO</a:t>
              </a:r>
              <a:r>
                <a:rPr lang="cs-CZ" sz="1400" dirty="0"/>
                <a:t> (</a:t>
              </a:r>
              <a:r>
                <a:rPr lang="cs-CZ" sz="1400" dirty="0" err="1"/>
                <a:t>autorouter</a:t>
              </a:r>
              <a:r>
                <a:rPr lang="cs-CZ" sz="1400" dirty="0"/>
                <a:t>)</a:t>
              </a:r>
            </a:p>
          </p:txBody>
        </p:sp>
        <p:sp>
          <p:nvSpPr>
            <p:cNvPr id="8197" name="Text Box 9"/>
            <p:cNvSpPr txBox="1">
              <a:spLocks noChangeArrowheads="1"/>
            </p:cNvSpPr>
            <p:nvPr/>
          </p:nvSpPr>
          <p:spPr bwMode="auto">
            <a:xfrm>
              <a:off x="1262093" y="2218583"/>
              <a:ext cx="7167559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Spuštění automatického návrhu spoje. Nejprve se otevře dialogové okno pro nastavení jednotlivých parametrů a pro spuštění vlastního výpočtu spojů.</a:t>
              </a:r>
            </a:p>
          </p:txBody>
        </p:sp>
        <p:pic>
          <p:nvPicPr>
            <p:cNvPr id="8204" name="Picture 11" descr="ikona_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302980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Text Box 12"/>
            <p:cNvSpPr txBox="1">
              <a:spLocks noChangeArrowheads="1"/>
            </p:cNvSpPr>
            <p:nvPr/>
          </p:nvSpPr>
          <p:spPr bwMode="auto">
            <a:xfrm>
              <a:off x="1262093" y="2952013"/>
              <a:ext cx="318135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DRC</a:t>
              </a:r>
              <a:r>
                <a:rPr lang="cs-CZ" sz="1400"/>
                <a:t> (kontrola izolačních vzdáleností)</a:t>
              </a:r>
            </a:p>
          </p:txBody>
        </p:sp>
        <p:sp>
          <p:nvSpPr>
            <p:cNvPr id="8199" name="Text Box 13"/>
            <p:cNvSpPr txBox="1">
              <a:spLocks noChangeArrowheads="1"/>
            </p:cNvSpPr>
            <p:nvPr/>
          </p:nvSpPr>
          <p:spPr bwMode="auto">
            <a:xfrm>
              <a:off x="1262093" y="3361591"/>
              <a:ext cx="7167559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Nastavení nebo provedení kontroly návrhových pravidel. Opět se objeví okno </a:t>
              </a:r>
              <a:r>
                <a:rPr lang="cs-CZ" sz="1400" dirty="0" smtClean="0"/>
                <a:t>                 s </a:t>
              </a:r>
              <a:r>
                <a:rPr lang="cs-CZ" sz="1400" dirty="0"/>
                <a:t>jednotlivými parametry, po jejich kontrole a nastavení můžeme spustit vlastní kontrolu. </a:t>
              </a:r>
            </a:p>
          </p:txBody>
        </p:sp>
        <p:pic>
          <p:nvPicPr>
            <p:cNvPr id="8202" name="Picture 15" descr="ikona_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85786" y="409978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3" name="Text Box 16"/>
            <p:cNvSpPr txBox="1">
              <a:spLocks noChangeArrowheads="1"/>
            </p:cNvSpPr>
            <p:nvPr/>
          </p:nvSpPr>
          <p:spPr bwMode="auto">
            <a:xfrm>
              <a:off x="1262093" y="4071201"/>
              <a:ext cx="233521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/>
                <a:t>ERRORS</a:t>
              </a:r>
              <a:r>
                <a:rPr lang="cs-CZ" sz="1400"/>
                <a:t> (zobrazení chyb)</a:t>
              </a:r>
            </a:p>
          </p:txBody>
        </p:sp>
        <p:sp>
          <p:nvSpPr>
            <p:cNvPr id="8201" name="Text Box 17"/>
            <p:cNvSpPr txBox="1">
              <a:spLocks noChangeArrowheads="1"/>
            </p:cNvSpPr>
            <p:nvPr/>
          </p:nvSpPr>
          <p:spPr bwMode="auto">
            <a:xfrm>
              <a:off x="1262093" y="4433161"/>
              <a:ext cx="7167559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dirty="0"/>
                <a:t>Tento příkaz je vyvoláván automaticky po provedení kontrol DRC a můžeme jej </a:t>
              </a:r>
              <a:r>
                <a:rPr lang="cs-CZ" sz="1400" dirty="0" smtClean="0"/>
                <a:t>vyvolat    i později </a:t>
              </a:r>
              <a:r>
                <a:rPr lang="cs-CZ" sz="1400" dirty="0"/>
                <a:t>kliknutím na tuto ikonu.</a:t>
              </a:r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cs-CZ" sz="2600" b="1" kern="0" dirty="0" smtClean="0">
                <a:latin typeface="Verdana" pitchFamily="34" charset="0"/>
                <a:ea typeface="+mj-ea"/>
                <a:cs typeface="+mj-cs"/>
              </a:rPr>
              <a:t>EPCB, popis základních ikon</a:t>
            </a:r>
            <a:endParaRPr lang="cs-CZ" sz="2600" b="1" kern="0" dirty="0">
              <a:latin typeface="Verdana" pitchFamily="34" charset="0"/>
              <a:ea typeface="+mj-ea"/>
              <a:cs typeface="+mj-cs"/>
            </a:endParaRPr>
          </a:p>
        </p:txBody>
      </p:sp>
      <p:grpSp>
        <p:nvGrpSpPr>
          <p:cNvPr id="25" name="Skupina 24"/>
          <p:cNvGrpSpPr/>
          <p:nvPr/>
        </p:nvGrpSpPr>
        <p:grpSpPr>
          <a:xfrm>
            <a:off x="352425" y="6497638"/>
            <a:ext cx="833506" cy="117496"/>
            <a:chOff x="352425" y="6497638"/>
            <a:chExt cx="833506" cy="117496"/>
          </a:xfrm>
        </p:grpSpPr>
        <p:pic>
          <p:nvPicPr>
            <p:cNvPr id="19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5" cstate="print">
              <a:lum bright="70000"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Opakování</a:t>
            </a:r>
          </a:p>
        </p:txBody>
      </p:sp>
      <p:grpSp>
        <p:nvGrpSpPr>
          <p:cNvPr id="54" name="Skupina 53"/>
          <p:cNvGrpSpPr/>
          <p:nvPr/>
        </p:nvGrpSpPr>
        <p:grpSpPr>
          <a:xfrm>
            <a:off x="720000" y="1908000"/>
            <a:ext cx="4262307" cy="4076037"/>
            <a:chOff x="720000" y="1908000"/>
            <a:chExt cx="4262307" cy="4076037"/>
          </a:xfrm>
        </p:grpSpPr>
        <p:pic>
          <p:nvPicPr>
            <p:cNvPr id="30" name="Picture 53" descr="ikona_18"/>
            <p:cNvPicPr>
              <a:picLocks noChangeAspect="1" noChangeArrowheads="1"/>
            </p:cNvPicPr>
            <p:nvPr/>
          </p:nvPicPr>
          <p:blipFill>
            <a:blip r:embed="rId2" cstate="print"/>
            <a:srcRect l="-15385" t="-15385" r="-15385" b="-15385"/>
            <a:stretch>
              <a:fillRect/>
            </a:stretch>
          </p:blipFill>
          <p:spPr bwMode="auto">
            <a:xfrm>
              <a:off x="720000" y="1908000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56" descr="ikona_35"/>
            <p:cNvPicPr>
              <a:picLocks noChangeAspect="1" noChangeArrowheads="1"/>
            </p:cNvPicPr>
            <p:nvPr/>
          </p:nvPicPr>
          <p:blipFill>
            <a:blip r:embed="rId3" cstate="print"/>
            <a:srcRect l="-15385" t="-15385" r="-15385" b="-15385"/>
            <a:stretch>
              <a:fillRect/>
            </a:stretch>
          </p:blipFill>
          <p:spPr bwMode="auto">
            <a:xfrm>
              <a:off x="720000" y="2519941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4" name="Picture 62" descr="ikona_01"/>
            <p:cNvPicPr>
              <a:picLocks noChangeAspect="1" noChangeArrowheads="1"/>
            </p:cNvPicPr>
            <p:nvPr/>
          </p:nvPicPr>
          <p:blipFill>
            <a:blip r:embed="rId4" cstate="print"/>
            <a:srcRect l="-15385" t="-15385" r="-15385" b="-15385"/>
            <a:stretch>
              <a:fillRect/>
            </a:stretch>
          </p:blipFill>
          <p:spPr bwMode="auto">
            <a:xfrm>
              <a:off x="720000" y="3119757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69" descr="ikona_27"/>
            <p:cNvPicPr>
              <a:picLocks noChangeAspect="1" noChangeArrowheads="1"/>
            </p:cNvPicPr>
            <p:nvPr/>
          </p:nvPicPr>
          <p:blipFill>
            <a:blip r:embed="rId5" cstate="print"/>
            <a:srcRect l="-15385" t="-15385" r="-15385" b="-15385"/>
            <a:stretch>
              <a:fillRect/>
            </a:stretch>
          </p:blipFill>
          <p:spPr bwMode="auto">
            <a:xfrm>
              <a:off x="720000" y="3719573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Picture 24" descr="ikona_44"/>
            <p:cNvPicPr>
              <a:picLocks noChangeAspect="1" noChangeArrowheads="1"/>
            </p:cNvPicPr>
            <p:nvPr/>
          </p:nvPicPr>
          <p:blipFill>
            <a:blip r:embed="rId6" cstate="print"/>
            <a:srcRect l="-15385" t="-15385" r="-15385" b="-15385"/>
            <a:stretch>
              <a:fillRect/>
            </a:stretch>
          </p:blipFill>
          <p:spPr bwMode="auto">
            <a:xfrm>
              <a:off x="720000" y="4319389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27" descr="ikona_28"/>
            <p:cNvPicPr>
              <a:picLocks noChangeAspect="1" noChangeArrowheads="1"/>
            </p:cNvPicPr>
            <p:nvPr/>
          </p:nvPicPr>
          <p:blipFill>
            <a:blip r:embed="rId7" cstate="print"/>
            <a:srcRect l="-15385" t="-15385" r="-15385" b="-15385"/>
            <a:stretch>
              <a:fillRect/>
            </a:stretch>
          </p:blipFill>
          <p:spPr bwMode="auto">
            <a:xfrm>
              <a:off x="720000" y="4919205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" name="Picture 33" descr="ikona_03"/>
            <p:cNvPicPr>
              <a:picLocks noChangeAspect="1" noChangeArrowheads="1"/>
            </p:cNvPicPr>
            <p:nvPr/>
          </p:nvPicPr>
          <p:blipFill>
            <a:blip r:embed="rId8" cstate="print"/>
            <a:srcRect l="-15385" t="-15385" r="-15385" b="-15385"/>
            <a:stretch>
              <a:fillRect/>
            </a:stretch>
          </p:blipFill>
          <p:spPr bwMode="auto">
            <a:xfrm>
              <a:off x="720000" y="5519023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7" descr="ikona_04"/>
            <p:cNvPicPr>
              <a:picLocks noChangeAspect="1" noChangeArrowheads="1"/>
            </p:cNvPicPr>
            <p:nvPr/>
          </p:nvPicPr>
          <p:blipFill>
            <a:blip r:embed="rId9" cstate="print"/>
            <a:srcRect l="-15385" t="-15385" r="-15385" b="-15385"/>
            <a:stretch>
              <a:fillRect/>
            </a:stretch>
          </p:blipFill>
          <p:spPr bwMode="auto">
            <a:xfrm>
              <a:off x="4517293" y="1908000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Picture 23" descr="ikona_0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572000" y="2537615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Picture 27" descr="ikona_0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572000" y="4966507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31" descr="ikona_0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572000" y="3144838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" name="Picture 35" descr="ikona_0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572000" y="4359284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7" descr="ikona_0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572000" y="3752061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" name="Picture 15" descr="ikona_12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572000" y="557373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" name="Rectangle 11"/>
          <p:cNvSpPr>
            <a:spLocks noChangeArrowheads="1"/>
          </p:cNvSpPr>
          <p:nvPr/>
        </p:nvSpPr>
        <p:spPr bwMode="auto">
          <a:xfrm>
            <a:off x="500063" y="1440000"/>
            <a:ext cx="8143875" cy="33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400" b="1" dirty="0" smtClean="0"/>
              <a:t>K obrázkům ikon doplňte jejích funkce.</a:t>
            </a:r>
            <a:endParaRPr lang="cs-CZ" sz="1400" b="1" dirty="0"/>
          </a:p>
          <a:p>
            <a:pPr marL="342900" indent="-342900">
              <a:spcBef>
                <a:spcPct val="20000"/>
              </a:spcBef>
            </a:pPr>
            <a:endParaRPr lang="cs-CZ" sz="1300" u="sng" dirty="0"/>
          </a:p>
        </p:txBody>
      </p:sp>
      <p:grpSp>
        <p:nvGrpSpPr>
          <p:cNvPr id="62" name="Skupina 61"/>
          <p:cNvGrpSpPr/>
          <p:nvPr/>
        </p:nvGrpSpPr>
        <p:grpSpPr>
          <a:xfrm>
            <a:off x="352425" y="6497638"/>
            <a:ext cx="833506" cy="117496"/>
            <a:chOff x="352425" y="6497638"/>
            <a:chExt cx="833506" cy="117496"/>
          </a:xfrm>
        </p:grpSpPr>
        <p:pic>
          <p:nvPicPr>
            <p:cNvPr id="6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Opakování</a:t>
            </a:r>
          </a:p>
        </p:txBody>
      </p:sp>
      <p:grpSp>
        <p:nvGrpSpPr>
          <p:cNvPr id="54" name="Skupina 53"/>
          <p:cNvGrpSpPr/>
          <p:nvPr/>
        </p:nvGrpSpPr>
        <p:grpSpPr>
          <a:xfrm>
            <a:off x="720000" y="1908000"/>
            <a:ext cx="7966832" cy="4187360"/>
            <a:chOff x="720000" y="1908000"/>
            <a:chExt cx="7966832" cy="4187360"/>
          </a:xfrm>
        </p:grpSpPr>
        <p:sp>
          <p:nvSpPr>
            <p:cNvPr id="29" name="Text Box 52"/>
            <p:cNvSpPr txBox="1">
              <a:spLocks noChangeArrowheads="1"/>
            </p:cNvSpPr>
            <p:nvPr/>
          </p:nvSpPr>
          <p:spPr bwMode="auto">
            <a:xfrm>
              <a:off x="1235096" y="1978017"/>
              <a:ext cx="234156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INFO</a:t>
              </a:r>
              <a:r>
                <a:rPr lang="cs-CZ" sz="1400" dirty="0"/>
                <a:t> (informace o objektu)</a:t>
              </a:r>
            </a:p>
          </p:txBody>
        </p:sp>
        <p:pic>
          <p:nvPicPr>
            <p:cNvPr id="30" name="Picture 53" descr="ikona_18"/>
            <p:cNvPicPr>
              <a:picLocks noChangeAspect="1" noChangeArrowheads="1"/>
            </p:cNvPicPr>
            <p:nvPr/>
          </p:nvPicPr>
          <p:blipFill>
            <a:blip r:embed="rId2" cstate="print"/>
            <a:srcRect l="-15385" t="-15385" r="-15385" b="-15385"/>
            <a:stretch>
              <a:fillRect/>
            </a:stretch>
          </p:blipFill>
          <p:spPr bwMode="auto">
            <a:xfrm>
              <a:off x="720000" y="1908000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" name="Picture 56" descr="ikona_35"/>
            <p:cNvPicPr>
              <a:picLocks noChangeAspect="1" noChangeArrowheads="1"/>
            </p:cNvPicPr>
            <p:nvPr/>
          </p:nvPicPr>
          <p:blipFill>
            <a:blip r:embed="rId3" cstate="print"/>
            <a:srcRect l="-15385" t="-15385" r="-15385" b="-15385"/>
            <a:stretch>
              <a:fillRect/>
            </a:stretch>
          </p:blipFill>
          <p:spPr bwMode="auto">
            <a:xfrm>
              <a:off x="720000" y="2519941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" name="Text Box 57"/>
            <p:cNvSpPr txBox="1">
              <a:spLocks noChangeArrowheads="1"/>
            </p:cNvSpPr>
            <p:nvPr/>
          </p:nvSpPr>
          <p:spPr bwMode="auto">
            <a:xfrm>
              <a:off x="1235096" y="2577038"/>
              <a:ext cx="2760840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b="1" dirty="0"/>
                <a:t>SHOW</a:t>
              </a:r>
              <a:r>
                <a:rPr lang="cs-CZ" sz="1400" dirty="0"/>
                <a:t> (ukáže všechny vodivě </a:t>
              </a:r>
              <a:endParaRPr lang="cs-CZ" sz="1400" dirty="0" smtClean="0"/>
            </a:p>
            <a:p>
              <a:r>
                <a:rPr lang="cs-CZ" sz="1400" dirty="0" smtClean="0"/>
                <a:t>spojené </a:t>
              </a:r>
              <a:r>
                <a:rPr lang="cs-CZ" sz="1400" dirty="0"/>
                <a:t>plochy)</a:t>
              </a:r>
            </a:p>
          </p:txBody>
        </p:sp>
        <p:sp>
          <p:nvSpPr>
            <p:cNvPr id="33" name="Text Box 61"/>
            <p:cNvSpPr txBox="1">
              <a:spLocks noChangeArrowheads="1"/>
            </p:cNvSpPr>
            <p:nvPr/>
          </p:nvSpPr>
          <p:spPr bwMode="auto">
            <a:xfrm>
              <a:off x="1235096" y="3176059"/>
              <a:ext cx="329088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REPLACE</a:t>
              </a:r>
              <a:r>
                <a:rPr lang="cs-CZ" sz="1400" dirty="0"/>
                <a:t> (změna pouzdra součástky)</a:t>
              </a:r>
            </a:p>
          </p:txBody>
        </p:sp>
        <p:pic>
          <p:nvPicPr>
            <p:cNvPr id="34" name="Picture 62" descr="ikona_01"/>
            <p:cNvPicPr>
              <a:picLocks noChangeAspect="1" noChangeArrowheads="1"/>
            </p:cNvPicPr>
            <p:nvPr/>
          </p:nvPicPr>
          <p:blipFill>
            <a:blip r:embed="rId4" cstate="print"/>
            <a:srcRect l="-15385" t="-15385" r="-15385" b="-15385"/>
            <a:stretch>
              <a:fillRect/>
            </a:stretch>
          </p:blipFill>
          <p:spPr bwMode="auto">
            <a:xfrm>
              <a:off x="720000" y="3119757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" name="Text Box 68"/>
            <p:cNvSpPr txBox="1">
              <a:spLocks noChangeArrowheads="1"/>
            </p:cNvSpPr>
            <p:nvPr/>
          </p:nvSpPr>
          <p:spPr bwMode="auto">
            <a:xfrm>
              <a:off x="1235096" y="3775080"/>
              <a:ext cx="321151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SMASH</a:t>
              </a:r>
              <a:r>
                <a:rPr lang="cs-CZ" sz="1400" dirty="0"/>
                <a:t> (uvolnění textu od součástky)</a:t>
              </a:r>
            </a:p>
          </p:txBody>
        </p:sp>
        <p:pic>
          <p:nvPicPr>
            <p:cNvPr id="36" name="Picture 69" descr="ikona_27"/>
            <p:cNvPicPr>
              <a:picLocks noChangeAspect="1" noChangeArrowheads="1"/>
            </p:cNvPicPr>
            <p:nvPr/>
          </p:nvPicPr>
          <p:blipFill>
            <a:blip r:embed="rId5" cstate="print"/>
            <a:srcRect l="-15385" t="-15385" r="-15385" b="-15385"/>
            <a:stretch>
              <a:fillRect/>
            </a:stretch>
          </p:blipFill>
          <p:spPr bwMode="auto">
            <a:xfrm>
              <a:off x="720000" y="3719573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Text Box 23"/>
            <p:cNvSpPr txBox="1">
              <a:spLocks noChangeArrowheads="1"/>
            </p:cNvSpPr>
            <p:nvPr/>
          </p:nvSpPr>
          <p:spPr bwMode="auto">
            <a:xfrm>
              <a:off x="1235096" y="4374101"/>
              <a:ext cx="199390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MITER</a:t>
              </a:r>
              <a:r>
                <a:rPr lang="cs-CZ" sz="1400" dirty="0"/>
                <a:t> (zaoblení rohů)</a:t>
              </a:r>
            </a:p>
          </p:txBody>
        </p:sp>
        <p:pic>
          <p:nvPicPr>
            <p:cNvPr id="38" name="Picture 24" descr="ikona_44"/>
            <p:cNvPicPr>
              <a:picLocks noChangeAspect="1" noChangeArrowheads="1"/>
            </p:cNvPicPr>
            <p:nvPr/>
          </p:nvPicPr>
          <p:blipFill>
            <a:blip r:embed="rId6" cstate="print"/>
            <a:srcRect l="-15385" t="-15385" r="-15385" b="-15385"/>
            <a:stretch>
              <a:fillRect/>
            </a:stretch>
          </p:blipFill>
          <p:spPr bwMode="auto">
            <a:xfrm>
              <a:off x="720000" y="4319389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27" descr="ikona_28"/>
            <p:cNvPicPr>
              <a:picLocks noChangeAspect="1" noChangeArrowheads="1"/>
            </p:cNvPicPr>
            <p:nvPr/>
          </p:nvPicPr>
          <p:blipFill>
            <a:blip r:embed="rId7" cstate="print"/>
            <a:srcRect l="-15385" t="-15385" r="-15385" b="-15385"/>
            <a:stretch>
              <a:fillRect/>
            </a:stretch>
          </p:blipFill>
          <p:spPr bwMode="auto">
            <a:xfrm>
              <a:off x="720000" y="4919205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Text Box 28"/>
            <p:cNvSpPr txBox="1">
              <a:spLocks noChangeArrowheads="1"/>
            </p:cNvSpPr>
            <p:nvPr/>
          </p:nvSpPr>
          <p:spPr bwMode="auto">
            <a:xfrm>
              <a:off x="1235096" y="4973122"/>
              <a:ext cx="3120880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cs-CZ" sz="1400" b="1" dirty="0"/>
                <a:t>SPLIT</a:t>
              </a:r>
              <a:r>
                <a:rPr lang="cs-CZ" sz="1400" dirty="0"/>
                <a:t> (vložení zlomového bodu čáry)</a:t>
              </a:r>
            </a:p>
          </p:txBody>
        </p:sp>
        <p:sp>
          <p:nvSpPr>
            <p:cNvPr id="41" name="Text Box 32"/>
            <p:cNvSpPr txBox="1">
              <a:spLocks noChangeArrowheads="1"/>
            </p:cNvSpPr>
            <p:nvPr/>
          </p:nvSpPr>
          <p:spPr bwMode="auto">
            <a:xfrm>
              <a:off x="1235097" y="5572140"/>
              <a:ext cx="2904856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b="1" dirty="0"/>
                <a:t>ROUTE</a:t>
              </a:r>
              <a:r>
                <a:rPr lang="cs-CZ" sz="1400" dirty="0"/>
                <a:t> (změna vzdušného spoje </a:t>
              </a:r>
              <a:endParaRPr lang="cs-CZ" sz="1400" dirty="0" smtClean="0"/>
            </a:p>
            <a:p>
              <a:r>
                <a:rPr lang="cs-CZ" sz="1400" dirty="0" smtClean="0"/>
                <a:t>na </a:t>
              </a:r>
              <a:r>
                <a:rPr lang="cs-CZ" sz="1400" dirty="0"/>
                <a:t>spoj vodivý)</a:t>
              </a:r>
            </a:p>
          </p:txBody>
        </p:sp>
        <p:pic>
          <p:nvPicPr>
            <p:cNvPr id="42" name="Picture 33" descr="ikona_03"/>
            <p:cNvPicPr>
              <a:picLocks noChangeAspect="1" noChangeArrowheads="1"/>
            </p:cNvPicPr>
            <p:nvPr/>
          </p:nvPicPr>
          <p:blipFill>
            <a:blip r:embed="rId8" cstate="print"/>
            <a:srcRect l="-15385" t="-15385" r="-15385" b="-15385"/>
            <a:stretch>
              <a:fillRect/>
            </a:stretch>
          </p:blipFill>
          <p:spPr bwMode="auto">
            <a:xfrm>
              <a:off x="720000" y="5519023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3" name="Picture 37" descr="ikona_04"/>
            <p:cNvPicPr>
              <a:picLocks noChangeAspect="1" noChangeArrowheads="1"/>
            </p:cNvPicPr>
            <p:nvPr/>
          </p:nvPicPr>
          <p:blipFill>
            <a:blip r:embed="rId9" cstate="print"/>
            <a:srcRect l="-15385" t="-15385" r="-15385" b="-15385"/>
            <a:stretch>
              <a:fillRect/>
            </a:stretch>
          </p:blipFill>
          <p:spPr bwMode="auto">
            <a:xfrm>
              <a:off x="4517293" y="1908000"/>
              <a:ext cx="465014" cy="4650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" name="Text Box 38"/>
            <p:cNvSpPr txBox="1">
              <a:spLocks noChangeArrowheads="1"/>
            </p:cNvSpPr>
            <p:nvPr/>
          </p:nvSpPr>
          <p:spPr bwMode="auto">
            <a:xfrm>
              <a:off x="5070507" y="1928802"/>
              <a:ext cx="3359145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cs-CZ" sz="1400" b="1" dirty="0"/>
                <a:t>RIPUP</a:t>
              </a:r>
              <a:r>
                <a:rPr lang="cs-CZ" sz="1400" dirty="0"/>
                <a:t> (změna vodivého </a:t>
              </a:r>
              <a:r>
                <a:rPr lang="cs-CZ" sz="1400" dirty="0" smtClean="0"/>
                <a:t>spoje na </a:t>
              </a:r>
              <a:r>
                <a:rPr lang="cs-CZ" sz="1400" dirty="0"/>
                <a:t>spoj </a:t>
              </a:r>
              <a:endParaRPr lang="cs-CZ" sz="1400" dirty="0" smtClean="0"/>
            </a:p>
            <a:p>
              <a:r>
                <a:rPr lang="cs-CZ" sz="1400" dirty="0" smtClean="0"/>
                <a:t>vzdušný</a:t>
              </a:r>
              <a:r>
                <a:rPr lang="cs-CZ" sz="1400" dirty="0"/>
                <a:t>)</a:t>
              </a:r>
            </a:p>
          </p:txBody>
        </p:sp>
        <p:pic>
          <p:nvPicPr>
            <p:cNvPr id="45" name="Picture 23" descr="ikona_05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4572000" y="2537615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" name="Text Box 24"/>
            <p:cNvSpPr txBox="1">
              <a:spLocks noChangeArrowheads="1"/>
            </p:cNvSpPr>
            <p:nvPr/>
          </p:nvSpPr>
          <p:spPr bwMode="auto">
            <a:xfrm>
              <a:off x="5070507" y="2536025"/>
              <a:ext cx="2819400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VIA</a:t>
              </a:r>
              <a:r>
                <a:rPr lang="cs-CZ" sz="1400" dirty="0"/>
                <a:t> (</a:t>
              </a:r>
              <a:r>
                <a:rPr lang="cs-CZ" sz="1400" dirty="0" err="1"/>
                <a:t>prokovený</a:t>
              </a:r>
              <a:r>
                <a:rPr lang="cs-CZ" sz="1400" dirty="0"/>
                <a:t> otvor „</a:t>
              </a:r>
              <a:r>
                <a:rPr lang="cs-CZ" sz="1400" dirty="0" err="1"/>
                <a:t>prokovka</a:t>
              </a:r>
              <a:r>
                <a:rPr lang="cs-CZ" sz="1400" dirty="0"/>
                <a:t>“)</a:t>
              </a:r>
            </a:p>
          </p:txBody>
        </p:sp>
        <p:pic>
          <p:nvPicPr>
            <p:cNvPr id="47" name="Picture 27" descr="ikona_06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4572000" y="4966507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Text Box 28"/>
            <p:cNvSpPr txBox="1">
              <a:spLocks noChangeArrowheads="1"/>
            </p:cNvSpPr>
            <p:nvPr/>
          </p:nvSpPr>
          <p:spPr bwMode="auto">
            <a:xfrm>
              <a:off x="5070507" y="4964917"/>
              <a:ext cx="323056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SIGNAL</a:t>
              </a:r>
              <a:r>
                <a:rPr lang="cs-CZ" sz="1400" dirty="0"/>
                <a:t> (definování vzdušných spojů)</a:t>
              </a:r>
            </a:p>
          </p:txBody>
        </p:sp>
        <p:pic>
          <p:nvPicPr>
            <p:cNvPr id="49" name="Picture 31" descr="ikona_07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572000" y="3144838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" name="Text Box 32"/>
            <p:cNvSpPr txBox="1">
              <a:spLocks noChangeArrowheads="1"/>
            </p:cNvSpPr>
            <p:nvPr/>
          </p:nvSpPr>
          <p:spPr bwMode="auto">
            <a:xfrm>
              <a:off x="5070507" y="3143248"/>
              <a:ext cx="232251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HOLE</a:t>
              </a:r>
              <a:r>
                <a:rPr lang="cs-CZ" sz="1400" dirty="0"/>
                <a:t> (</a:t>
              </a:r>
              <a:r>
                <a:rPr lang="cs-CZ" sz="1400" dirty="0" err="1"/>
                <a:t>neprokovený</a:t>
              </a:r>
              <a:r>
                <a:rPr lang="cs-CZ" sz="1400" dirty="0"/>
                <a:t> otvor)</a:t>
              </a:r>
            </a:p>
          </p:txBody>
        </p:sp>
        <p:pic>
          <p:nvPicPr>
            <p:cNvPr id="51" name="Picture 35" descr="ikona_08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4572000" y="4359284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Text Box 36"/>
            <p:cNvSpPr txBox="1">
              <a:spLocks noChangeArrowheads="1"/>
            </p:cNvSpPr>
            <p:nvPr/>
          </p:nvSpPr>
          <p:spPr bwMode="auto">
            <a:xfrm>
              <a:off x="5070507" y="4357694"/>
              <a:ext cx="3616325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RATSNEST</a:t>
              </a:r>
              <a:r>
                <a:rPr lang="cs-CZ" sz="1400" dirty="0"/>
                <a:t> (optimalizace propojení desky)</a:t>
              </a:r>
            </a:p>
          </p:txBody>
        </p:sp>
        <p:pic>
          <p:nvPicPr>
            <p:cNvPr id="53" name="Picture 7" descr="ikona_0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572000" y="3752061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8"/>
            <p:cNvSpPr txBox="1">
              <a:spLocks noChangeArrowheads="1"/>
            </p:cNvSpPr>
            <p:nvPr/>
          </p:nvSpPr>
          <p:spPr bwMode="auto">
            <a:xfrm>
              <a:off x="5070507" y="3750471"/>
              <a:ext cx="1671638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AUTO</a:t>
              </a:r>
              <a:r>
                <a:rPr lang="cs-CZ" sz="1400" dirty="0"/>
                <a:t> (</a:t>
              </a:r>
              <a:r>
                <a:rPr lang="cs-CZ" sz="1400" dirty="0" err="1"/>
                <a:t>autorouter</a:t>
              </a:r>
              <a:r>
                <a:rPr lang="cs-CZ" sz="1400" dirty="0"/>
                <a:t>)</a:t>
              </a:r>
            </a:p>
          </p:txBody>
        </p:sp>
        <p:pic>
          <p:nvPicPr>
            <p:cNvPr id="61" name="Picture 15" descr="ikona_12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4572000" y="5573730"/>
              <a:ext cx="355600" cy="355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Text Box 16"/>
            <p:cNvSpPr txBox="1">
              <a:spLocks noChangeArrowheads="1"/>
            </p:cNvSpPr>
            <p:nvPr/>
          </p:nvSpPr>
          <p:spPr bwMode="auto">
            <a:xfrm>
              <a:off x="5070507" y="5572140"/>
              <a:ext cx="2335213" cy="3079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cs-CZ" sz="1400" b="1" dirty="0"/>
                <a:t>ERRORS</a:t>
              </a:r>
              <a:r>
                <a:rPr lang="cs-CZ" sz="1400" dirty="0"/>
                <a:t> (zobrazení chyb)</a:t>
              </a:r>
            </a:p>
          </p:txBody>
        </p:sp>
      </p:grpSp>
      <p:sp>
        <p:nvSpPr>
          <p:cNvPr id="65" name="Rectangle 11"/>
          <p:cNvSpPr>
            <a:spLocks noChangeArrowheads="1"/>
          </p:cNvSpPr>
          <p:nvPr/>
        </p:nvSpPr>
        <p:spPr bwMode="auto">
          <a:xfrm>
            <a:off x="500063" y="1440000"/>
            <a:ext cx="8143875" cy="33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1400" b="1" dirty="0" smtClean="0"/>
              <a:t>K obrázkům ikon doplňte jejích funkce.</a:t>
            </a:r>
            <a:endParaRPr lang="cs-CZ" sz="1400" b="1" dirty="0"/>
          </a:p>
          <a:p>
            <a:pPr marL="342900" indent="-342900">
              <a:spcBef>
                <a:spcPct val="20000"/>
              </a:spcBef>
            </a:pPr>
            <a:endParaRPr lang="cs-CZ" sz="1300" u="sng" dirty="0"/>
          </a:p>
        </p:txBody>
      </p:sp>
      <p:grpSp>
        <p:nvGrpSpPr>
          <p:cNvPr id="2" name="Skupina 61"/>
          <p:cNvGrpSpPr/>
          <p:nvPr/>
        </p:nvGrpSpPr>
        <p:grpSpPr>
          <a:xfrm>
            <a:off x="352425" y="6497638"/>
            <a:ext cx="833506" cy="117496"/>
            <a:chOff x="352425" y="6497638"/>
            <a:chExt cx="833506" cy="117496"/>
          </a:xfrm>
        </p:grpSpPr>
        <p:pic>
          <p:nvPicPr>
            <p:cNvPr id="64" name="Picture 13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352425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6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49623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7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640044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8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783853" y="6497638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9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928662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0" name="Picture 14" descr="tlacitko_ctverec_pocet stran_18px"/>
            <p:cNvPicPr>
              <a:picLocks noChangeAspect="1" noChangeArrowheads="1"/>
            </p:cNvPicPr>
            <p:nvPr/>
          </p:nvPicPr>
          <p:blipFill>
            <a:blip r:embed="rId16" cstate="print">
              <a:lum/>
            </a:blip>
            <a:srcRect/>
            <a:stretch>
              <a:fillRect/>
            </a:stretch>
          </p:blipFill>
          <p:spPr bwMode="auto">
            <a:xfrm>
              <a:off x="1071538" y="6500834"/>
              <a:ext cx="114393" cy="114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600" b="1" dirty="0" smtClean="0">
                <a:solidFill>
                  <a:schemeClr val="tx1"/>
                </a:solidFill>
                <a:latin typeface="Verdana" pitchFamily="34" charset="0"/>
              </a:rPr>
              <a:t>Použitá literatura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19113" y="1647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539750" y="1773238"/>
            <a:ext cx="756126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1400" dirty="0"/>
              <a:t>JURÁNEK, Antonín, HRABOVSKÝ, Miroslav. </a:t>
            </a:r>
            <a:r>
              <a:rPr lang="cs-CZ" sz="1400" i="1" dirty="0"/>
              <a:t>EAGLE pro </a:t>
            </a:r>
            <a:r>
              <a:rPr lang="cs-CZ" sz="1400" i="1" dirty="0" smtClean="0"/>
              <a:t>začátečníky: </a:t>
            </a:r>
            <a:r>
              <a:rPr lang="cs-CZ" sz="1400" i="1" dirty="0"/>
              <a:t>uživatelská a referenční příručka.</a:t>
            </a:r>
            <a:r>
              <a:rPr lang="cs-CZ" sz="1400" dirty="0"/>
              <a:t> 2. </a:t>
            </a:r>
            <a:r>
              <a:rPr lang="cs-CZ" sz="1400" dirty="0" err="1"/>
              <a:t>vyd</a:t>
            </a:r>
            <a:r>
              <a:rPr lang="cs-CZ" sz="1400" dirty="0"/>
              <a:t>. Praha : BEN, 2007. 192s. ISBN 80-7300-213-2.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dirty="0"/>
              <a:t>PLÍVA, Zdeněk. </a:t>
            </a:r>
            <a:r>
              <a:rPr lang="cs-CZ" sz="1400" i="1" dirty="0"/>
              <a:t>EAGLE </a:t>
            </a:r>
            <a:r>
              <a:rPr lang="cs-CZ" sz="1400" i="1" dirty="0" smtClean="0"/>
              <a:t>prakticky: </a:t>
            </a:r>
            <a:r>
              <a:rPr lang="cs-CZ" sz="1400" i="1" dirty="0"/>
              <a:t>řešení problému při běžné práci.</a:t>
            </a:r>
            <a:r>
              <a:rPr lang="cs-CZ" sz="1400" dirty="0"/>
              <a:t> 1. </a:t>
            </a:r>
            <a:r>
              <a:rPr lang="cs-CZ" sz="1400" dirty="0" err="1"/>
              <a:t>vyd</a:t>
            </a:r>
            <a:r>
              <a:rPr lang="cs-CZ" sz="1400" dirty="0"/>
              <a:t>. BEN - technická literatura : Praha, 2007. 184 s. ISBN 978-80-7300-227-5.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CadSoft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 err="1"/>
              <a:t>Home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EAGLE Layout Editor</a:t>
            </a:r>
            <a:r>
              <a:rPr lang="cs-CZ" sz="1400" dirty="0"/>
              <a:t> [online]. 2007 </a:t>
            </a:r>
            <a:br>
              <a:rPr lang="cs-CZ" sz="1400" dirty="0"/>
            </a:br>
            <a:r>
              <a:rPr lang="cs-CZ" sz="1400" dirty="0"/>
              <a:t>[cit. 2012-10-26]. Dostupný z: </a:t>
            </a:r>
            <a:r>
              <a:rPr lang="cs-CZ" sz="1400" dirty="0">
                <a:hlinkClick r:id="rId2"/>
              </a:rPr>
              <a:t>http://www.</a:t>
            </a:r>
            <a:r>
              <a:rPr lang="cs-CZ" sz="1400" dirty="0" err="1">
                <a:hlinkClick r:id="rId2"/>
              </a:rPr>
              <a:t>cadsoft.de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  <a:p>
            <a:pPr marL="342900" indent="-342900">
              <a:buFontTx/>
              <a:buAutoNum type="arabicPeriod"/>
            </a:pPr>
            <a:r>
              <a:rPr lang="cs-CZ" sz="1400" i="1" dirty="0" err="1"/>
              <a:t>Eagle</a:t>
            </a:r>
            <a:r>
              <a:rPr lang="cs-CZ" sz="1400" i="1" dirty="0"/>
              <a:t> </a:t>
            </a:r>
            <a:r>
              <a:rPr lang="cs-CZ" sz="1400" i="1" dirty="0" smtClean="0"/>
              <a:t>Online: </a:t>
            </a:r>
            <a:r>
              <a:rPr lang="cs-CZ" sz="1400" i="1" dirty="0"/>
              <a:t>České stránky editoru plošných spojů EAGLE</a:t>
            </a:r>
            <a:r>
              <a:rPr lang="cs-CZ" sz="1400" dirty="0"/>
              <a:t> [online]. 2003 [cit. 2012-10-26]. Dostupný z: </a:t>
            </a:r>
            <a:r>
              <a:rPr lang="cs-CZ" sz="1400" dirty="0">
                <a:hlinkClick r:id="rId3"/>
              </a:rPr>
              <a:t>http://www.</a:t>
            </a:r>
            <a:r>
              <a:rPr lang="cs-CZ" sz="1400" dirty="0" err="1">
                <a:hlinkClick r:id="rId3"/>
              </a:rPr>
              <a:t>eagle.cz</a:t>
            </a:r>
            <a:r>
              <a:rPr lang="cs-CZ" sz="1400" dirty="0"/>
              <a:t>.</a:t>
            </a:r>
          </a:p>
          <a:p>
            <a:pPr marL="342900" indent="-342900">
              <a:buFontTx/>
              <a:buAutoNum type="arabicPeriod"/>
            </a:pP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7419</TotalTime>
  <Words>663</Words>
  <Application>Microsoft Office PowerPoint</Application>
  <PresentationFormat>Předvádění na obrazovce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Výchozí návrh</vt:lpstr>
      <vt:lpstr>EPCB, popis základních ikon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Opakování</vt:lpstr>
      <vt:lpstr>Opakování</vt:lpstr>
      <vt:lpstr>Použitá literatura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DUMy</dc:title>
  <dc:creator>Tomáš Milerski</dc:creator>
  <cp:lastModifiedBy>Teacher</cp:lastModifiedBy>
  <cp:revision>308</cp:revision>
  <dcterms:created xsi:type="dcterms:W3CDTF">2007-03-02T14:45:28Z</dcterms:created>
  <dcterms:modified xsi:type="dcterms:W3CDTF">2013-06-03T19:14:32Z</dcterms:modified>
</cp:coreProperties>
</file>