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avi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7" r:id="rId2"/>
    <p:sldId id="297" r:id="rId3"/>
    <p:sldId id="302" r:id="rId4"/>
    <p:sldId id="303" r:id="rId5"/>
    <p:sldId id="304" r:id="rId6"/>
    <p:sldId id="305" r:id="rId7"/>
    <p:sldId id="312" r:id="rId8"/>
    <p:sldId id="307" r:id="rId9"/>
    <p:sldId id="310" r:id="rId10"/>
    <p:sldId id="311" r:id="rId11"/>
    <p:sldId id="309" r:id="rId12"/>
    <p:sldId id="313" r:id="rId13"/>
    <p:sldId id="314" r:id="rId14"/>
    <p:sldId id="315" r:id="rId15"/>
    <p:sldId id="316" r:id="rId16"/>
    <p:sldId id="317" r:id="rId17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D3EB80"/>
    <a:srgbClr val="D3EBED"/>
    <a:srgbClr val="006940"/>
    <a:srgbClr val="006666"/>
    <a:srgbClr val="FFFF00"/>
    <a:srgbClr val="FF6600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02" autoAdjust="0"/>
    <p:restoredTop sz="95667" autoAdjust="0"/>
  </p:normalViewPr>
  <p:slideViewPr>
    <p:cSldViewPr>
      <p:cViewPr varScale="1">
        <p:scale>
          <a:sx n="108" d="100"/>
          <a:sy n="108" d="100"/>
        </p:scale>
        <p:origin x="-1026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568B7FE4-73D2-4067-B6C1-ACEBF6644FBE}" type="datetimeFigureOut">
              <a:rPr lang="cs-CZ"/>
              <a:pPr>
                <a:defRPr/>
              </a:pPr>
              <a:t>7.6.2013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cs-CZ" noProof="0" smtClean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noProof="0" smtClean="0"/>
              <a:t>Klepnutím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05678521-5612-421B-8F9F-F2556CD27BB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1967160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921E0F8-8CBE-4862-A6A1-3C407DDD695F}" type="slidenum">
              <a:rPr lang="cs-CZ" smtClean="0"/>
              <a:pPr/>
              <a:t>12</a:t>
            </a:fld>
            <a:endParaRPr lang="cs-CZ" smtClean="0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6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i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Obr. 01 - Vzhled kontrolního panelu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921E0F8-8CBE-4862-A6A1-3C407DDD695F}" type="slidenum">
              <a:rPr lang="cs-CZ" smtClean="0"/>
              <a:pPr/>
              <a:t>13</a:t>
            </a:fld>
            <a:endParaRPr lang="cs-CZ" smtClean="0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6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i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Obr. 01 - Vzhled kontrolního panelu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921E0F8-8CBE-4862-A6A1-3C407DDD695F}" type="slidenum">
              <a:rPr lang="cs-CZ" smtClean="0"/>
              <a:pPr/>
              <a:t>14</a:t>
            </a:fld>
            <a:endParaRPr lang="cs-CZ" smtClean="0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6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i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Obr. 01 - Vzhled kontrolního panelu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921E0F8-8CBE-4862-A6A1-3C407DDD695F}" type="slidenum">
              <a:rPr lang="cs-CZ" smtClean="0"/>
              <a:pPr/>
              <a:t>15</a:t>
            </a:fld>
            <a:endParaRPr lang="cs-CZ" smtClean="0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6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i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Obr. 01 - Vzhled kontrolního panelu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921E0F8-8CBE-4862-A6A1-3C407DDD695F}" type="slidenum">
              <a:rPr lang="cs-CZ" smtClean="0"/>
              <a:pPr/>
              <a:t>16</a:t>
            </a:fld>
            <a:endParaRPr lang="cs-CZ" smtClean="0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6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i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Obr. 01 - Vzhled kontrolního panelu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677D21-D5AA-4FF5-B842-D3612EDF59D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FE7D3C-F1D4-416E-A9F8-299F3474777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98FFD0-7DD7-4AA4-BFBF-CBBD8FDA3FE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981408-216E-4582-A306-BAB58456FE7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  <p:transition advClick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889166-2398-4556-B3D4-450107F0D47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  <p:transition advClick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BC1042-E145-4639-B313-DD65E5B9752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6F8071-6192-41FA-BC7F-B8D9BEE76EC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1B7AA5-0913-4F4A-B1ED-ED81D254D75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C12F13-D795-40E2-86AD-A5B063E0F81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283184-BFBE-47EF-9184-EF912EC3EF1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2F8A32-6ABA-4A7A-B7CF-0264DFA9A88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472E2A-0DEF-4A88-8974-DFC2C18B030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A2B3D8-3FD6-4F39-8366-6B789313E33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 cstate="print">
            <a:lum bright="90000" contrast="-9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5E34B1B4-CE3A-4B6A-A03A-BD563537A99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6" r:id="rId1"/>
    <p:sldLayoutId id="2147483857" r:id="rId2"/>
    <p:sldLayoutId id="2147483858" r:id="rId3"/>
    <p:sldLayoutId id="2147483859" r:id="rId4"/>
    <p:sldLayoutId id="2147483860" r:id="rId5"/>
    <p:sldLayoutId id="2147483861" r:id="rId6"/>
    <p:sldLayoutId id="2147483862" r:id="rId7"/>
    <p:sldLayoutId id="2147483863" r:id="rId8"/>
    <p:sldLayoutId id="2147483864" r:id="rId9"/>
    <p:sldLayoutId id="2147483865" r:id="rId10"/>
    <p:sldLayoutId id="2147483866" r:id="rId11"/>
    <p:sldLayoutId id="2147483867" r:id="rId12"/>
    <p:sldLayoutId id="2147483868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14.png"/><Relationship Id="rId5" Type="http://schemas.openxmlformats.org/officeDocument/2006/relationships/slide" Target="slide2.xml"/><Relationship Id="rId4" Type="http://schemas.openxmlformats.org/officeDocument/2006/relationships/notesSlide" Target="../notesSlides/notesSlide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6" Type="http://schemas.openxmlformats.org/officeDocument/2006/relationships/image" Target="../media/image14.png"/><Relationship Id="rId5" Type="http://schemas.openxmlformats.org/officeDocument/2006/relationships/slide" Target="slide4.xml"/><Relationship Id="rId4" Type="http://schemas.openxmlformats.org/officeDocument/2006/relationships/notesSlide" Target="../notesSlides/notesSlide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6" Type="http://schemas.openxmlformats.org/officeDocument/2006/relationships/image" Target="../media/image14.png"/><Relationship Id="rId5" Type="http://schemas.openxmlformats.org/officeDocument/2006/relationships/slide" Target="slide5.xml"/><Relationship Id="rId4" Type="http://schemas.openxmlformats.org/officeDocument/2006/relationships/notesSlide" Target="../notesSlides/notesSlide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video" Target="../media/media4.avi"/><Relationship Id="rId1" Type="http://schemas.microsoft.com/office/2007/relationships/media" Target="../media/media4.avi"/><Relationship Id="rId6" Type="http://schemas.openxmlformats.org/officeDocument/2006/relationships/image" Target="../media/image14.png"/><Relationship Id="rId5" Type="http://schemas.openxmlformats.org/officeDocument/2006/relationships/slide" Target="slide6.xml"/><Relationship Id="rId4" Type="http://schemas.openxmlformats.org/officeDocument/2006/relationships/notesSlide" Target="../notesSlides/notesSlide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openxmlformats.org/officeDocument/2006/relationships/video" Target="../media/media5.avi"/><Relationship Id="rId1" Type="http://schemas.microsoft.com/office/2007/relationships/media" Target="../media/media5.avi"/><Relationship Id="rId6" Type="http://schemas.openxmlformats.org/officeDocument/2006/relationships/image" Target="../media/image14.png"/><Relationship Id="rId5" Type="http://schemas.openxmlformats.org/officeDocument/2006/relationships/slide" Target="slide7.xml"/><Relationship Id="rId4" Type="http://schemas.openxmlformats.org/officeDocument/2006/relationships/notesSlide" Target="../notesSlides/notesSlide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" Target="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slide" Target="slide1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slide" Target="slide15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slide" Target="slide16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7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agle.cz/" TargetMode="External"/><Relationship Id="rId2" Type="http://schemas.openxmlformats.org/officeDocument/2006/relationships/hyperlink" Target="http://www.cadsoft.de/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403350" y="3063875"/>
            <a:ext cx="6300788" cy="1079500"/>
          </a:xfrm>
        </p:spPr>
        <p:txBody>
          <a:bodyPr/>
          <a:lstStyle/>
          <a:p>
            <a:pPr eaLnBrk="1" hangingPunct="1"/>
            <a:r>
              <a:rPr lang="cs-CZ" sz="3600" b="1" dirty="0" smtClean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EPCB, postup práce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187450" y="476250"/>
            <a:ext cx="6985000" cy="1296988"/>
          </a:xfrm>
          <a:solidFill>
            <a:schemeClr val="bg1"/>
          </a:solidFill>
        </p:spPr>
        <p:txBody>
          <a:bodyPr/>
          <a:lstStyle/>
          <a:p>
            <a:pPr eaLnBrk="1" hangingPunct="1"/>
            <a:endParaRPr lang="cs-CZ" sz="2400" smtClean="0">
              <a:solidFill>
                <a:schemeClr val="bg1"/>
              </a:solidFill>
              <a:latin typeface="Verdana" pitchFamily="34" charset="0"/>
            </a:endParaRPr>
          </a:p>
          <a:p>
            <a:pPr eaLnBrk="1" hangingPunct="1"/>
            <a:endParaRPr lang="cs-CZ" sz="2400" smtClean="0">
              <a:solidFill>
                <a:schemeClr val="bg1"/>
              </a:solidFill>
              <a:latin typeface="Verdana" pitchFamily="34" charset="0"/>
            </a:endParaRPr>
          </a:p>
          <a:p>
            <a:pPr eaLnBrk="1" hangingPunct="1"/>
            <a:endParaRPr lang="cs-CZ" sz="2400" smtClean="0">
              <a:solidFill>
                <a:schemeClr val="bg1"/>
              </a:solidFill>
              <a:latin typeface="Verdana" pitchFamily="34" charset="0"/>
            </a:endParaRPr>
          </a:p>
          <a:p>
            <a:pPr eaLnBrk="1" hangingPunct="1"/>
            <a:endParaRPr lang="cs-CZ" sz="2400" smtClean="0">
              <a:solidFill>
                <a:schemeClr val="bg1"/>
              </a:solidFill>
              <a:latin typeface="Verdana" pitchFamily="34" charset="0"/>
            </a:endParaRPr>
          </a:p>
          <a:p>
            <a:pPr eaLnBrk="1" hangingPunct="1"/>
            <a:endParaRPr lang="cs-CZ" sz="2400" smtClean="0">
              <a:solidFill>
                <a:schemeClr val="bg1"/>
              </a:solidFill>
              <a:latin typeface="Verdana" pitchFamily="34" charset="0"/>
            </a:endParaRPr>
          </a:p>
          <a:p>
            <a:pPr eaLnBrk="1" hangingPunct="1"/>
            <a:endParaRPr lang="cs-CZ" sz="2400" smtClean="0">
              <a:solidFill>
                <a:schemeClr val="bg1"/>
              </a:solidFill>
              <a:latin typeface="Verdana" pitchFamily="34" charset="0"/>
            </a:endParaRPr>
          </a:p>
        </p:txBody>
      </p:sp>
      <p:grpSp>
        <p:nvGrpSpPr>
          <p:cNvPr id="9220" name="Skupina 10"/>
          <p:cNvGrpSpPr>
            <a:grpSpLocks/>
          </p:cNvGrpSpPr>
          <p:nvPr/>
        </p:nvGrpSpPr>
        <p:grpSpPr bwMode="auto">
          <a:xfrm>
            <a:off x="1187450" y="476250"/>
            <a:ext cx="6840538" cy="1260475"/>
            <a:chOff x="971600" y="548680"/>
            <a:chExt cx="6840760" cy="1259483"/>
          </a:xfrm>
        </p:grpSpPr>
        <p:pic>
          <p:nvPicPr>
            <p:cNvPr id="9224" name="Picture 41" descr="OPVK_hor_zakladni_logolink_RGB_cz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971600" y="548680"/>
              <a:ext cx="5966142" cy="125948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9225" name="Picture 42" descr="logo2_SŠ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235309" y="620152"/>
              <a:ext cx="577051" cy="79253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</p:pic>
      </p:grpSp>
      <p:sp>
        <p:nvSpPr>
          <p:cNvPr id="9221" name="Text Box 43"/>
          <p:cNvSpPr txBox="1">
            <a:spLocks noChangeArrowheads="1"/>
          </p:cNvSpPr>
          <p:nvPr/>
        </p:nvSpPr>
        <p:spPr bwMode="auto">
          <a:xfrm>
            <a:off x="3419475" y="4416425"/>
            <a:ext cx="20716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>
                <a:latin typeface="Trebuchet MS" pitchFamily="34" charset="0"/>
              </a:rPr>
              <a:t>Bc. Tomáš Milerski</a:t>
            </a:r>
          </a:p>
        </p:txBody>
      </p:sp>
      <p:sp>
        <p:nvSpPr>
          <p:cNvPr id="9222" name="Line 44"/>
          <p:cNvSpPr>
            <a:spLocks noChangeShapeType="1"/>
          </p:cNvSpPr>
          <p:nvPr/>
        </p:nvSpPr>
        <p:spPr bwMode="auto">
          <a:xfrm>
            <a:off x="395288" y="1916113"/>
            <a:ext cx="84248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9223" name="Text Box 45"/>
          <p:cNvSpPr txBox="1">
            <a:spLocks noChangeArrowheads="1"/>
          </p:cNvSpPr>
          <p:nvPr/>
        </p:nvSpPr>
        <p:spPr bwMode="auto">
          <a:xfrm>
            <a:off x="611188" y="5949950"/>
            <a:ext cx="79914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1200" dirty="0">
                <a:latin typeface="Trebuchet MS" pitchFamily="34" charset="0"/>
              </a:rPr>
              <a:t>Střední škola, Havířov-</a:t>
            </a:r>
            <a:r>
              <a:rPr lang="cs-CZ" sz="1200" dirty="0" err="1">
                <a:latin typeface="Trebuchet MS" pitchFamily="34" charset="0"/>
              </a:rPr>
              <a:t>Šumbark</a:t>
            </a:r>
            <a:r>
              <a:rPr lang="cs-CZ" sz="1200" dirty="0">
                <a:latin typeface="Trebuchet MS" pitchFamily="34" charset="0"/>
              </a:rPr>
              <a:t>, Sýkorova 1/613, příspěvková organizace</a:t>
            </a:r>
          </a:p>
          <a:p>
            <a:pPr algn="ctr"/>
            <a:r>
              <a:rPr lang="cs-CZ" sz="1200" dirty="0">
                <a:latin typeface="Trebuchet MS" pitchFamily="34" charset="0"/>
              </a:rPr>
              <a:t>Tento výukový materiál byl zpracován v rámci akce EU peníze středním školám - OP VK 1.5. </a:t>
            </a:r>
          </a:p>
          <a:p>
            <a:pPr algn="ctr"/>
            <a:r>
              <a:rPr lang="cs-CZ" sz="1200">
                <a:latin typeface="Trebuchet MS" pitchFamily="34" charset="0"/>
              </a:rPr>
              <a:t>Výuková sada – Návrhové systémy plošných spojů, DUM č. </a:t>
            </a:r>
            <a:r>
              <a:rPr lang="cs-CZ" sz="1200" smtClean="0">
                <a:latin typeface="Trebuchet MS" pitchFamily="34" charset="0"/>
              </a:rPr>
              <a:t>08</a:t>
            </a:r>
            <a:endParaRPr lang="cs-CZ" sz="1200">
              <a:latin typeface="Trebuchet MS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5"/>
          <p:cNvSpPr txBox="1">
            <a:spLocks noChangeArrowheads="1"/>
          </p:cNvSpPr>
          <p:nvPr/>
        </p:nvSpPr>
        <p:spPr bwMode="auto">
          <a:xfrm>
            <a:off x="519113" y="1647825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cs-CZ"/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6476925" y="6108700"/>
            <a:ext cx="223368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 eaLnBrk="0" hangingPunct="0">
              <a:defRPr/>
            </a:pPr>
            <a:r>
              <a:rPr lang="cs-CZ" sz="1600" dirty="0">
                <a:latin typeface="Verdana" pitchFamily="34" charset="0"/>
                <a:ea typeface="+mj-ea"/>
                <a:cs typeface="+mj-cs"/>
              </a:rPr>
              <a:t>Děkuji za pozornost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5"/>
          <p:cNvSpPr txBox="1">
            <a:spLocks noChangeArrowheads="1"/>
          </p:cNvSpPr>
          <p:nvPr/>
        </p:nvSpPr>
        <p:spPr bwMode="auto">
          <a:xfrm>
            <a:off x="519113" y="1647825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cs-CZ"/>
          </a:p>
        </p:txBody>
      </p:sp>
      <p:pic>
        <p:nvPicPr>
          <p:cNvPr id="6" name="Picture 6" descr="obrazek_2_3">
            <a:hlinkClick r:id="" action="ppaction://hlinkshowjump?jump=lastslideviewed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358775"/>
            <a:ext cx="7620000" cy="5715000"/>
          </a:xfrm>
          <a:prstGeom prst="rect">
            <a:avLst/>
          </a:prstGeom>
          <a:noFill/>
        </p:spPr>
      </p:pic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1331913" y="6165850"/>
            <a:ext cx="6480175" cy="2571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ctr">
              <a:lnSpc>
                <a:spcPct val="90000"/>
              </a:lnSpc>
              <a:spcBef>
                <a:spcPct val="50000"/>
              </a:spcBef>
              <a:buClr>
                <a:schemeClr val="hlink"/>
              </a:buClr>
              <a:buSzPct val="120000"/>
            </a:pPr>
            <a:r>
              <a:rPr lang="cs-CZ" sz="1200" i="1" dirty="0"/>
              <a:t>Obr. </a:t>
            </a:r>
            <a:r>
              <a:rPr lang="cs-CZ" sz="1200" i="1" dirty="0" smtClean="0"/>
              <a:t>25 </a:t>
            </a:r>
            <a:r>
              <a:rPr lang="cs-CZ" sz="1200" i="1" dirty="0"/>
              <a:t>– Vzhled ikony </a:t>
            </a:r>
            <a:r>
              <a:rPr lang="cs-CZ" sz="1200" i="1" dirty="0" err="1"/>
              <a:t>Board</a:t>
            </a:r>
            <a:r>
              <a:rPr lang="cs-CZ" sz="1200" i="1" dirty="0"/>
              <a:t> (Deska)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7"/>
          <p:cNvSpPr txBox="1">
            <a:spLocks noChangeArrowheads="1"/>
          </p:cNvSpPr>
          <p:nvPr/>
        </p:nvSpPr>
        <p:spPr bwMode="auto">
          <a:xfrm>
            <a:off x="1331913" y="6165850"/>
            <a:ext cx="6480175" cy="2571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spcBef>
                <a:spcPct val="50000"/>
              </a:spcBef>
              <a:buClr>
                <a:schemeClr val="hlink"/>
              </a:buClr>
              <a:buSzPct val="120000"/>
            </a:pPr>
            <a:r>
              <a:rPr lang="cs-CZ" sz="1200" i="1" dirty="0"/>
              <a:t>Video 12 – Ukázka přechodu z editoru schémat do editoru plošných spojů</a:t>
            </a:r>
          </a:p>
        </p:txBody>
      </p:sp>
      <p:pic>
        <p:nvPicPr>
          <p:cNvPr id="3" name="Obrázek 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8424" y="6124089"/>
            <a:ext cx="504056" cy="401255"/>
          </a:xfrm>
          <a:prstGeom prst="rect">
            <a:avLst/>
          </a:prstGeom>
        </p:spPr>
      </p:pic>
      <p:pic>
        <p:nvPicPr>
          <p:cNvPr id="2" name="prechod_schema_deska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2000" y="404664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233930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7"/>
          <p:cNvSpPr txBox="1">
            <a:spLocks noChangeArrowheads="1"/>
          </p:cNvSpPr>
          <p:nvPr/>
        </p:nvSpPr>
        <p:spPr bwMode="auto">
          <a:xfrm>
            <a:off x="1331913" y="6165850"/>
            <a:ext cx="6480175" cy="2571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spcBef>
                <a:spcPct val="50000"/>
              </a:spcBef>
              <a:buClr>
                <a:schemeClr val="hlink"/>
              </a:buClr>
              <a:buSzPct val="120000"/>
            </a:pPr>
            <a:r>
              <a:rPr lang="cs-CZ" sz="1200" i="1" dirty="0"/>
              <a:t>Video 13 – Ukázka nastavení hladin (jejich viditelnosti)</a:t>
            </a:r>
          </a:p>
        </p:txBody>
      </p:sp>
      <p:pic>
        <p:nvPicPr>
          <p:cNvPr id="3" name="Obrázek 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8424" y="6124089"/>
            <a:ext cx="504056" cy="401255"/>
          </a:xfrm>
          <a:prstGeom prst="rect">
            <a:avLst/>
          </a:prstGeom>
        </p:spPr>
      </p:pic>
      <p:pic>
        <p:nvPicPr>
          <p:cNvPr id="4" name="display_PCB_ukazka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2000" y="404664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925483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7"/>
          <p:cNvSpPr txBox="1">
            <a:spLocks noChangeArrowheads="1"/>
          </p:cNvSpPr>
          <p:nvPr/>
        </p:nvSpPr>
        <p:spPr bwMode="auto">
          <a:xfrm>
            <a:off x="1331913" y="6165850"/>
            <a:ext cx="6480175" cy="2571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spcBef>
                <a:spcPct val="50000"/>
              </a:spcBef>
              <a:buClr>
                <a:schemeClr val="hlink"/>
              </a:buClr>
              <a:buSzPct val="120000"/>
            </a:pPr>
            <a:r>
              <a:rPr lang="cs-CZ" sz="1200" i="1" dirty="0"/>
              <a:t>Video 14 – Ukázka nastavení obrysu </a:t>
            </a:r>
            <a:r>
              <a:rPr lang="cs-CZ" sz="1200" i="1" dirty="0" smtClean="0"/>
              <a:t>desky a </a:t>
            </a:r>
            <a:r>
              <a:rPr lang="cs-CZ" sz="1200" i="1" dirty="0"/>
              <a:t>vložení montážních otvorů</a:t>
            </a:r>
          </a:p>
        </p:txBody>
      </p:sp>
      <p:pic>
        <p:nvPicPr>
          <p:cNvPr id="3" name="Obrázek 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8424" y="6124089"/>
            <a:ext cx="504056" cy="401255"/>
          </a:xfrm>
          <a:prstGeom prst="rect">
            <a:avLst/>
          </a:prstGeom>
        </p:spPr>
      </p:pic>
      <p:pic>
        <p:nvPicPr>
          <p:cNvPr id="2" name="obrys_DPS_ukazka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2000" y="404664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588778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7"/>
          <p:cNvSpPr txBox="1">
            <a:spLocks noChangeArrowheads="1"/>
          </p:cNvSpPr>
          <p:nvPr/>
        </p:nvSpPr>
        <p:spPr bwMode="auto">
          <a:xfrm>
            <a:off x="1331913" y="6165850"/>
            <a:ext cx="6480175" cy="2571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>
              <a:lnSpc>
                <a:spcPct val="90000"/>
              </a:lnSpc>
              <a:spcBef>
                <a:spcPct val="50000"/>
              </a:spcBef>
              <a:buClr>
                <a:schemeClr val="hlink"/>
              </a:buClr>
              <a:buSzPct val="120000"/>
            </a:pPr>
            <a:r>
              <a:rPr lang="cs-CZ" sz="1200" i="1" dirty="0"/>
              <a:t>Video 15 – Rozmístění součástek</a:t>
            </a:r>
          </a:p>
        </p:txBody>
      </p:sp>
      <p:pic>
        <p:nvPicPr>
          <p:cNvPr id="3" name="Obrázek 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8424" y="6124089"/>
            <a:ext cx="504056" cy="401255"/>
          </a:xfrm>
          <a:prstGeom prst="rect">
            <a:avLst/>
          </a:prstGeom>
        </p:spPr>
      </p:pic>
      <p:pic>
        <p:nvPicPr>
          <p:cNvPr id="4" name="rozmisteni_soucastek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2000" y="404664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205900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7"/>
          <p:cNvSpPr txBox="1">
            <a:spLocks noChangeArrowheads="1"/>
          </p:cNvSpPr>
          <p:nvPr/>
        </p:nvSpPr>
        <p:spPr bwMode="auto">
          <a:xfrm>
            <a:off x="1331913" y="6165850"/>
            <a:ext cx="6480175" cy="2571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spcBef>
                <a:spcPct val="50000"/>
              </a:spcBef>
              <a:buClr>
                <a:schemeClr val="hlink"/>
              </a:buClr>
              <a:buSzPct val="120000"/>
            </a:pPr>
            <a:r>
              <a:rPr lang="cs-CZ" sz="1200" i="1" dirty="0"/>
              <a:t>Video 16 – Ukázka propojení součástek plošnými vodiči</a:t>
            </a:r>
          </a:p>
        </p:txBody>
      </p:sp>
      <p:pic>
        <p:nvPicPr>
          <p:cNvPr id="3" name="Obrázek 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8424" y="6124089"/>
            <a:ext cx="504056" cy="401255"/>
          </a:xfrm>
          <a:prstGeom prst="rect">
            <a:avLst/>
          </a:prstGeom>
        </p:spPr>
      </p:pic>
      <p:pic>
        <p:nvPicPr>
          <p:cNvPr id="2" name="propojeni_soucastek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2000" y="404664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890749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12"/>
          <p:cNvSpPr>
            <a:spLocks noChangeArrowheads="1"/>
          </p:cNvSpPr>
          <p:nvPr/>
        </p:nvSpPr>
        <p:spPr bwMode="auto">
          <a:xfrm>
            <a:off x="539750" y="1557338"/>
            <a:ext cx="7920682" cy="600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55600" indent="-355600" algn="just">
              <a:spcAft>
                <a:spcPts val="600"/>
              </a:spcAft>
              <a:buClr>
                <a:srgbClr val="CC0000"/>
              </a:buClr>
              <a:buFont typeface="Wingdings" pitchFamily="2" charset="2"/>
              <a:buChar char="n"/>
            </a:pPr>
            <a:r>
              <a:rPr lang="cs-CZ" sz="1400" dirty="0" smtClean="0"/>
              <a:t>provádí se kliknutím na ikonu </a:t>
            </a:r>
            <a:r>
              <a:rPr lang="cs-CZ" sz="1400" b="1" i="1" dirty="0" err="1" smtClean="0">
                <a:solidFill>
                  <a:srgbClr val="000066"/>
                </a:solidFill>
              </a:rPr>
              <a:t>Board</a:t>
            </a:r>
            <a:r>
              <a:rPr lang="cs-CZ" sz="1400" i="1" dirty="0" smtClean="0">
                <a:solidFill>
                  <a:srgbClr val="339933"/>
                </a:solidFill>
              </a:rPr>
              <a:t> </a:t>
            </a:r>
            <a:r>
              <a:rPr lang="cs-CZ" sz="1400" i="1" dirty="0" smtClean="0"/>
              <a:t>(Deska)</a:t>
            </a:r>
            <a:r>
              <a:rPr lang="cs-CZ" sz="1400" dirty="0" smtClean="0"/>
              <a:t>;</a:t>
            </a:r>
          </a:p>
          <a:p>
            <a:pPr marL="355600" indent="-355600" algn="just">
              <a:spcAft>
                <a:spcPts val="600"/>
              </a:spcAft>
              <a:buClr>
                <a:srgbClr val="CC0000"/>
              </a:buClr>
              <a:buFont typeface="Wingdings" pitchFamily="2" charset="2"/>
              <a:buChar char="n"/>
            </a:pPr>
            <a:r>
              <a:rPr lang="cs-CZ" sz="1400" dirty="0" smtClean="0"/>
              <a:t>předtím je ovšem nutné zkontrolovat schéma pomocí funkce </a:t>
            </a:r>
            <a:r>
              <a:rPr lang="cs-CZ" sz="1400" b="1" i="1" dirty="0" smtClean="0">
                <a:solidFill>
                  <a:srgbClr val="000066"/>
                </a:solidFill>
              </a:rPr>
              <a:t>ERC!</a:t>
            </a:r>
            <a:r>
              <a:rPr lang="cs-CZ" sz="1400" dirty="0" smtClean="0"/>
              <a:t>.</a:t>
            </a:r>
          </a:p>
        </p:txBody>
      </p:sp>
      <p:grpSp>
        <p:nvGrpSpPr>
          <p:cNvPr id="10" name="Skupina 9"/>
          <p:cNvGrpSpPr/>
          <p:nvPr/>
        </p:nvGrpSpPr>
        <p:grpSpPr>
          <a:xfrm>
            <a:off x="934021" y="3207866"/>
            <a:ext cx="3709987" cy="2165350"/>
            <a:chOff x="934021" y="3207866"/>
            <a:chExt cx="3709987" cy="2165350"/>
          </a:xfrm>
        </p:grpSpPr>
        <p:sp>
          <p:nvSpPr>
            <p:cNvPr id="1031" name="Text Box 15"/>
            <p:cNvSpPr txBox="1">
              <a:spLocks noChangeArrowheads="1"/>
            </p:cNvSpPr>
            <p:nvPr/>
          </p:nvSpPr>
          <p:spPr bwMode="auto">
            <a:xfrm>
              <a:off x="934021" y="5116041"/>
              <a:ext cx="3709987" cy="25717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342900" indent="-342900" algn="ctr">
                <a:lnSpc>
                  <a:spcPct val="90000"/>
                </a:lnSpc>
                <a:spcBef>
                  <a:spcPct val="50000"/>
                </a:spcBef>
                <a:buClr>
                  <a:schemeClr val="hlink"/>
                </a:buClr>
                <a:buSzPct val="120000"/>
              </a:pPr>
              <a:r>
                <a:rPr lang="cs-CZ" sz="1200" i="1" dirty="0"/>
                <a:t>Obr. </a:t>
              </a:r>
              <a:r>
                <a:rPr lang="cs-CZ" sz="1200" i="1" dirty="0" smtClean="0"/>
                <a:t>25 </a:t>
              </a:r>
              <a:r>
                <a:rPr lang="cs-CZ" sz="1200" i="1" dirty="0"/>
                <a:t>– Vzhled ikony </a:t>
              </a:r>
              <a:r>
                <a:rPr lang="cs-CZ" sz="1200" i="1" dirty="0" err="1"/>
                <a:t>Board</a:t>
              </a:r>
              <a:r>
                <a:rPr lang="cs-CZ" sz="1200" i="1" dirty="0"/>
                <a:t> (Deska)</a:t>
              </a:r>
            </a:p>
          </p:txBody>
        </p:sp>
        <p:pic>
          <p:nvPicPr>
            <p:cNvPr id="1032" name="Picture 16" descr="obrazek_2_3">
              <a:hlinkClick r:id="rId2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596008" y="3207866"/>
              <a:ext cx="2400300" cy="1800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cs-CZ" sz="2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Převod z ESCH do EPCB</a:t>
            </a:r>
          </a:p>
        </p:txBody>
      </p:sp>
      <p:grpSp>
        <p:nvGrpSpPr>
          <p:cNvPr id="20" name="Skupina 19"/>
          <p:cNvGrpSpPr/>
          <p:nvPr/>
        </p:nvGrpSpPr>
        <p:grpSpPr>
          <a:xfrm>
            <a:off x="352425" y="6483350"/>
            <a:ext cx="979488" cy="114300"/>
            <a:chOff x="352425" y="6483350"/>
            <a:chExt cx="979488" cy="114300"/>
          </a:xfrm>
        </p:grpSpPr>
        <p:pic>
          <p:nvPicPr>
            <p:cNvPr id="11" name="Picture 12" descr="tlacitko_ctverec_pocet stran_18px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52425" y="6483350"/>
              <a:ext cx="114300" cy="114300"/>
            </a:xfrm>
            <a:prstGeom prst="rect">
              <a:avLst/>
            </a:prstGeom>
            <a:noFill/>
          </p:spPr>
        </p:pic>
        <p:pic>
          <p:nvPicPr>
            <p:cNvPr id="12" name="Picture 13" descr="tlacitko_ctverec_pocet stran_18px"/>
            <p:cNvPicPr>
              <a:picLocks noChangeAspect="1" noChangeArrowheads="1"/>
            </p:cNvPicPr>
            <p:nvPr/>
          </p:nvPicPr>
          <p:blipFill>
            <a:blip r:embed="rId4" cstate="print">
              <a:lum bright="70000"/>
            </a:blip>
            <a:srcRect/>
            <a:stretch>
              <a:fillRect/>
            </a:stretch>
          </p:blipFill>
          <p:spPr bwMode="auto">
            <a:xfrm>
              <a:off x="496888" y="6483350"/>
              <a:ext cx="114300" cy="114300"/>
            </a:xfrm>
            <a:prstGeom prst="rect">
              <a:avLst/>
            </a:prstGeom>
            <a:noFill/>
          </p:spPr>
        </p:pic>
        <p:pic>
          <p:nvPicPr>
            <p:cNvPr id="13" name="Picture 14" descr="tlacitko_ctverec_pocet stran_18px"/>
            <p:cNvPicPr>
              <a:picLocks noChangeAspect="1" noChangeArrowheads="1"/>
            </p:cNvPicPr>
            <p:nvPr/>
          </p:nvPicPr>
          <p:blipFill>
            <a:blip r:embed="rId4" cstate="print">
              <a:lum bright="70000"/>
            </a:blip>
            <a:srcRect/>
            <a:stretch>
              <a:fillRect/>
            </a:stretch>
          </p:blipFill>
          <p:spPr bwMode="auto">
            <a:xfrm>
              <a:off x="641350" y="6483350"/>
              <a:ext cx="114300" cy="114300"/>
            </a:xfrm>
            <a:prstGeom prst="rect">
              <a:avLst/>
            </a:prstGeom>
            <a:noFill/>
          </p:spPr>
        </p:pic>
        <p:pic>
          <p:nvPicPr>
            <p:cNvPr id="14" name="Picture 15" descr="tlacitko_ctverec_pocet stran_18px"/>
            <p:cNvPicPr>
              <a:picLocks noChangeAspect="1" noChangeArrowheads="1"/>
            </p:cNvPicPr>
            <p:nvPr/>
          </p:nvPicPr>
          <p:blipFill>
            <a:blip r:embed="rId4" cstate="print">
              <a:lum bright="70000"/>
            </a:blip>
            <a:srcRect/>
            <a:stretch>
              <a:fillRect/>
            </a:stretch>
          </p:blipFill>
          <p:spPr bwMode="auto">
            <a:xfrm>
              <a:off x="785813" y="6483350"/>
              <a:ext cx="114300" cy="114300"/>
            </a:xfrm>
            <a:prstGeom prst="rect">
              <a:avLst/>
            </a:prstGeom>
            <a:noFill/>
          </p:spPr>
        </p:pic>
        <p:pic>
          <p:nvPicPr>
            <p:cNvPr id="15" name="Picture 16" descr="tlacitko_ctverec_pocet stran_18px"/>
            <p:cNvPicPr>
              <a:picLocks noChangeAspect="1" noChangeArrowheads="1"/>
            </p:cNvPicPr>
            <p:nvPr/>
          </p:nvPicPr>
          <p:blipFill>
            <a:blip r:embed="rId4" cstate="print">
              <a:lum bright="70000"/>
            </a:blip>
            <a:srcRect/>
            <a:stretch>
              <a:fillRect/>
            </a:stretch>
          </p:blipFill>
          <p:spPr bwMode="auto">
            <a:xfrm>
              <a:off x="928688" y="6483350"/>
              <a:ext cx="114300" cy="114300"/>
            </a:xfrm>
            <a:prstGeom prst="rect">
              <a:avLst/>
            </a:prstGeom>
            <a:noFill/>
          </p:spPr>
        </p:pic>
        <p:pic>
          <p:nvPicPr>
            <p:cNvPr id="16" name="Picture 17" descr="tlacitko_ctverec_pocet stran_18px"/>
            <p:cNvPicPr>
              <a:picLocks noChangeAspect="1" noChangeArrowheads="1"/>
            </p:cNvPicPr>
            <p:nvPr/>
          </p:nvPicPr>
          <p:blipFill>
            <a:blip r:embed="rId4" cstate="print">
              <a:lum bright="70000"/>
            </a:blip>
            <a:srcRect/>
            <a:stretch>
              <a:fillRect/>
            </a:stretch>
          </p:blipFill>
          <p:spPr bwMode="auto">
            <a:xfrm>
              <a:off x="1073150" y="6483350"/>
              <a:ext cx="114300" cy="114300"/>
            </a:xfrm>
            <a:prstGeom prst="rect">
              <a:avLst/>
            </a:prstGeom>
            <a:noFill/>
          </p:spPr>
        </p:pic>
        <p:pic>
          <p:nvPicPr>
            <p:cNvPr id="17" name="Picture 18" descr="tlacitko_ctverec_pocet stran_18px"/>
            <p:cNvPicPr>
              <a:picLocks noChangeAspect="1" noChangeArrowheads="1"/>
            </p:cNvPicPr>
            <p:nvPr/>
          </p:nvPicPr>
          <p:blipFill>
            <a:blip r:embed="rId4" cstate="print">
              <a:lum bright="70000"/>
            </a:blip>
            <a:srcRect/>
            <a:stretch>
              <a:fillRect/>
            </a:stretch>
          </p:blipFill>
          <p:spPr bwMode="auto">
            <a:xfrm>
              <a:off x="1217613" y="6483350"/>
              <a:ext cx="114300" cy="114300"/>
            </a:xfrm>
            <a:prstGeom prst="rect">
              <a:avLst/>
            </a:prstGeom>
            <a:noFill/>
          </p:spPr>
        </p:pic>
      </p:grpSp>
      <p:grpSp>
        <p:nvGrpSpPr>
          <p:cNvPr id="4" name="Skupina 3"/>
          <p:cNvGrpSpPr/>
          <p:nvPr/>
        </p:nvGrpSpPr>
        <p:grpSpPr>
          <a:xfrm>
            <a:off x="4572000" y="3645024"/>
            <a:ext cx="3381375" cy="1800200"/>
            <a:chOff x="4572000" y="3645024"/>
            <a:chExt cx="3381375" cy="1800200"/>
          </a:xfrm>
        </p:grpSpPr>
        <p:sp>
          <p:nvSpPr>
            <p:cNvPr id="1030" name="Text Box 19"/>
            <p:cNvSpPr txBox="1">
              <a:spLocks noChangeArrowheads="1"/>
            </p:cNvSpPr>
            <p:nvPr/>
          </p:nvSpPr>
          <p:spPr bwMode="auto">
            <a:xfrm>
              <a:off x="4572000" y="5022949"/>
              <a:ext cx="3381375" cy="42227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50000"/>
                </a:spcBef>
                <a:buClr>
                  <a:schemeClr val="hlink"/>
                </a:buClr>
                <a:buSzPct val="120000"/>
              </a:pPr>
              <a:r>
                <a:rPr lang="cs-CZ" sz="1200" i="1" dirty="0"/>
                <a:t>Video </a:t>
              </a:r>
              <a:r>
                <a:rPr lang="cs-CZ" sz="1200" i="1" dirty="0" smtClean="0"/>
                <a:t>12 </a:t>
              </a:r>
              <a:r>
                <a:rPr lang="cs-CZ" sz="1200" i="1" dirty="0"/>
                <a:t>– Ukázka přechodu z editoru schémat do editoru plošných spojů</a:t>
              </a:r>
            </a:p>
          </p:txBody>
        </p:sp>
        <p:pic>
          <p:nvPicPr>
            <p:cNvPr id="2" name="Obrázek 1">
              <a:hlinkClick r:id="rId5" action="ppaction://hlinksldjump"/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25586" y="3645024"/>
              <a:ext cx="1274203" cy="1243481"/>
            </a:xfrm>
            <a:prstGeom prst="rect">
              <a:avLst/>
            </a:prstGeom>
          </p:spPr>
        </p:pic>
      </p:grp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8"/>
          <p:cNvSpPr>
            <a:spLocks noGrp="1" noChangeArrowheads="1"/>
          </p:cNvSpPr>
          <p:nvPr>
            <p:ph type="body" sz="half" idx="1"/>
          </p:nvPr>
        </p:nvSpPr>
        <p:spPr>
          <a:xfrm>
            <a:off x="539750" y="2133600"/>
            <a:ext cx="4608314" cy="2447528"/>
          </a:xfrm>
          <a:noFill/>
        </p:spPr>
        <p:txBody>
          <a:bodyPr/>
          <a:lstStyle/>
          <a:p>
            <a:pPr algn="just">
              <a:spcAft>
                <a:spcPts val="600"/>
              </a:spcAft>
              <a:buClr>
                <a:srgbClr val="CC0000"/>
              </a:buClr>
              <a:buFont typeface="Wingdings" pitchFamily="2" charset="2"/>
              <a:buChar char="n"/>
            </a:pPr>
            <a:r>
              <a:rPr lang="cs-CZ" sz="1400" dirty="0" smtClean="0"/>
              <a:t>rastr (rozteč) a šířku plošných spojů volíme podle předpokládaného proudového zatížení plošných vodičů, podle použité technologie výroby motivu plošných spojů, požadované izolační pevnosti mezi galvanicky oddělenými obvody na desce, případně podle dalších parametrů;</a:t>
            </a:r>
          </a:p>
          <a:p>
            <a:pPr algn="just">
              <a:spcAft>
                <a:spcPts val="600"/>
              </a:spcAft>
              <a:buClr>
                <a:srgbClr val="CC0000"/>
              </a:buClr>
              <a:buFont typeface="Wingdings" pitchFamily="2" charset="2"/>
              <a:buChar char="n"/>
            </a:pPr>
            <a:r>
              <a:rPr lang="cs-CZ" sz="1400" dirty="0" smtClean="0"/>
              <a:t>v technické praxi se ustálily určité jednotné rozměry, které jsou shrnuty do šesti konstrukčních tříd přesnosti (seznámíte se s nimi až v daném vyučovacím předmětu).</a:t>
            </a:r>
          </a:p>
        </p:txBody>
      </p:sp>
      <p:graphicFrame>
        <p:nvGraphicFramePr>
          <p:cNvPr id="108626" name="Group 82"/>
          <p:cNvGraphicFramePr>
            <a:graphicFrameLocks noGrp="1"/>
          </p:cNvGraphicFramePr>
          <p:nvPr>
            <p:ph sz="half" idx="2"/>
          </p:nvPr>
        </p:nvGraphicFramePr>
        <p:xfrm>
          <a:off x="5364163" y="2492375"/>
          <a:ext cx="3384550" cy="2454215"/>
        </p:xfrm>
        <a:graphic>
          <a:graphicData uri="http://schemas.openxmlformats.org/drawingml/2006/table">
            <a:tbl>
              <a:tblPr/>
              <a:tblGrid>
                <a:gridCol w="676275"/>
                <a:gridCol w="677862"/>
                <a:gridCol w="676275"/>
                <a:gridCol w="677863"/>
                <a:gridCol w="676275"/>
              </a:tblGrid>
              <a:tr h="644525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Šířka spoje</a:t>
                      </a: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Přípustný proud </a:t>
                      </a:r>
                      <a:r>
                        <a:rPr kumimoji="0" lang="cs-CZ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A při maximálním oteplení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 Cu fólie °C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2413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mm</a:t>
                      </a: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mil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30°C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50°C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70°C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0,8</a:t>
                      </a: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32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2,0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2,9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3,4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19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1,0</a:t>
                      </a: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40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2,4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3,1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3,8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19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1,5</a:t>
                      </a: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3,0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3,9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4,5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19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2,0</a:t>
                      </a: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80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3,6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4,7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5,6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19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2,5</a:t>
                      </a: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100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4,3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5,6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6,8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19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3,0</a:t>
                      </a: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120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5,0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6,5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7,8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0296" name="Text Box 76"/>
          <p:cNvSpPr txBox="1">
            <a:spLocks noChangeArrowheads="1"/>
          </p:cNvSpPr>
          <p:nvPr/>
        </p:nvSpPr>
        <p:spPr bwMode="auto">
          <a:xfrm>
            <a:off x="539750" y="5661025"/>
            <a:ext cx="8208963" cy="4801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ctr">
              <a:lnSpc>
                <a:spcPct val="90000"/>
              </a:lnSpc>
              <a:spcBef>
                <a:spcPct val="50000"/>
              </a:spcBef>
              <a:buClr>
                <a:schemeClr val="hlink"/>
              </a:buClr>
              <a:buSzPct val="120000"/>
            </a:pPr>
            <a:r>
              <a:rPr lang="cs-CZ" sz="1400" b="1" i="1" dirty="0"/>
              <a:t>Poznámka: U paralelně vedených dvouvrstvých plošných spojů je maximální </a:t>
            </a:r>
            <a:r>
              <a:rPr lang="cs-CZ" sz="1400" b="1" i="1" dirty="0" smtClean="0"/>
              <a:t>proud dvojnásobný</a:t>
            </a:r>
            <a:r>
              <a:rPr lang="cs-CZ" sz="1400" b="1" i="1" dirty="0"/>
              <a:t>.</a:t>
            </a:r>
          </a:p>
        </p:txBody>
      </p:sp>
      <p:sp>
        <p:nvSpPr>
          <p:cNvPr id="10298" name="Rectangle 80"/>
          <p:cNvSpPr>
            <a:spLocks noChangeArrowheads="1"/>
          </p:cNvSpPr>
          <p:nvPr/>
        </p:nvSpPr>
        <p:spPr bwMode="auto">
          <a:xfrm>
            <a:off x="539750" y="1557338"/>
            <a:ext cx="82089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400" b="1" i="1" dirty="0" smtClean="0">
                <a:solidFill>
                  <a:srgbClr val="000066"/>
                </a:solidFill>
              </a:rPr>
              <a:t>…volba </a:t>
            </a:r>
            <a:r>
              <a:rPr lang="cs-CZ" sz="1400" b="1" i="1" dirty="0">
                <a:solidFill>
                  <a:srgbClr val="000066"/>
                </a:solidFill>
              </a:rPr>
              <a:t>konstrukční třídy </a:t>
            </a:r>
            <a:r>
              <a:rPr lang="cs-CZ" sz="1400" b="1" i="1" dirty="0" smtClean="0">
                <a:solidFill>
                  <a:srgbClr val="000066"/>
                </a:solidFill>
              </a:rPr>
              <a:t>přesnosti</a:t>
            </a:r>
            <a:endParaRPr lang="cs-CZ" sz="1400" b="1" i="1" dirty="0">
              <a:solidFill>
                <a:srgbClr val="000066"/>
              </a:solidFill>
            </a:endParaRPr>
          </a:p>
        </p:txBody>
      </p:sp>
      <p:sp>
        <p:nvSpPr>
          <p:cNvPr id="10299" name="Text Box 83"/>
          <p:cNvSpPr txBox="1">
            <a:spLocks noChangeArrowheads="1"/>
          </p:cNvSpPr>
          <p:nvPr/>
        </p:nvSpPr>
        <p:spPr bwMode="auto">
          <a:xfrm>
            <a:off x="5435600" y="5013325"/>
            <a:ext cx="3168650" cy="4365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spcBef>
                <a:spcPct val="50000"/>
              </a:spcBef>
              <a:buClr>
                <a:schemeClr val="hlink"/>
              </a:buClr>
              <a:buSzPct val="120000"/>
            </a:pPr>
            <a:r>
              <a:rPr lang="cs-CZ" sz="1200" i="1"/>
              <a:t>Tabulka 02 – Zatížitelnost plošných spojů tloušťky 35 </a:t>
            </a:r>
            <a:r>
              <a:rPr lang="cs-CZ" i="1">
                <a:solidFill>
                  <a:schemeClr val="tx2"/>
                </a:solidFill>
                <a:sym typeface="Symbol" pitchFamily="18" charset="2"/>
              </a:rPr>
              <a:t></a:t>
            </a:r>
            <a:r>
              <a:rPr lang="cs-CZ" sz="1200" i="1"/>
              <a:t>m</a:t>
            </a: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algn="l"/>
            <a:r>
              <a:rPr lang="cs-CZ" sz="2600" b="1" dirty="0" smtClean="0">
                <a:solidFill>
                  <a:schemeClr val="tx1"/>
                </a:solidFill>
                <a:latin typeface="Verdana" pitchFamily="34" charset="0"/>
              </a:rPr>
              <a:t>Volba rastru a šířky plošných spojů</a:t>
            </a:r>
          </a:p>
        </p:txBody>
      </p:sp>
      <p:grpSp>
        <p:nvGrpSpPr>
          <p:cNvPr id="16" name="Skupina 15"/>
          <p:cNvGrpSpPr/>
          <p:nvPr/>
        </p:nvGrpSpPr>
        <p:grpSpPr>
          <a:xfrm>
            <a:off x="352425" y="6483350"/>
            <a:ext cx="979488" cy="114300"/>
            <a:chOff x="352425" y="6483350"/>
            <a:chExt cx="979488" cy="114300"/>
          </a:xfrm>
        </p:grpSpPr>
        <p:pic>
          <p:nvPicPr>
            <p:cNvPr id="9" name="Picture 12" descr="tlacitko_ctverec_pocet stran_18px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52425" y="6483350"/>
              <a:ext cx="114300" cy="114300"/>
            </a:xfrm>
            <a:prstGeom prst="rect">
              <a:avLst/>
            </a:prstGeom>
            <a:noFill/>
          </p:spPr>
        </p:pic>
        <p:pic>
          <p:nvPicPr>
            <p:cNvPr id="10" name="Picture 13" descr="tlacitko_ctverec_pocet stran_18px"/>
            <p:cNvPicPr>
              <a:picLocks noChangeAspect="1" noChangeArrowheads="1"/>
            </p:cNvPicPr>
            <p:nvPr/>
          </p:nvPicPr>
          <p:blipFill>
            <a:blip r:embed="rId2" cstate="print">
              <a:lum/>
            </a:blip>
            <a:srcRect/>
            <a:stretch>
              <a:fillRect/>
            </a:stretch>
          </p:blipFill>
          <p:spPr bwMode="auto">
            <a:xfrm>
              <a:off x="496888" y="6483350"/>
              <a:ext cx="114300" cy="114300"/>
            </a:xfrm>
            <a:prstGeom prst="rect">
              <a:avLst/>
            </a:prstGeom>
            <a:noFill/>
          </p:spPr>
        </p:pic>
        <p:pic>
          <p:nvPicPr>
            <p:cNvPr id="11" name="Picture 14" descr="tlacitko_ctverec_pocet stran_18px"/>
            <p:cNvPicPr>
              <a:picLocks noChangeAspect="1" noChangeArrowheads="1"/>
            </p:cNvPicPr>
            <p:nvPr/>
          </p:nvPicPr>
          <p:blipFill>
            <a:blip r:embed="rId2" cstate="print">
              <a:lum bright="70000"/>
            </a:blip>
            <a:srcRect/>
            <a:stretch>
              <a:fillRect/>
            </a:stretch>
          </p:blipFill>
          <p:spPr bwMode="auto">
            <a:xfrm>
              <a:off x="641350" y="6483350"/>
              <a:ext cx="114300" cy="114300"/>
            </a:xfrm>
            <a:prstGeom prst="rect">
              <a:avLst/>
            </a:prstGeom>
            <a:noFill/>
          </p:spPr>
        </p:pic>
        <p:pic>
          <p:nvPicPr>
            <p:cNvPr id="12" name="Picture 15" descr="tlacitko_ctverec_pocet stran_18px"/>
            <p:cNvPicPr>
              <a:picLocks noChangeAspect="1" noChangeArrowheads="1"/>
            </p:cNvPicPr>
            <p:nvPr/>
          </p:nvPicPr>
          <p:blipFill>
            <a:blip r:embed="rId2" cstate="print">
              <a:lum bright="70000"/>
            </a:blip>
            <a:srcRect/>
            <a:stretch>
              <a:fillRect/>
            </a:stretch>
          </p:blipFill>
          <p:spPr bwMode="auto">
            <a:xfrm>
              <a:off x="785813" y="6483350"/>
              <a:ext cx="114300" cy="114300"/>
            </a:xfrm>
            <a:prstGeom prst="rect">
              <a:avLst/>
            </a:prstGeom>
            <a:noFill/>
          </p:spPr>
        </p:pic>
        <p:pic>
          <p:nvPicPr>
            <p:cNvPr id="13" name="Picture 16" descr="tlacitko_ctverec_pocet stran_18px"/>
            <p:cNvPicPr>
              <a:picLocks noChangeAspect="1" noChangeArrowheads="1"/>
            </p:cNvPicPr>
            <p:nvPr/>
          </p:nvPicPr>
          <p:blipFill>
            <a:blip r:embed="rId2" cstate="print">
              <a:lum bright="70000"/>
            </a:blip>
            <a:srcRect/>
            <a:stretch>
              <a:fillRect/>
            </a:stretch>
          </p:blipFill>
          <p:spPr bwMode="auto">
            <a:xfrm>
              <a:off x="928688" y="6483350"/>
              <a:ext cx="114300" cy="114300"/>
            </a:xfrm>
            <a:prstGeom prst="rect">
              <a:avLst/>
            </a:prstGeom>
            <a:noFill/>
          </p:spPr>
        </p:pic>
        <p:pic>
          <p:nvPicPr>
            <p:cNvPr id="14" name="Picture 17" descr="tlacitko_ctverec_pocet stran_18px"/>
            <p:cNvPicPr>
              <a:picLocks noChangeAspect="1" noChangeArrowheads="1"/>
            </p:cNvPicPr>
            <p:nvPr/>
          </p:nvPicPr>
          <p:blipFill>
            <a:blip r:embed="rId2" cstate="print">
              <a:lum bright="70000"/>
            </a:blip>
            <a:srcRect/>
            <a:stretch>
              <a:fillRect/>
            </a:stretch>
          </p:blipFill>
          <p:spPr bwMode="auto">
            <a:xfrm>
              <a:off x="1073150" y="6483350"/>
              <a:ext cx="114300" cy="114300"/>
            </a:xfrm>
            <a:prstGeom prst="rect">
              <a:avLst/>
            </a:prstGeom>
            <a:noFill/>
          </p:spPr>
        </p:pic>
        <p:pic>
          <p:nvPicPr>
            <p:cNvPr id="15" name="Picture 18" descr="tlacitko_ctverec_pocet stran_18px"/>
            <p:cNvPicPr>
              <a:picLocks noChangeAspect="1" noChangeArrowheads="1"/>
            </p:cNvPicPr>
            <p:nvPr/>
          </p:nvPicPr>
          <p:blipFill>
            <a:blip r:embed="rId2" cstate="print">
              <a:lum bright="70000"/>
            </a:blip>
            <a:srcRect/>
            <a:stretch>
              <a:fillRect/>
            </a:stretch>
          </p:blipFill>
          <p:spPr bwMode="auto">
            <a:xfrm>
              <a:off x="1217613" y="6483350"/>
              <a:ext cx="114300" cy="114300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71"/>
          <p:cNvSpPr>
            <a:spLocks noChangeArrowheads="1"/>
          </p:cNvSpPr>
          <p:nvPr/>
        </p:nvSpPr>
        <p:spPr bwMode="auto">
          <a:xfrm>
            <a:off x="539750" y="1557339"/>
            <a:ext cx="4752975" cy="5170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cs-CZ" sz="1400" dirty="0" smtClean="0"/>
          </a:p>
          <a:p>
            <a:endParaRPr lang="cs-CZ" sz="1400" dirty="0" smtClean="0"/>
          </a:p>
          <a:p>
            <a:endParaRPr lang="cs-CZ" sz="1400" dirty="0" smtClean="0"/>
          </a:p>
          <a:p>
            <a:pPr marL="363538"/>
            <a:r>
              <a:rPr lang="cs-CZ" sz="1400" b="1" dirty="0" smtClean="0"/>
              <a:t>Význam </a:t>
            </a:r>
            <a:r>
              <a:rPr lang="cs-CZ" sz="1400" b="1" dirty="0"/>
              <a:t>nejdůležitějších hladin:</a:t>
            </a:r>
          </a:p>
          <a:p>
            <a:endParaRPr lang="cs-CZ" sz="1400" u="sng" dirty="0"/>
          </a:p>
          <a:p>
            <a:pPr marL="363538">
              <a:spcAft>
                <a:spcPts val="600"/>
              </a:spcAft>
            </a:pPr>
            <a:r>
              <a:rPr lang="cs-CZ" sz="1400" dirty="0"/>
              <a:t>   1 – </a:t>
            </a:r>
            <a:r>
              <a:rPr lang="cs-CZ" sz="1400" b="1" i="1" dirty="0"/>
              <a:t>Top </a:t>
            </a:r>
            <a:r>
              <a:rPr lang="cs-CZ" sz="1400" dirty="0"/>
              <a:t>– vrchní strana desky</a:t>
            </a:r>
          </a:p>
          <a:p>
            <a:pPr marL="363538">
              <a:spcAft>
                <a:spcPts val="600"/>
              </a:spcAft>
            </a:pPr>
            <a:r>
              <a:rPr lang="cs-CZ" sz="1400" dirty="0"/>
              <a:t>   16 – </a:t>
            </a:r>
            <a:r>
              <a:rPr lang="cs-CZ" sz="1400" b="1" i="1" dirty="0" err="1"/>
              <a:t>Bottom</a:t>
            </a:r>
            <a:r>
              <a:rPr lang="cs-CZ" sz="1400" dirty="0"/>
              <a:t> – spodní strana desky</a:t>
            </a:r>
          </a:p>
          <a:p>
            <a:pPr marL="363538">
              <a:spcAft>
                <a:spcPts val="600"/>
              </a:spcAft>
            </a:pPr>
            <a:r>
              <a:rPr lang="cs-CZ" sz="1400" dirty="0"/>
              <a:t>   17 – </a:t>
            </a:r>
            <a:r>
              <a:rPr lang="cs-CZ" sz="1400" b="1" i="1" dirty="0" err="1"/>
              <a:t>Pads</a:t>
            </a:r>
            <a:r>
              <a:rPr lang="cs-CZ" sz="1400" b="1" i="1" dirty="0"/>
              <a:t> </a:t>
            </a:r>
            <a:r>
              <a:rPr lang="cs-CZ" sz="1400" dirty="0"/>
              <a:t>– vývody součástek</a:t>
            </a:r>
          </a:p>
          <a:p>
            <a:pPr marL="363538">
              <a:spcAft>
                <a:spcPts val="600"/>
              </a:spcAft>
            </a:pPr>
            <a:r>
              <a:rPr lang="cs-CZ" sz="1400" dirty="0"/>
              <a:t>   18 – </a:t>
            </a:r>
            <a:r>
              <a:rPr lang="cs-CZ" sz="1400" b="1" i="1" dirty="0" err="1"/>
              <a:t>Vias</a:t>
            </a:r>
            <a:r>
              <a:rPr lang="cs-CZ" sz="1400" dirty="0"/>
              <a:t> – </a:t>
            </a:r>
            <a:r>
              <a:rPr lang="cs-CZ" sz="1400" dirty="0" err="1"/>
              <a:t>prokovené</a:t>
            </a:r>
            <a:r>
              <a:rPr lang="cs-CZ" sz="1400" dirty="0"/>
              <a:t> otvory („</a:t>
            </a:r>
            <a:r>
              <a:rPr lang="cs-CZ" sz="1400" dirty="0" err="1"/>
              <a:t>prokovy</a:t>
            </a:r>
            <a:r>
              <a:rPr lang="cs-CZ" sz="1400" dirty="0"/>
              <a:t>“)</a:t>
            </a:r>
          </a:p>
          <a:p>
            <a:pPr marL="363538">
              <a:spcAft>
                <a:spcPts val="600"/>
              </a:spcAft>
            </a:pPr>
            <a:r>
              <a:rPr lang="cs-CZ" sz="1400" dirty="0"/>
              <a:t>   19 – </a:t>
            </a:r>
            <a:r>
              <a:rPr lang="cs-CZ" sz="1400" b="1" i="1" dirty="0" err="1"/>
              <a:t>Unrouted</a:t>
            </a:r>
            <a:r>
              <a:rPr lang="cs-CZ" sz="1400" dirty="0"/>
              <a:t> – vzdušné spoje</a:t>
            </a:r>
          </a:p>
          <a:p>
            <a:pPr marL="363538">
              <a:spcAft>
                <a:spcPts val="600"/>
              </a:spcAft>
            </a:pPr>
            <a:r>
              <a:rPr lang="cs-CZ" sz="1400" dirty="0"/>
              <a:t>   20 – </a:t>
            </a:r>
            <a:r>
              <a:rPr lang="cs-CZ" sz="1400" b="1" i="1" dirty="0" err="1"/>
              <a:t>Dimensions</a:t>
            </a:r>
            <a:r>
              <a:rPr lang="cs-CZ" sz="1400" dirty="0"/>
              <a:t> – obrys desky</a:t>
            </a:r>
          </a:p>
          <a:p>
            <a:pPr marL="363538">
              <a:spcAft>
                <a:spcPts val="600"/>
              </a:spcAft>
            </a:pPr>
            <a:r>
              <a:rPr lang="cs-CZ" sz="1400" dirty="0"/>
              <a:t>   21, 22  – </a:t>
            </a:r>
            <a:r>
              <a:rPr lang="cs-CZ" sz="1400" b="1" i="1" dirty="0" err="1"/>
              <a:t>Place</a:t>
            </a:r>
            <a:r>
              <a:rPr lang="cs-CZ" sz="1400" dirty="0"/>
              <a:t> – pouzdra součástek</a:t>
            </a:r>
          </a:p>
          <a:p>
            <a:pPr marL="363538">
              <a:spcAft>
                <a:spcPts val="600"/>
              </a:spcAft>
            </a:pPr>
            <a:r>
              <a:rPr lang="cs-CZ" sz="1400" dirty="0"/>
              <a:t>   23, 24  – </a:t>
            </a:r>
            <a:r>
              <a:rPr lang="cs-CZ" sz="1400" b="1" i="1" dirty="0" err="1"/>
              <a:t>Origins</a:t>
            </a:r>
            <a:r>
              <a:rPr lang="cs-CZ" sz="1400" dirty="0"/>
              <a:t> – uchopovací značky</a:t>
            </a:r>
          </a:p>
          <a:p>
            <a:pPr marL="363538">
              <a:spcAft>
                <a:spcPts val="600"/>
              </a:spcAft>
            </a:pPr>
            <a:r>
              <a:rPr lang="cs-CZ" sz="1400" dirty="0"/>
              <a:t>   25, 26  – </a:t>
            </a:r>
            <a:r>
              <a:rPr lang="cs-CZ" sz="1400" b="1" i="1" dirty="0" err="1"/>
              <a:t>Names</a:t>
            </a:r>
            <a:r>
              <a:rPr lang="cs-CZ" sz="1400" dirty="0"/>
              <a:t> – názvy součástek</a:t>
            </a:r>
          </a:p>
          <a:p>
            <a:pPr marL="363538">
              <a:spcAft>
                <a:spcPts val="600"/>
              </a:spcAft>
            </a:pPr>
            <a:r>
              <a:rPr lang="cs-CZ" sz="1400" dirty="0"/>
              <a:t>   27, 28  – </a:t>
            </a:r>
            <a:r>
              <a:rPr lang="cs-CZ" sz="1400" b="1" i="1" dirty="0" err="1"/>
              <a:t>Values</a:t>
            </a:r>
            <a:r>
              <a:rPr lang="cs-CZ" sz="1400" b="1" dirty="0"/>
              <a:t> </a:t>
            </a:r>
            <a:r>
              <a:rPr lang="cs-CZ" sz="1400" dirty="0"/>
              <a:t>– hodnoty/typy součástek</a:t>
            </a:r>
          </a:p>
          <a:p>
            <a:endParaRPr lang="cs-CZ" sz="1400" b="1" i="1" dirty="0">
              <a:solidFill>
                <a:srgbClr val="000066"/>
              </a:solidFill>
            </a:endParaRPr>
          </a:p>
          <a:p>
            <a:endParaRPr lang="cs-CZ" sz="1400" b="1" i="1" dirty="0">
              <a:solidFill>
                <a:srgbClr val="000066"/>
              </a:solidFill>
            </a:endParaRPr>
          </a:p>
          <a:p>
            <a:endParaRPr lang="cs-CZ" sz="1400" b="1" i="1" dirty="0">
              <a:solidFill>
                <a:srgbClr val="000066"/>
              </a:solidFill>
            </a:endParaRPr>
          </a:p>
          <a:p>
            <a:endParaRPr lang="cs-CZ" sz="1400" b="1" i="1" dirty="0">
              <a:solidFill>
                <a:srgbClr val="000066"/>
              </a:solidFill>
            </a:endParaRPr>
          </a:p>
          <a:p>
            <a:endParaRPr lang="cs-CZ" sz="1400" b="1" i="1" dirty="0">
              <a:solidFill>
                <a:srgbClr val="000066"/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cs-CZ" sz="2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Nastavení barev a viditelnosti hladin</a:t>
            </a:r>
          </a:p>
        </p:txBody>
      </p:sp>
      <p:sp>
        <p:nvSpPr>
          <p:cNvPr id="7" name="Rectangle 12"/>
          <p:cNvSpPr>
            <a:spLocks noChangeArrowheads="1"/>
          </p:cNvSpPr>
          <p:nvPr/>
        </p:nvSpPr>
        <p:spPr bwMode="auto">
          <a:xfrm>
            <a:off x="539750" y="1557338"/>
            <a:ext cx="792068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55600" indent="-355600" algn="just">
              <a:spcAft>
                <a:spcPts val="600"/>
              </a:spcAft>
              <a:buClr>
                <a:srgbClr val="CC0000"/>
              </a:buClr>
              <a:buFont typeface="Wingdings" pitchFamily="2" charset="2"/>
              <a:buChar char="n"/>
            </a:pPr>
            <a:r>
              <a:rPr lang="cs-CZ" sz="1400" dirty="0" smtClean="0"/>
              <a:t>provádí se kliknutím na ikonu </a:t>
            </a:r>
            <a:r>
              <a:rPr lang="cs-CZ" sz="1400" b="1" i="1" dirty="0" smtClean="0">
                <a:solidFill>
                  <a:srgbClr val="000066"/>
                </a:solidFill>
              </a:rPr>
              <a:t>Display</a:t>
            </a:r>
            <a:r>
              <a:rPr lang="cs-CZ" sz="1400" i="1" dirty="0" smtClean="0"/>
              <a:t> (Barevné hladiny)</a:t>
            </a:r>
            <a:r>
              <a:rPr lang="cs-CZ" sz="1400" dirty="0" smtClean="0"/>
              <a:t>.</a:t>
            </a:r>
          </a:p>
        </p:txBody>
      </p:sp>
      <p:grpSp>
        <p:nvGrpSpPr>
          <p:cNvPr id="15" name="Skupina 14"/>
          <p:cNvGrpSpPr/>
          <p:nvPr/>
        </p:nvGrpSpPr>
        <p:grpSpPr>
          <a:xfrm>
            <a:off x="352425" y="6483350"/>
            <a:ext cx="979488" cy="114300"/>
            <a:chOff x="352425" y="6483350"/>
            <a:chExt cx="979488" cy="114300"/>
          </a:xfrm>
        </p:grpSpPr>
        <p:pic>
          <p:nvPicPr>
            <p:cNvPr id="8" name="Picture 12" descr="tlacitko_ctverec_pocet stran_18px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52425" y="6483350"/>
              <a:ext cx="114300" cy="114300"/>
            </a:xfrm>
            <a:prstGeom prst="rect">
              <a:avLst/>
            </a:prstGeom>
            <a:noFill/>
          </p:spPr>
        </p:pic>
        <p:pic>
          <p:nvPicPr>
            <p:cNvPr id="9" name="Picture 13" descr="tlacitko_ctverec_pocet stran_18px"/>
            <p:cNvPicPr>
              <a:picLocks noChangeAspect="1" noChangeArrowheads="1"/>
            </p:cNvPicPr>
            <p:nvPr/>
          </p:nvPicPr>
          <p:blipFill>
            <a:blip r:embed="rId2" cstate="print">
              <a:lum/>
            </a:blip>
            <a:srcRect/>
            <a:stretch>
              <a:fillRect/>
            </a:stretch>
          </p:blipFill>
          <p:spPr bwMode="auto">
            <a:xfrm>
              <a:off x="496888" y="6483350"/>
              <a:ext cx="114300" cy="114300"/>
            </a:xfrm>
            <a:prstGeom prst="rect">
              <a:avLst/>
            </a:prstGeom>
            <a:noFill/>
          </p:spPr>
        </p:pic>
        <p:pic>
          <p:nvPicPr>
            <p:cNvPr id="10" name="Picture 14" descr="tlacitko_ctverec_pocet stran_18px"/>
            <p:cNvPicPr>
              <a:picLocks noChangeAspect="1" noChangeArrowheads="1"/>
            </p:cNvPicPr>
            <p:nvPr/>
          </p:nvPicPr>
          <p:blipFill>
            <a:blip r:embed="rId2" cstate="print">
              <a:lum/>
            </a:blip>
            <a:srcRect/>
            <a:stretch>
              <a:fillRect/>
            </a:stretch>
          </p:blipFill>
          <p:spPr bwMode="auto">
            <a:xfrm>
              <a:off x="641350" y="6483350"/>
              <a:ext cx="114300" cy="114300"/>
            </a:xfrm>
            <a:prstGeom prst="rect">
              <a:avLst/>
            </a:prstGeom>
            <a:noFill/>
          </p:spPr>
        </p:pic>
        <p:pic>
          <p:nvPicPr>
            <p:cNvPr id="11" name="Picture 15" descr="tlacitko_ctverec_pocet stran_18px"/>
            <p:cNvPicPr>
              <a:picLocks noChangeAspect="1" noChangeArrowheads="1"/>
            </p:cNvPicPr>
            <p:nvPr/>
          </p:nvPicPr>
          <p:blipFill>
            <a:blip r:embed="rId2" cstate="print">
              <a:lum bright="70000"/>
            </a:blip>
            <a:srcRect/>
            <a:stretch>
              <a:fillRect/>
            </a:stretch>
          </p:blipFill>
          <p:spPr bwMode="auto">
            <a:xfrm>
              <a:off x="785813" y="6483350"/>
              <a:ext cx="114300" cy="114300"/>
            </a:xfrm>
            <a:prstGeom prst="rect">
              <a:avLst/>
            </a:prstGeom>
            <a:noFill/>
          </p:spPr>
        </p:pic>
        <p:pic>
          <p:nvPicPr>
            <p:cNvPr id="12" name="Picture 16" descr="tlacitko_ctverec_pocet stran_18px"/>
            <p:cNvPicPr>
              <a:picLocks noChangeAspect="1" noChangeArrowheads="1"/>
            </p:cNvPicPr>
            <p:nvPr/>
          </p:nvPicPr>
          <p:blipFill>
            <a:blip r:embed="rId2" cstate="print">
              <a:lum bright="70000"/>
            </a:blip>
            <a:srcRect/>
            <a:stretch>
              <a:fillRect/>
            </a:stretch>
          </p:blipFill>
          <p:spPr bwMode="auto">
            <a:xfrm>
              <a:off x="928688" y="6483350"/>
              <a:ext cx="114300" cy="114300"/>
            </a:xfrm>
            <a:prstGeom prst="rect">
              <a:avLst/>
            </a:prstGeom>
            <a:noFill/>
          </p:spPr>
        </p:pic>
        <p:pic>
          <p:nvPicPr>
            <p:cNvPr id="13" name="Picture 17" descr="tlacitko_ctverec_pocet stran_18px"/>
            <p:cNvPicPr>
              <a:picLocks noChangeAspect="1" noChangeArrowheads="1"/>
            </p:cNvPicPr>
            <p:nvPr/>
          </p:nvPicPr>
          <p:blipFill>
            <a:blip r:embed="rId2" cstate="print">
              <a:lum bright="70000"/>
            </a:blip>
            <a:srcRect/>
            <a:stretch>
              <a:fillRect/>
            </a:stretch>
          </p:blipFill>
          <p:spPr bwMode="auto">
            <a:xfrm>
              <a:off x="1073150" y="6483350"/>
              <a:ext cx="114300" cy="114300"/>
            </a:xfrm>
            <a:prstGeom prst="rect">
              <a:avLst/>
            </a:prstGeom>
            <a:noFill/>
          </p:spPr>
        </p:pic>
        <p:pic>
          <p:nvPicPr>
            <p:cNvPr id="14" name="Picture 18" descr="tlacitko_ctverec_pocet stran_18px"/>
            <p:cNvPicPr>
              <a:picLocks noChangeAspect="1" noChangeArrowheads="1"/>
            </p:cNvPicPr>
            <p:nvPr/>
          </p:nvPicPr>
          <p:blipFill>
            <a:blip r:embed="rId2" cstate="print">
              <a:lum bright="70000"/>
            </a:blip>
            <a:srcRect/>
            <a:stretch>
              <a:fillRect/>
            </a:stretch>
          </p:blipFill>
          <p:spPr bwMode="auto">
            <a:xfrm>
              <a:off x="1217613" y="6483350"/>
              <a:ext cx="114300" cy="114300"/>
            </a:xfrm>
            <a:prstGeom prst="rect">
              <a:avLst/>
            </a:prstGeom>
            <a:noFill/>
          </p:spPr>
        </p:pic>
      </p:grpSp>
      <p:grpSp>
        <p:nvGrpSpPr>
          <p:cNvPr id="2" name="Skupina 1"/>
          <p:cNvGrpSpPr/>
          <p:nvPr/>
        </p:nvGrpSpPr>
        <p:grpSpPr>
          <a:xfrm>
            <a:off x="5651500" y="3140968"/>
            <a:ext cx="2736850" cy="1789807"/>
            <a:chOff x="5651500" y="3140968"/>
            <a:chExt cx="2736850" cy="1789807"/>
          </a:xfrm>
        </p:grpSpPr>
        <p:sp>
          <p:nvSpPr>
            <p:cNvPr id="2053" name="Text Box 67"/>
            <p:cNvSpPr txBox="1">
              <a:spLocks noChangeArrowheads="1"/>
            </p:cNvSpPr>
            <p:nvPr/>
          </p:nvSpPr>
          <p:spPr bwMode="auto">
            <a:xfrm>
              <a:off x="5651500" y="4508500"/>
              <a:ext cx="2736850" cy="42227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50000"/>
                </a:spcBef>
                <a:buClr>
                  <a:schemeClr val="hlink"/>
                </a:buClr>
                <a:buSzPct val="120000"/>
              </a:pPr>
              <a:r>
                <a:rPr lang="cs-CZ" sz="1200" i="1" dirty="0"/>
                <a:t>Video </a:t>
              </a:r>
              <a:r>
                <a:rPr lang="cs-CZ" sz="1200" i="1" dirty="0" smtClean="0"/>
                <a:t>13 </a:t>
              </a:r>
              <a:r>
                <a:rPr lang="cs-CZ" sz="1200" i="1" dirty="0"/>
                <a:t>– Ukázka nastavení hladin (jejich viditelnosti)</a:t>
              </a:r>
            </a:p>
          </p:txBody>
        </p:sp>
        <p:pic>
          <p:nvPicPr>
            <p:cNvPr id="16" name="Obrázek 15">
              <a:hlinkClick r:id="rId3" action="ppaction://hlinksldjump"/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82824" y="3140968"/>
              <a:ext cx="1274203" cy="1243481"/>
            </a:xfrm>
            <a:prstGeom prst="rect">
              <a:avLst/>
            </a:prstGeom>
          </p:spPr>
        </p:pic>
      </p:grp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10"/>
          <p:cNvSpPr>
            <a:spLocks noChangeArrowheads="1"/>
          </p:cNvSpPr>
          <p:nvPr/>
        </p:nvSpPr>
        <p:spPr bwMode="auto">
          <a:xfrm>
            <a:off x="539750" y="1557338"/>
            <a:ext cx="4896346" cy="37087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55600" indent="-355600" algn="just">
              <a:buClr>
                <a:srgbClr val="CC0000"/>
              </a:buClr>
              <a:buFont typeface="Wingdings" pitchFamily="2" charset="2"/>
              <a:buChar char="n"/>
            </a:pPr>
            <a:endParaRPr lang="cs-CZ" sz="1400" dirty="0" smtClean="0"/>
          </a:p>
          <a:p>
            <a:pPr marL="355600" indent="-355600" algn="just">
              <a:spcAft>
                <a:spcPts val="600"/>
              </a:spcAft>
              <a:buClr>
                <a:srgbClr val="CC0000"/>
              </a:buClr>
              <a:buFont typeface="Wingdings" pitchFamily="2" charset="2"/>
              <a:buChar char="n"/>
            </a:pPr>
            <a:r>
              <a:rPr lang="cs-CZ" sz="1400" dirty="0" smtClean="0"/>
              <a:t>mřížku </a:t>
            </a:r>
            <a:r>
              <a:rPr lang="cs-CZ" sz="1400" dirty="0"/>
              <a:t>nastavíme pomocí ikony </a:t>
            </a:r>
            <a:r>
              <a:rPr lang="cs-CZ" sz="1400" b="1" i="1" dirty="0" err="1">
                <a:solidFill>
                  <a:srgbClr val="000066"/>
                </a:solidFill>
              </a:rPr>
              <a:t>Grid</a:t>
            </a:r>
            <a:r>
              <a:rPr lang="cs-CZ" sz="1400" dirty="0"/>
              <a:t> na milimetrovou rozteč; </a:t>
            </a:r>
          </a:p>
          <a:p>
            <a:pPr marL="355600" indent="-355600" algn="just">
              <a:spcAft>
                <a:spcPts val="600"/>
              </a:spcAft>
              <a:buClr>
                <a:srgbClr val="CC0000"/>
              </a:buClr>
              <a:buFont typeface="Wingdings" pitchFamily="2" charset="2"/>
              <a:buChar char="n"/>
            </a:pPr>
            <a:r>
              <a:rPr lang="cs-CZ" sz="1400" dirty="0"/>
              <a:t>nehýbáme se součástkami;</a:t>
            </a:r>
          </a:p>
          <a:p>
            <a:pPr marL="355600" indent="-355600" algn="just">
              <a:spcAft>
                <a:spcPts val="600"/>
              </a:spcAft>
              <a:buClr>
                <a:srgbClr val="CC0000"/>
              </a:buClr>
              <a:buFont typeface="Wingdings" pitchFamily="2" charset="2"/>
              <a:buChar char="n"/>
            </a:pPr>
            <a:r>
              <a:rPr lang="cs-CZ" sz="1400" dirty="0"/>
              <a:t>vymažeme přednastavenou desku a nakreslíme </a:t>
            </a:r>
            <a:r>
              <a:rPr lang="cs-CZ" sz="1400" dirty="0" smtClean="0"/>
              <a:t>         si </a:t>
            </a:r>
            <a:r>
              <a:rPr lang="cs-CZ" sz="1400" dirty="0"/>
              <a:t>obrys desky naší (kreslíme pouze rohové značky);</a:t>
            </a:r>
          </a:p>
          <a:p>
            <a:pPr marL="355600" indent="-355600" algn="just">
              <a:spcAft>
                <a:spcPts val="600"/>
              </a:spcAft>
              <a:buClr>
                <a:srgbClr val="CC0000"/>
              </a:buClr>
              <a:buFont typeface="Wingdings" pitchFamily="2" charset="2"/>
              <a:buChar char="n"/>
            </a:pPr>
            <a:r>
              <a:rPr lang="cs-CZ" sz="1400" dirty="0"/>
              <a:t>kreslíme nejtenčí čarou </a:t>
            </a:r>
            <a:r>
              <a:rPr lang="cs-CZ" sz="1400" i="1" dirty="0"/>
              <a:t>(ikona </a:t>
            </a:r>
            <a:r>
              <a:rPr lang="cs-CZ" sz="1400" b="1" i="1" dirty="0" err="1">
                <a:solidFill>
                  <a:srgbClr val="000066"/>
                </a:solidFill>
              </a:rPr>
              <a:t>Wire</a:t>
            </a:r>
            <a:r>
              <a:rPr lang="cs-CZ" sz="1400" i="1" dirty="0"/>
              <a:t>)</a:t>
            </a:r>
            <a:r>
              <a:rPr lang="cs-CZ" sz="1400" dirty="0"/>
              <a:t> ve vrstvě 20 (</a:t>
            </a:r>
            <a:r>
              <a:rPr lang="cs-CZ" sz="1400" i="1" dirty="0" err="1"/>
              <a:t>Dimensions</a:t>
            </a:r>
            <a:r>
              <a:rPr lang="cs-CZ" sz="1400" dirty="0"/>
              <a:t>);</a:t>
            </a:r>
          </a:p>
          <a:p>
            <a:pPr marL="355600" indent="-355600" algn="just">
              <a:spcAft>
                <a:spcPts val="600"/>
              </a:spcAft>
              <a:buClr>
                <a:srgbClr val="CC0000"/>
              </a:buClr>
              <a:buFont typeface="Wingdings" pitchFamily="2" charset="2"/>
              <a:buChar char="n"/>
            </a:pPr>
            <a:r>
              <a:rPr lang="cs-CZ" sz="1400" dirty="0"/>
              <a:t>vložíme také značky montážních a technologických otvorů </a:t>
            </a:r>
            <a:r>
              <a:rPr lang="cs-CZ" sz="1400" i="1" dirty="0"/>
              <a:t>(ikona </a:t>
            </a:r>
            <a:r>
              <a:rPr lang="cs-CZ" sz="1400" b="1" i="1" dirty="0">
                <a:solidFill>
                  <a:srgbClr val="000066"/>
                </a:solidFill>
              </a:rPr>
              <a:t>Hole</a:t>
            </a:r>
            <a:r>
              <a:rPr lang="cs-CZ" sz="1400" i="1" dirty="0"/>
              <a:t>)</a:t>
            </a:r>
            <a:r>
              <a:rPr lang="cs-CZ" sz="1400" b="1" i="1" dirty="0">
                <a:solidFill>
                  <a:srgbClr val="000066"/>
                </a:solidFill>
              </a:rPr>
              <a:t> </a:t>
            </a:r>
            <a:r>
              <a:rPr lang="cs-CZ" sz="1400" dirty="0"/>
              <a:t>a součástek s pevně zadanou polohou.</a:t>
            </a:r>
            <a:endParaRPr lang="cs-CZ" sz="1400" b="1" i="1" dirty="0">
              <a:solidFill>
                <a:srgbClr val="000066"/>
              </a:solidFill>
            </a:endParaRPr>
          </a:p>
          <a:p>
            <a:pPr marL="355600" indent="-355600"/>
            <a:endParaRPr lang="cs-CZ" sz="1400" b="1" i="1" dirty="0">
              <a:solidFill>
                <a:srgbClr val="000066"/>
              </a:solidFill>
            </a:endParaRPr>
          </a:p>
          <a:p>
            <a:pPr marL="355600" indent="-355600"/>
            <a:endParaRPr lang="cs-CZ" sz="1400" b="1" i="1" dirty="0">
              <a:solidFill>
                <a:srgbClr val="000066"/>
              </a:solidFill>
            </a:endParaRPr>
          </a:p>
          <a:p>
            <a:pPr marL="355600" indent="-355600"/>
            <a:endParaRPr lang="cs-CZ" sz="1400" b="1" i="1" dirty="0">
              <a:solidFill>
                <a:srgbClr val="000066"/>
              </a:solidFill>
            </a:endParaRPr>
          </a:p>
          <a:p>
            <a:pPr marL="355600" indent="-355600"/>
            <a:endParaRPr lang="cs-CZ" sz="1400" b="1" i="1" dirty="0">
              <a:solidFill>
                <a:srgbClr val="000066"/>
              </a:solidFill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cs-CZ" sz="2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Nastavení obrysu DPS</a:t>
            </a:r>
          </a:p>
        </p:txBody>
      </p:sp>
      <p:grpSp>
        <p:nvGrpSpPr>
          <p:cNvPr id="13" name="Skupina 12"/>
          <p:cNvGrpSpPr/>
          <p:nvPr/>
        </p:nvGrpSpPr>
        <p:grpSpPr>
          <a:xfrm>
            <a:off x="352425" y="6483350"/>
            <a:ext cx="979488" cy="114300"/>
            <a:chOff x="352425" y="6483350"/>
            <a:chExt cx="979488" cy="114300"/>
          </a:xfrm>
        </p:grpSpPr>
        <p:pic>
          <p:nvPicPr>
            <p:cNvPr id="6" name="Picture 12" descr="tlacitko_ctverec_pocet stran_18px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52425" y="6483350"/>
              <a:ext cx="114300" cy="114300"/>
            </a:xfrm>
            <a:prstGeom prst="rect">
              <a:avLst/>
            </a:prstGeom>
            <a:noFill/>
          </p:spPr>
        </p:pic>
        <p:pic>
          <p:nvPicPr>
            <p:cNvPr id="7" name="Picture 13" descr="tlacitko_ctverec_pocet stran_18px"/>
            <p:cNvPicPr>
              <a:picLocks noChangeAspect="1" noChangeArrowheads="1"/>
            </p:cNvPicPr>
            <p:nvPr/>
          </p:nvPicPr>
          <p:blipFill>
            <a:blip r:embed="rId2" cstate="print">
              <a:lum/>
            </a:blip>
            <a:srcRect/>
            <a:stretch>
              <a:fillRect/>
            </a:stretch>
          </p:blipFill>
          <p:spPr bwMode="auto">
            <a:xfrm>
              <a:off x="496888" y="6483350"/>
              <a:ext cx="114300" cy="114300"/>
            </a:xfrm>
            <a:prstGeom prst="rect">
              <a:avLst/>
            </a:prstGeom>
            <a:noFill/>
          </p:spPr>
        </p:pic>
        <p:pic>
          <p:nvPicPr>
            <p:cNvPr id="8" name="Picture 14" descr="tlacitko_ctverec_pocet stran_18px"/>
            <p:cNvPicPr>
              <a:picLocks noChangeAspect="1" noChangeArrowheads="1"/>
            </p:cNvPicPr>
            <p:nvPr/>
          </p:nvPicPr>
          <p:blipFill>
            <a:blip r:embed="rId2" cstate="print">
              <a:lum/>
            </a:blip>
            <a:srcRect/>
            <a:stretch>
              <a:fillRect/>
            </a:stretch>
          </p:blipFill>
          <p:spPr bwMode="auto">
            <a:xfrm>
              <a:off x="641350" y="6483350"/>
              <a:ext cx="114300" cy="114300"/>
            </a:xfrm>
            <a:prstGeom prst="rect">
              <a:avLst/>
            </a:prstGeom>
            <a:noFill/>
          </p:spPr>
        </p:pic>
        <p:pic>
          <p:nvPicPr>
            <p:cNvPr id="9" name="Picture 15" descr="tlacitko_ctverec_pocet stran_18px"/>
            <p:cNvPicPr>
              <a:picLocks noChangeAspect="1" noChangeArrowheads="1"/>
            </p:cNvPicPr>
            <p:nvPr/>
          </p:nvPicPr>
          <p:blipFill>
            <a:blip r:embed="rId2" cstate="print">
              <a:lum/>
            </a:blip>
            <a:srcRect/>
            <a:stretch>
              <a:fillRect/>
            </a:stretch>
          </p:blipFill>
          <p:spPr bwMode="auto">
            <a:xfrm>
              <a:off x="785813" y="6483350"/>
              <a:ext cx="114300" cy="114300"/>
            </a:xfrm>
            <a:prstGeom prst="rect">
              <a:avLst/>
            </a:prstGeom>
            <a:noFill/>
          </p:spPr>
        </p:pic>
        <p:pic>
          <p:nvPicPr>
            <p:cNvPr id="10" name="Picture 16" descr="tlacitko_ctverec_pocet stran_18px"/>
            <p:cNvPicPr>
              <a:picLocks noChangeAspect="1" noChangeArrowheads="1"/>
            </p:cNvPicPr>
            <p:nvPr/>
          </p:nvPicPr>
          <p:blipFill>
            <a:blip r:embed="rId2" cstate="print">
              <a:lum bright="70000"/>
            </a:blip>
            <a:srcRect/>
            <a:stretch>
              <a:fillRect/>
            </a:stretch>
          </p:blipFill>
          <p:spPr bwMode="auto">
            <a:xfrm>
              <a:off x="928688" y="6483350"/>
              <a:ext cx="114300" cy="114300"/>
            </a:xfrm>
            <a:prstGeom prst="rect">
              <a:avLst/>
            </a:prstGeom>
            <a:noFill/>
          </p:spPr>
        </p:pic>
        <p:pic>
          <p:nvPicPr>
            <p:cNvPr id="11" name="Picture 17" descr="tlacitko_ctverec_pocet stran_18px"/>
            <p:cNvPicPr>
              <a:picLocks noChangeAspect="1" noChangeArrowheads="1"/>
            </p:cNvPicPr>
            <p:nvPr/>
          </p:nvPicPr>
          <p:blipFill>
            <a:blip r:embed="rId2" cstate="print">
              <a:lum bright="70000"/>
            </a:blip>
            <a:srcRect/>
            <a:stretch>
              <a:fillRect/>
            </a:stretch>
          </p:blipFill>
          <p:spPr bwMode="auto">
            <a:xfrm>
              <a:off x="1073150" y="6483350"/>
              <a:ext cx="114300" cy="114300"/>
            </a:xfrm>
            <a:prstGeom prst="rect">
              <a:avLst/>
            </a:prstGeom>
            <a:noFill/>
          </p:spPr>
        </p:pic>
        <p:pic>
          <p:nvPicPr>
            <p:cNvPr id="12" name="Picture 18" descr="tlacitko_ctverec_pocet stran_18px"/>
            <p:cNvPicPr>
              <a:picLocks noChangeAspect="1" noChangeArrowheads="1"/>
            </p:cNvPicPr>
            <p:nvPr/>
          </p:nvPicPr>
          <p:blipFill>
            <a:blip r:embed="rId2" cstate="print">
              <a:lum bright="70000"/>
            </a:blip>
            <a:srcRect/>
            <a:stretch>
              <a:fillRect/>
            </a:stretch>
          </p:blipFill>
          <p:spPr bwMode="auto">
            <a:xfrm>
              <a:off x="1217613" y="6483350"/>
              <a:ext cx="114300" cy="114300"/>
            </a:xfrm>
            <a:prstGeom prst="rect">
              <a:avLst/>
            </a:prstGeom>
            <a:noFill/>
          </p:spPr>
        </p:pic>
      </p:grpSp>
      <p:grpSp>
        <p:nvGrpSpPr>
          <p:cNvPr id="2" name="Skupina 1"/>
          <p:cNvGrpSpPr/>
          <p:nvPr/>
        </p:nvGrpSpPr>
        <p:grpSpPr>
          <a:xfrm>
            <a:off x="5295900" y="3140968"/>
            <a:ext cx="3381375" cy="1789807"/>
            <a:chOff x="5295900" y="3140968"/>
            <a:chExt cx="3381375" cy="1789807"/>
          </a:xfrm>
        </p:grpSpPr>
        <p:sp>
          <p:nvSpPr>
            <p:cNvPr id="3077" name="Text Box 8"/>
            <p:cNvSpPr txBox="1">
              <a:spLocks noChangeArrowheads="1"/>
            </p:cNvSpPr>
            <p:nvPr/>
          </p:nvSpPr>
          <p:spPr bwMode="auto">
            <a:xfrm>
              <a:off x="5295900" y="4508500"/>
              <a:ext cx="3381375" cy="42227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50000"/>
                </a:spcBef>
                <a:buClr>
                  <a:schemeClr val="hlink"/>
                </a:buClr>
                <a:buSzPct val="120000"/>
              </a:pPr>
              <a:r>
                <a:rPr lang="cs-CZ" sz="1200" i="1" dirty="0"/>
                <a:t>Video </a:t>
              </a:r>
              <a:r>
                <a:rPr lang="cs-CZ" sz="1200" i="1" dirty="0" smtClean="0"/>
                <a:t>14 </a:t>
              </a:r>
              <a:r>
                <a:rPr lang="cs-CZ" sz="1200" i="1" dirty="0"/>
                <a:t>– Ukázka nastavení obrysu desky     a vložení montážních otvorů</a:t>
              </a:r>
            </a:p>
          </p:txBody>
        </p:sp>
        <p:pic>
          <p:nvPicPr>
            <p:cNvPr id="14" name="Obrázek 13">
              <a:hlinkClick r:id="rId3" action="ppaction://hlinksldjump"/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9486" y="3140968"/>
              <a:ext cx="1274203" cy="1243481"/>
            </a:xfrm>
            <a:prstGeom prst="rect">
              <a:avLst/>
            </a:prstGeom>
          </p:spPr>
        </p:pic>
      </p:grp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5"/>
          <p:cNvSpPr>
            <a:spLocks noChangeArrowheads="1"/>
          </p:cNvSpPr>
          <p:nvPr/>
        </p:nvSpPr>
        <p:spPr bwMode="auto">
          <a:xfrm>
            <a:off x="539751" y="1557338"/>
            <a:ext cx="8032778" cy="794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55600" indent="-355600" algn="just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rgbClr val="CC0000"/>
              </a:buClr>
              <a:buFont typeface="Wingdings" pitchFamily="2" charset="2"/>
              <a:buChar char="n"/>
            </a:pPr>
            <a:r>
              <a:rPr lang="cs-CZ" sz="1400" dirty="0" smtClean="0"/>
              <a:t>přepneme rastr pomocí ikony </a:t>
            </a:r>
            <a:r>
              <a:rPr lang="cs-CZ" sz="1400" b="1" i="1" dirty="0" smtClean="0">
                <a:solidFill>
                  <a:srgbClr val="000066"/>
                </a:solidFill>
              </a:rPr>
              <a:t>Mřížka</a:t>
            </a:r>
            <a:r>
              <a:rPr lang="cs-CZ" sz="1400" b="1" i="1" dirty="0" smtClean="0"/>
              <a:t> </a:t>
            </a:r>
            <a:r>
              <a:rPr lang="cs-CZ" sz="1400" i="1" dirty="0" smtClean="0"/>
              <a:t>(</a:t>
            </a:r>
            <a:r>
              <a:rPr lang="cs-CZ" sz="1400" i="1" dirty="0" err="1" smtClean="0"/>
              <a:t>Grid</a:t>
            </a:r>
            <a:r>
              <a:rPr lang="cs-CZ" sz="1400" i="1" dirty="0" smtClean="0"/>
              <a:t>)</a:t>
            </a:r>
            <a:r>
              <a:rPr lang="cs-CZ" sz="1400" b="1" dirty="0" smtClean="0"/>
              <a:t> </a:t>
            </a:r>
            <a:r>
              <a:rPr lang="cs-CZ" sz="1400" dirty="0" smtClean="0"/>
              <a:t>zpátky na palcový (rozteč je dána použitou konstrukční třídou přesnosti);</a:t>
            </a:r>
          </a:p>
          <a:p>
            <a:pPr marL="355600" indent="-355600" algn="just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rgbClr val="CC0000"/>
              </a:buClr>
              <a:buFont typeface="Wingdings" pitchFamily="2" charset="2"/>
              <a:buChar char="n"/>
            </a:pPr>
            <a:r>
              <a:rPr lang="cs-CZ" sz="1400" dirty="0" smtClean="0"/>
              <a:t>pomocí ikony </a:t>
            </a:r>
            <a:r>
              <a:rPr lang="cs-CZ" sz="1400" b="1" i="1" dirty="0" smtClean="0">
                <a:solidFill>
                  <a:srgbClr val="000066"/>
                </a:solidFill>
              </a:rPr>
              <a:t>Přesun </a:t>
            </a:r>
            <a:r>
              <a:rPr lang="cs-CZ" sz="1400" i="1" dirty="0" smtClean="0"/>
              <a:t>(</a:t>
            </a:r>
            <a:r>
              <a:rPr lang="cs-CZ" sz="1400" i="1" dirty="0" err="1" smtClean="0"/>
              <a:t>Move</a:t>
            </a:r>
            <a:r>
              <a:rPr lang="cs-CZ" sz="1400" i="1" dirty="0" smtClean="0"/>
              <a:t>)</a:t>
            </a:r>
            <a:r>
              <a:rPr lang="cs-CZ" sz="1400" b="1" dirty="0" smtClean="0"/>
              <a:t> </a:t>
            </a:r>
            <a:r>
              <a:rPr lang="cs-CZ" sz="1400" dirty="0" smtClean="0"/>
              <a:t>rozmístíme součástky na desku.</a:t>
            </a:r>
            <a:endParaRPr lang="cs-CZ" sz="1400" b="1" i="1" dirty="0">
              <a:solidFill>
                <a:srgbClr val="000066"/>
              </a:solidFill>
            </a:endParaRPr>
          </a:p>
        </p:txBody>
      </p:sp>
      <p:grpSp>
        <p:nvGrpSpPr>
          <p:cNvPr id="13" name="Skupina 12"/>
          <p:cNvGrpSpPr/>
          <p:nvPr/>
        </p:nvGrpSpPr>
        <p:grpSpPr>
          <a:xfrm>
            <a:off x="1090005" y="2567757"/>
            <a:ext cx="6963990" cy="357187"/>
            <a:chOff x="1115616" y="2492896"/>
            <a:chExt cx="6963990" cy="357187"/>
          </a:xfrm>
        </p:grpSpPr>
        <p:grpSp>
          <p:nvGrpSpPr>
            <p:cNvPr id="4100" name="Group 12"/>
            <p:cNvGrpSpPr>
              <a:grpSpLocks/>
            </p:cNvGrpSpPr>
            <p:nvPr/>
          </p:nvGrpSpPr>
          <p:grpSpPr bwMode="auto">
            <a:xfrm>
              <a:off x="1115616" y="2492896"/>
              <a:ext cx="3717925" cy="355600"/>
              <a:chOff x="3016" y="2659"/>
              <a:chExt cx="2342" cy="224"/>
            </a:xfrm>
          </p:grpSpPr>
          <p:sp>
            <p:nvSpPr>
              <p:cNvPr id="4107" name="Text Box 13"/>
              <p:cNvSpPr txBox="1">
                <a:spLocks noChangeArrowheads="1"/>
              </p:cNvSpPr>
              <p:nvPr/>
            </p:nvSpPr>
            <p:spPr bwMode="auto">
              <a:xfrm>
                <a:off x="3288" y="2659"/>
                <a:ext cx="2070" cy="19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cs-CZ" sz="1400" b="1" dirty="0"/>
                  <a:t>ikona GRID</a:t>
                </a:r>
                <a:r>
                  <a:rPr lang="cs-CZ" sz="1400" dirty="0"/>
                  <a:t> (nastavení mřížky - rastru)</a:t>
                </a:r>
              </a:p>
            </p:txBody>
          </p:sp>
          <p:pic>
            <p:nvPicPr>
              <p:cNvPr id="4108" name="Picture 14" descr="ikona_17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3016" y="2659"/>
                <a:ext cx="224" cy="22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4101" name="Group 15"/>
            <p:cNvGrpSpPr>
              <a:grpSpLocks/>
            </p:cNvGrpSpPr>
            <p:nvPr/>
          </p:nvGrpSpPr>
          <p:grpSpPr bwMode="auto">
            <a:xfrm>
              <a:off x="5076056" y="2492896"/>
              <a:ext cx="3003550" cy="357187"/>
              <a:chOff x="3016" y="2930"/>
              <a:chExt cx="1892" cy="225"/>
            </a:xfrm>
          </p:grpSpPr>
          <p:pic>
            <p:nvPicPr>
              <p:cNvPr id="4105" name="Picture 16" descr="ikona_20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016" y="2931"/>
                <a:ext cx="224" cy="22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106" name="Text Box 17"/>
              <p:cNvSpPr txBox="1">
                <a:spLocks noChangeArrowheads="1"/>
              </p:cNvSpPr>
              <p:nvPr/>
            </p:nvSpPr>
            <p:spPr bwMode="auto">
              <a:xfrm>
                <a:off x="3288" y="2930"/>
                <a:ext cx="1620" cy="19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cs-CZ" sz="1400" b="1" dirty="0"/>
                  <a:t>ikona MOVE</a:t>
                </a:r>
                <a:r>
                  <a:rPr lang="cs-CZ" sz="1400" dirty="0"/>
                  <a:t> (přesun objektu)</a:t>
                </a:r>
              </a:p>
            </p:txBody>
          </p:sp>
        </p:grpSp>
      </p:grpSp>
      <p:sp>
        <p:nvSpPr>
          <p:cNvPr id="4102" name="Rectangle 18"/>
          <p:cNvSpPr>
            <a:spLocks noChangeArrowheads="1"/>
          </p:cNvSpPr>
          <p:nvPr/>
        </p:nvSpPr>
        <p:spPr bwMode="auto">
          <a:xfrm>
            <a:off x="539750" y="3284860"/>
            <a:ext cx="4752975" cy="2736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55600" indent="-355600" algn="just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</a:pPr>
            <a:r>
              <a:rPr lang="cs-CZ" sz="1400" b="1" dirty="0"/>
              <a:t>Doporučený postup rozmísťování:</a:t>
            </a:r>
          </a:p>
          <a:p>
            <a:pPr marL="355600" indent="-355600" algn="just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rgbClr val="CC0000"/>
              </a:buClr>
              <a:buFont typeface="Wingdings" pitchFamily="2" charset="2"/>
              <a:buChar char="n"/>
            </a:pPr>
            <a:r>
              <a:rPr lang="cs-CZ" sz="1400" dirty="0" smtClean="0"/>
              <a:t>konstrukční </a:t>
            </a:r>
            <a:r>
              <a:rPr lang="cs-CZ" sz="1400" dirty="0"/>
              <a:t>a technologické prvky (otvory, zářezy apod.);</a:t>
            </a:r>
          </a:p>
          <a:p>
            <a:pPr marL="355600" indent="-355600" algn="just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rgbClr val="CC0000"/>
              </a:buClr>
              <a:buFont typeface="Wingdings" pitchFamily="2" charset="2"/>
              <a:buChar char="n"/>
            </a:pPr>
            <a:r>
              <a:rPr lang="cs-CZ" sz="1400" dirty="0"/>
              <a:t>součástky s vazbou navenek (vypínače, svorkovnice, konektory, potenciometry, displeje, chladiče apod.);</a:t>
            </a:r>
          </a:p>
          <a:p>
            <a:pPr marL="355600" indent="-355600" algn="just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rgbClr val="CC0000"/>
              </a:buClr>
              <a:buFont typeface="Wingdings" pitchFamily="2" charset="2"/>
              <a:buChar char="n"/>
            </a:pPr>
            <a:r>
              <a:rPr lang="cs-CZ" sz="1400" dirty="0"/>
              <a:t>součástky </a:t>
            </a:r>
            <a:r>
              <a:rPr lang="cs-CZ" sz="1400" dirty="0" err="1"/>
              <a:t>sběrnic</a:t>
            </a:r>
            <a:r>
              <a:rPr lang="cs-CZ" sz="1400" dirty="0"/>
              <a:t> (budiče, řadiče, terminátory apod.);</a:t>
            </a:r>
          </a:p>
          <a:p>
            <a:pPr marL="355600" indent="-355600" algn="just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rgbClr val="CC0000"/>
              </a:buClr>
              <a:buFont typeface="Wingdings" pitchFamily="2" charset="2"/>
              <a:buChar char="n"/>
            </a:pPr>
            <a:r>
              <a:rPr lang="cs-CZ" sz="1400" dirty="0"/>
              <a:t>rozměrné součástky (transformátory, velké cívky             a kondenzátory, výkonové odporníky apod.);</a:t>
            </a:r>
          </a:p>
          <a:p>
            <a:pPr marL="355600" indent="-355600" algn="just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rgbClr val="CC0000"/>
              </a:buClr>
              <a:buFont typeface="Wingdings" pitchFamily="2" charset="2"/>
              <a:buChar char="n"/>
            </a:pPr>
            <a:r>
              <a:rPr lang="cs-CZ" sz="1400" dirty="0"/>
              <a:t>zbylé integrované obvody a blokovací kondenzátory;</a:t>
            </a:r>
          </a:p>
          <a:p>
            <a:pPr marL="355600" indent="-355600" algn="just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rgbClr val="CC0000"/>
              </a:buClr>
              <a:buFont typeface="Wingdings" pitchFamily="2" charset="2"/>
              <a:buChar char="n"/>
            </a:pPr>
            <a:r>
              <a:rPr lang="cs-CZ" sz="1400" dirty="0"/>
              <a:t>ostatní součástky.</a:t>
            </a:r>
            <a:r>
              <a:rPr lang="cs-CZ" sz="1400" i="1" dirty="0"/>
              <a:t>	</a:t>
            </a: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cs-CZ" sz="2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Rozmístění součástek</a:t>
            </a:r>
            <a:r>
              <a:rPr kumimoji="0" lang="cs-CZ" sz="2600" b="1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na DPS</a:t>
            </a:r>
            <a:endParaRPr kumimoji="0" lang="cs-CZ" sz="26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grpSp>
        <p:nvGrpSpPr>
          <p:cNvPr id="21" name="Skupina 20"/>
          <p:cNvGrpSpPr/>
          <p:nvPr/>
        </p:nvGrpSpPr>
        <p:grpSpPr>
          <a:xfrm>
            <a:off x="352425" y="6483350"/>
            <a:ext cx="979488" cy="114300"/>
            <a:chOff x="352425" y="6483350"/>
            <a:chExt cx="979488" cy="114300"/>
          </a:xfrm>
        </p:grpSpPr>
        <p:pic>
          <p:nvPicPr>
            <p:cNvPr id="14" name="Picture 12" descr="tlacitko_ctverec_pocet stran_18px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52425" y="6483350"/>
              <a:ext cx="114300" cy="114300"/>
            </a:xfrm>
            <a:prstGeom prst="rect">
              <a:avLst/>
            </a:prstGeom>
            <a:noFill/>
          </p:spPr>
        </p:pic>
        <p:pic>
          <p:nvPicPr>
            <p:cNvPr id="15" name="Picture 13" descr="tlacitko_ctverec_pocet stran_18px"/>
            <p:cNvPicPr>
              <a:picLocks noChangeAspect="1" noChangeArrowheads="1"/>
            </p:cNvPicPr>
            <p:nvPr/>
          </p:nvPicPr>
          <p:blipFill>
            <a:blip r:embed="rId4" cstate="print">
              <a:lum/>
            </a:blip>
            <a:srcRect/>
            <a:stretch>
              <a:fillRect/>
            </a:stretch>
          </p:blipFill>
          <p:spPr bwMode="auto">
            <a:xfrm>
              <a:off x="496888" y="6483350"/>
              <a:ext cx="114300" cy="114300"/>
            </a:xfrm>
            <a:prstGeom prst="rect">
              <a:avLst/>
            </a:prstGeom>
            <a:noFill/>
          </p:spPr>
        </p:pic>
        <p:pic>
          <p:nvPicPr>
            <p:cNvPr id="16" name="Picture 14" descr="tlacitko_ctverec_pocet stran_18px"/>
            <p:cNvPicPr>
              <a:picLocks noChangeAspect="1" noChangeArrowheads="1"/>
            </p:cNvPicPr>
            <p:nvPr/>
          </p:nvPicPr>
          <p:blipFill>
            <a:blip r:embed="rId4" cstate="print">
              <a:lum/>
            </a:blip>
            <a:srcRect/>
            <a:stretch>
              <a:fillRect/>
            </a:stretch>
          </p:blipFill>
          <p:spPr bwMode="auto">
            <a:xfrm>
              <a:off x="641350" y="6483350"/>
              <a:ext cx="114300" cy="114300"/>
            </a:xfrm>
            <a:prstGeom prst="rect">
              <a:avLst/>
            </a:prstGeom>
            <a:noFill/>
          </p:spPr>
        </p:pic>
        <p:pic>
          <p:nvPicPr>
            <p:cNvPr id="17" name="Picture 15" descr="tlacitko_ctverec_pocet stran_18px"/>
            <p:cNvPicPr>
              <a:picLocks noChangeAspect="1" noChangeArrowheads="1"/>
            </p:cNvPicPr>
            <p:nvPr/>
          </p:nvPicPr>
          <p:blipFill>
            <a:blip r:embed="rId4" cstate="print">
              <a:lum/>
            </a:blip>
            <a:srcRect/>
            <a:stretch>
              <a:fillRect/>
            </a:stretch>
          </p:blipFill>
          <p:spPr bwMode="auto">
            <a:xfrm>
              <a:off x="785813" y="6483350"/>
              <a:ext cx="114300" cy="114300"/>
            </a:xfrm>
            <a:prstGeom prst="rect">
              <a:avLst/>
            </a:prstGeom>
            <a:noFill/>
          </p:spPr>
        </p:pic>
        <p:pic>
          <p:nvPicPr>
            <p:cNvPr id="18" name="Picture 16" descr="tlacitko_ctverec_pocet stran_18px"/>
            <p:cNvPicPr>
              <a:picLocks noChangeAspect="1" noChangeArrowheads="1"/>
            </p:cNvPicPr>
            <p:nvPr/>
          </p:nvPicPr>
          <p:blipFill>
            <a:blip r:embed="rId4" cstate="print">
              <a:lum/>
            </a:blip>
            <a:srcRect/>
            <a:stretch>
              <a:fillRect/>
            </a:stretch>
          </p:blipFill>
          <p:spPr bwMode="auto">
            <a:xfrm>
              <a:off x="928688" y="6483350"/>
              <a:ext cx="114300" cy="114300"/>
            </a:xfrm>
            <a:prstGeom prst="rect">
              <a:avLst/>
            </a:prstGeom>
            <a:noFill/>
          </p:spPr>
        </p:pic>
        <p:pic>
          <p:nvPicPr>
            <p:cNvPr id="19" name="Picture 17" descr="tlacitko_ctverec_pocet stran_18px"/>
            <p:cNvPicPr>
              <a:picLocks noChangeAspect="1" noChangeArrowheads="1"/>
            </p:cNvPicPr>
            <p:nvPr/>
          </p:nvPicPr>
          <p:blipFill>
            <a:blip r:embed="rId4" cstate="print">
              <a:lum bright="70000"/>
            </a:blip>
            <a:srcRect/>
            <a:stretch>
              <a:fillRect/>
            </a:stretch>
          </p:blipFill>
          <p:spPr bwMode="auto">
            <a:xfrm>
              <a:off x="1073150" y="6483350"/>
              <a:ext cx="114300" cy="114300"/>
            </a:xfrm>
            <a:prstGeom prst="rect">
              <a:avLst/>
            </a:prstGeom>
            <a:noFill/>
          </p:spPr>
        </p:pic>
        <p:pic>
          <p:nvPicPr>
            <p:cNvPr id="20" name="Picture 18" descr="tlacitko_ctverec_pocet stran_18px"/>
            <p:cNvPicPr>
              <a:picLocks noChangeAspect="1" noChangeArrowheads="1"/>
            </p:cNvPicPr>
            <p:nvPr/>
          </p:nvPicPr>
          <p:blipFill>
            <a:blip r:embed="rId4" cstate="print">
              <a:lum bright="70000"/>
            </a:blip>
            <a:srcRect/>
            <a:stretch>
              <a:fillRect/>
            </a:stretch>
          </p:blipFill>
          <p:spPr bwMode="auto">
            <a:xfrm>
              <a:off x="1217613" y="6483350"/>
              <a:ext cx="114300" cy="114300"/>
            </a:xfrm>
            <a:prstGeom prst="rect">
              <a:avLst/>
            </a:prstGeom>
            <a:noFill/>
          </p:spPr>
        </p:pic>
      </p:grpSp>
      <p:grpSp>
        <p:nvGrpSpPr>
          <p:cNvPr id="2" name="Skupina 1"/>
          <p:cNvGrpSpPr/>
          <p:nvPr/>
        </p:nvGrpSpPr>
        <p:grpSpPr>
          <a:xfrm>
            <a:off x="5292725" y="4221088"/>
            <a:ext cx="3381375" cy="1698700"/>
            <a:chOff x="5292725" y="4221088"/>
            <a:chExt cx="3381375" cy="1698700"/>
          </a:xfrm>
        </p:grpSpPr>
        <p:sp>
          <p:nvSpPr>
            <p:cNvPr id="4104" name="Text Box 22"/>
            <p:cNvSpPr txBox="1">
              <a:spLocks noChangeArrowheads="1"/>
            </p:cNvSpPr>
            <p:nvPr/>
          </p:nvSpPr>
          <p:spPr bwMode="auto">
            <a:xfrm>
              <a:off x="5292725" y="5662613"/>
              <a:ext cx="3381375" cy="25717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342900" indent="-342900" algn="ctr">
                <a:lnSpc>
                  <a:spcPct val="90000"/>
                </a:lnSpc>
                <a:spcBef>
                  <a:spcPct val="50000"/>
                </a:spcBef>
                <a:buClr>
                  <a:schemeClr val="hlink"/>
                </a:buClr>
                <a:buSzPct val="120000"/>
              </a:pPr>
              <a:r>
                <a:rPr lang="cs-CZ" sz="1200" i="1" dirty="0"/>
                <a:t>Video </a:t>
              </a:r>
              <a:r>
                <a:rPr lang="cs-CZ" sz="1200" i="1" dirty="0" smtClean="0"/>
                <a:t>15 </a:t>
              </a:r>
              <a:r>
                <a:rPr lang="cs-CZ" sz="1200" i="1" dirty="0"/>
                <a:t>– Rozmístění součástek</a:t>
              </a:r>
            </a:p>
          </p:txBody>
        </p:sp>
        <p:pic>
          <p:nvPicPr>
            <p:cNvPr id="22" name="Obrázek 21">
              <a:hlinkClick r:id="rId5" action="ppaction://hlinksldjump"/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6311" y="4221088"/>
              <a:ext cx="1274203" cy="1243481"/>
            </a:xfrm>
            <a:prstGeom prst="rect">
              <a:avLst/>
            </a:prstGeom>
          </p:spPr>
        </p:pic>
      </p:grp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5651500" y="3144838"/>
            <a:ext cx="3138488" cy="355600"/>
            <a:chOff x="3470" y="3566"/>
            <a:chExt cx="1977" cy="224"/>
          </a:xfrm>
        </p:grpSpPr>
        <p:pic>
          <p:nvPicPr>
            <p:cNvPr id="5131" name="Picture 20" descr="ikona_0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470" y="3566"/>
              <a:ext cx="224" cy="2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132" name="Text Box 21"/>
            <p:cNvSpPr txBox="1">
              <a:spLocks noChangeArrowheads="1"/>
            </p:cNvSpPr>
            <p:nvPr/>
          </p:nvSpPr>
          <p:spPr bwMode="auto">
            <a:xfrm>
              <a:off x="3752" y="3566"/>
              <a:ext cx="1695" cy="19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 b="1"/>
                <a:t>ikona ROUTE</a:t>
              </a:r>
              <a:r>
                <a:rPr lang="cs-CZ" sz="1400"/>
                <a:t> (ruční propojení)</a:t>
              </a:r>
            </a:p>
          </p:txBody>
        </p:sp>
      </p:grpSp>
      <p:grpSp>
        <p:nvGrpSpPr>
          <p:cNvPr id="3" name="Group 25"/>
          <p:cNvGrpSpPr>
            <a:grpSpLocks/>
          </p:cNvGrpSpPr>
          <p:nvPr/>
        </p:nvGrpSpPr>
        <p:grpSpPr bwMode="auto">
          <a:xfrm>
            <a:off x="1114425" y="5135582"/>
            <a:ext cx="3744913" cy="1079500"/>
            <a:chOff x="340" y="3294"/>
            <a:chExt cx="2359" cy="680"/>
          </a:xfrm>
        </p:grpSpPr>
        <p:pic>
          <p:nvPicPr>
            <p:cNvPr id="5129" name="Picture 23" descr="propojovani_vyvodu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40" y="3294"/>
              <a:ext cx="2359" cy="4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130" name="Text Box 24"/>
            <p:cNvSpPr txBox="1">
              <a:spLocks noChangeArrowheads="1"/>
            </p:cNvSpPr>
            <p:nvPr/>
          </p:nvSpPr>
          <p:spPr bwMode="auto">
            <a:xfrm>
              <a:off x="476" y="3812"/>
              <a:ext cx="2041" cy="16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342900" indent="-342900" algn="ctr">
                <a:lnSpc>
                  <a:spcPct val="90000"/>
                </a:lnSpc>
                <a:spcBef>
                  <a:spcPct val="50000"/>
                </a:spcBef>
                <a:buClr>
                  <a:schemeClr val="hlink"/>
                </a:buClr>
                <a:buSzPct val="120000"/>
              </a:pPr>
              <a:r>
                <a:rPr lang="cs-CZ" sz="1200" i="1" dirty="0"/>
                <a:t>Obr. </a:t>
              </a:r>
              <a:r>
                <a:rPr lang="cs-CZ" sz="1200" i="1" dirty="0" smtClean="0"/>
                <a:t>26 </a:t>
              </a:r>
              <a:r>
                <a:rPr lang="cs-CZ" sz="1200" i="1" dirty="0"/>
                <a:t>– Propojování vývodů součástek</a:t>
              </a:r>
            </a:p>
          </p:txBody>
        </p:sp>
      </p:grpSp>
      <p:sp>
        <p:nvSpPr>
          <p:cNvPr id="5127" name="Rectangle 13"/>
          <p:cNvSpPr>
            <a:spLocks noChangeArrowheads="1"/>
          </p:cNvSpPr>
          <p:nvPr/>
        </p:nvSpPr>
        <p:spPr bwMode="auto">
          <a:xfrm>
            <a:off x="539750" y="3143248"/>
            <a:ext cx="5032382" cy="237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55600" indent="-355600" algn="just">
              <a:spcBef>
                <a:spcPct val="20000"/>
              </a:spcBef>
              <a:spcAft>
                <a:spcPts val="600"/>
              </a:spcAft>
            </a:pPr>
            <a:r>
              <a:rPr lang="cs-CZ" sz="1400" b="1" dirty="0"/>
              <a:t>Hlavní zásady při propojování vývodů součástek:</a:t>
            </a:r>
          </a:p>
          <a:p>
            <a:pPr marL="355600" indent="-355600" algn="just">
              <a:spcBef>
                <a:spcPct val="20000"/>
              </a:spcBef>
              <a:spcAft>
                <a:spcPts val="600"/>
              </a:spcAft>
              <a:buClr>
                <a:srgbClr val="CC0000"/>
              </a:buClr>
              <a:buFont typeface="Wingdings" pitchFamily="2" charset="2"/>
              <a:buChar char="n"/>
            </a:pPr>
            <a:r>
              <a:rPr lang="cs-CZ" sz="1400" dirty="0" smtClean="0"/>
              <a:t>z </a:t>
            </a:r>
            <a:r>
              <a:rPr lang="cs-CZ" sz="1400" dirty="0"/>
              <a:t>vývodu součástky (pájecí plošky) vyvádíme plošný spoj vždy kolmo;</a:t>
            </a:r>
          </a:p>
          <a:p>
            <a:pPr marL="355600" indent="-355600" algn="just">
              <a:spcBef>
                <a:spcPct val="20000"/>
              </a:spcBef>
              <a:spcAft>
                <a:spcPts val="600"/>
              </a:spcAft>
              <a:buClr>
                <a:srgbClr val="CC0000"/>
              </a:buClr>
              <a:buFont typeface="Wingdings" pitchFamily="2" charset="2"/>
              <a:buChar char="n"/>
            </a:pPr>
            <a:r>
              <a:rPr lang="cs-CZ" sz="1400" dirty="0"/>
              <a:t>u plošných spojů nevytváříme ostré rohy (zkosujeme je);</a:t>
            </a:r>
          </a:p>
          <a:p>
            <a:pPr marL="355600" indent="-355600" algn="just">
              <a:spcBef>
                <a:spcPct val="20000"/>
              </a:spcBef>
              <a:spcAft>
                <a:spcPts val="600"/>
              </a:spcAft>
              <a:buClr>
                <a:srgbClr val="CC0000"/>
              </a:buClr>
              <a:buFont typeface="Wingdings" pitchFamily="2" charset="2"/>
              <a:buChar char="n"/>
            </a:pPr>
            <a:r>
              <a:rPr lang="cs-CZ" sz="1400" b="1" dirty="0"/>
              <a:t>plošné spoje vedeme</a:t>
            </a:r>
            <a:r>
              <a:rPr lang="cs-CZ" sz="1400" dirty="0"/>
              <a:t> buď </a:t>
            </a:r>
            <a:r>
              <a:rPr lang="cs-CZ" sz="1400" b="1" dirty="0"/>
              <a:t>vodorovně</a:t>
            </a:r>
            <a:r>
              <a:rPr lang="cs-CZ" sz="1400" dirty="0"/>
              <a:t>, nebo </a:t>
            </a:r>
            <a:r>
              <a:rPr lang="cs-CZ" sz="1400" b="1" dirty="0"/>
              <a:t>svisle</a:t>
            </a:r>
            <a:r>
              <a:rPr lang="cs-CZ" sz="1400" dirty="0"/>
              <a:t>, šikmo jen v odůvodněných případech (lépe tak využijeme prostor desky).</a:t>
            </a:r>
          </a:p>
          <a:p>
            <a:pPr marL="355600" indent="-355600" algn="just">
              <a:spcBef>
                <a:spcPct val="20000"/>
              </a:spcBef>
              <a:buClr>
                <a:srgbClr val="CC0000"/>
              </a:buClr>
              <a:buFont typeface="Wingdings" pitchFamily="2" charset="2"/>
              <a:buNone/>
            </a:pPr>
            <a:r>
              <a:rPr lang="cs-CZ" sz="1400" i="1" dirty="0"/>
              <a:t>	</a:t>
            </a: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cs-CZ" sz="2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Propojení součástek</a:t>
            </a:r>
          </a:p>
        </p:txBody>
      </p:sp>
      <p:sp>
        <p:nvSpPr>
          <p:cNvPr id="13" name="Rectangle 25"/>
          <p:cNvSpPr>
            <a:spLocks noChangeArrowheads="1"/>
          </p:cNvSpPr>
          <p:nvPr/>
        </p:nvSpPr>
        <p:spPr bwMode="auto">
          <a:xfrm>
            <a:off x="539750" y="1557339"/>
            <a:ext cx="8208963" cy="1495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55600" indent="-355600" algn="just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rgbClr val="CC0000"/>
              </a:buClr>
              <a:buFont typeface="Wingdings" pitchFamily="2" charset="2"/>
              <a:buChar char="n"/>
            </a:pPr>
            <a:r>
              <a:rPr lang="cs-CZ" sz="1400" dirty="0" smtClean="0"/>
              <a:t>pomocí ikony </a:t>
            </a:r>
            <a:r>
              <a:rPr lang="cs-CZ" sz="1400" b="1" i="1" dirty="0" err="1" smtClean="0">
                <a:solidFill>
                  <a:srgbClr val="000066"/>
                </a:solidFill>
              </a:rPr>
              <a:t>Route</a:t>
            </a:r>
            <a:r>
              <a:rPr lang="cs-CZ" sz="1400" b="1" i="1" dirty="0" smtClean="0"/>
              <a:t> </a:t>
            </a:r>
            <a:r>
              <a:rPr lang="cs-CZ" sz="1400" i="1" dirty="0" smtClean="0"/>
              <a:t>(ruční propojení)</a:t>
            </a:r>
            <a:r>
              <a:rPr lang="cs-CZ" sz="1400" b="1" dirty="0" smtClean="0"/>
              <a:t> </a:t>
            </a:r>
            <a:r>
              <a:rPr lang="cs-CZ" sz="1400" dirty="0" smtClean="0"/>
              <a:t>přeměníme vzdušné spoje mezi vývody součástek na spoje vodivé;</a:t>
            </a:r>
          </a:p>
          <a:p>
            <a:pPr marL="355600" indent="-355600" algn="just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rgbClr val="CC0000"/>
              </a:buClr>
              <a:buFont typeface="Wingdings" pitchFamily="2" charset="2"/>
              <a:buChar char="n"/>
            </a:pPr>
            <a:r>
              <a:rPr lang="cs-CZ" sz="1400" dirty="0" smtClean="0"/>
              <a:t>zvolíme, v jaké vrstvě chceme spoje propojovat </a:t>
            </a:r>
            <a:r>
              <a:rPr lang="cs-CZ" sz="1400" i="1" dirty="0" smtClean="0"/>
              <a:t>(</a:t>
            </a:r>
            <a:r>
              <a:rPr lang="cs-CZ" sz="1400" b="1" i="1" dirty="0" smtClean="0"/>
              <a:t>vrstva 1 (Top) </a:t>
            </a:r>
            <a:r>
              <a:rPr lang="cs-CZ" sz="1400" i="1" dirty="0" smtClean="0"/>
              <a:t>= vrchní strana desky;</a:t>
            </a:r>
            <a:r>
              <a:rPr lang="cs-CZ" sz="1400" b="1" i="1" dirty="0" smtClean="0"/>
              <a:t> vrstva 16 (</a:t>
            </a:r>
            <a:r>
              <a:rPr lang="cs-CZ" sz="1400" b="1" i="1" dirty="0" err="1" smtClean="0"/>
              <a:t>Bottom</a:t>
            </a:r>
            <a:r>
              <a:rPr lang="cs-CZ" sz="1400" b="1" i="1" dirty="0" smtClean="0"/>
              <a:t>) </a:t>
            </a:r>
            <a:r>
              <a:rPr lang="cs-CZ" sz="1400" i="1" dirty="0" smtClean="0"/>
              <a:t>= spodní strana desky)</a:t>
            </a:r>
            <a:r>
              <a:rPr lang="cs-CZ" sz="1400" dirty="0" smtClean="0"/>
              <a:t>;</a:t>
            </a:r>
          </a:p>
          <a:p>
            <a:pPr marL="355600" indent="-355600" algn="just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rgbClr val="CC0000"/>
              </a:buClr>
              <a:buFont typeface="Wingdings" pitchFamily="2" charset="2"/>
              <a:buChar char="n"/>
            </a:pPr>
            <a:r>
              <a:rPr lang="cs-CZ" sz="1400" dirty="0" smtClean="0"/>
              <a:t>pomocí parametru </a:t>
            </a:r>
            <a:r>
              <a:rPr lang="cs-CZ" sz="1400" b="1" i="1" dirty="0" err="1" smtClean="0">
                <a:solidFill>
                  <a:srgbClr val="000066"/>
                </a:solidFill>
              </a:rPr>
              <a:t>Wight</a:t>
            </a:r>
            <a:r>
              <a:rPr lang="cs-CZ" sz="1400" i="1" dirty="0" smtClean="0">
                <a:solidFill>
                  <a:srgbClr val="000066"/>
                </a:solidFill>
              </a:rPr>
              <a:t> </a:t>
            </a:r>
            <a:r>
              <a:rPr lang="cs-CZ" sz="1400" i="1" dirty="0" smtClean="0"/>
              <a:t>(Šířka)</a:t>
            </a:r>
            <a:r>
              <a:rPr lang="cs-CZ" sz="1400" dirty="0" smtClean="0"/>
              <a:t> nastavíme šířku plošného spoje, poté již propojujeme příslušné vývody součástek.</a:t>
            </a:r>
          </a:p>
        </p:txBody>
      </p:sp>
      <p:grpSp>
        <p:nvGrpSpPr>
          <p:cNvPr id="21" name="Skupina 20"/>
          <p:cNvGrpSpPr/>
          <p:nvPr/>
        </p:nvGrpSpPr>
        <p:grpSpPr>
          <a:xfrm>
            <a:off x="352425" y="6483350"/>
            <a:ext cx="979488" cy="114300"/>
            <a:chOff x="352425" y="6483350"/>
            <a:chExt cx="979488" cy="114300"/>
          </a:xfrm>
        </p:grpSpPr>
        <p:pic>
          <p:nvPicPr>
            <p:cNvPr id="14" name="Picture 12" descr="tlacitko_ctverec_pocet stran_18px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52425" y="6483350"/>
              <a:ext cx="114300" cy="114300"/>
            </a:xfrm>
            <a:prstGeom prst="rect">
              <a:avLst/>
            </a:prstGeom>
            <a:noFill/>
          </p:spPr>
        </p:pic>
        <p:pic>
          <p:nvPicPr>
            <p:cNvPr id="15" name="Picture 13" descr="tlacitko_ctverec_pocet stran_18px"/>
            <p:cNvPicPr>
              <a:picLocks noChangeAspect="1" noChangeArrowheads="1"/>
            </p:cNvPicPr>
            <p:nvPr/>
          </p:nvPicPr>
          <p:blipFill>
            <a:blip r:embed="rId4" cstate="print">
              <a:lum/>
            </a:blip>
            <a:srcRect/>
            <a:stretch>
              <a:fillRect/>
            </a:stretch>
          </p:blipFill>
          <p:spPr bwMode="auto">
            <a:xfrm>
              <a:off x="496888" y="6483350"/>
              <a:ext cx="114300" cy="114300"/>
            </a:xfrm>
            <a:prstGeom prst="rect">
              <a:avLst/>
            </a:prstGeom>
            <a:noFill/>
          </p:spPr>
        </p:pic>
        <p:pic>
          <p:nvPicPr>
            <p:cNvPr id="16" name="Picture 14" descr="tlacitko_ctverec_pocet stran_18px"/>
            <p:cNvPicPr>
              <a:picLocks noChangeAspect="1" noChangeArrowheads="1"/>
            </p:cNvPicPr>
            <p:nvPr/>
          </p:nvPicPr>
          <p:blipFill>
            <a:blip r:embed="rId4" cstate="print">
              <a:lum/>
            </a:blip>
            <a:srcRect/>
            <a:stretch>
              <a:fillRect/>
            </a:stretch>
          </p:blipFill>
          <p:spPr bwMode="auto">
            <a:xfrm>
              <a:off x="641350" y="6483350"/>
              <a:ext cx="114300" cy="114300"/>
            </a:xfrm>
            <a:prstGeom prst="rect">
              <a:avLst/>
            </a:prstGeom>
            <a:noFill/>
          </p:spPr>
        </p:pic>
        <p:pic>
          <p:nvPicPr>
            <p:cNvPr id="17" name="Picture 15" descr="tlacitko_ctverec_pocet stran_18px"/>
            <p:cNvPicPr>
              <a:picLocks noChangeAspect="1" noChangeArrowheads="1"/>
            </p:cNvPicPr>
            <p:nvPr/>
          </p:nvPicPr>
          <p:blipFill>
            <a:blip r:embed="rId4" cstate="print">
              <a:lum/>
            </a:blip>
            <a:srcRect/>
            <a:stretch>
              <a:fillRect/>
            </a:stretch>
          </p:blipFill>
          <p:spPr bwMode="auto">
            <a:xfrm>
              <a:off x="785813" y="6483350"/>
              <a:ext cx="114300" cy="114300"/>
            </a:xfrm>
            <a:prstGeom prst="rect">
              <a:avLst/>
            </a:prstGeom>
            <a:noFill/>
          </p:spPr>
        </p:pic>
        <p:pic>
          <p:nvPicPr>
            <p:cNvPr id="18" name="Picture 16" descr="tlacitko_ctverec_pocet stran_18px"/>
            <p:cNvPicPr>
              <a:picLocks noChangeAspect="1" noChangeArrowheads="1"/>
            </p:cNvPicPr>
            <p:nvPr/>
          </p:nvPicPr>
          <p:blipFill>
            <a:blip r:embed="rId4" cstate="print">
              <a:lum/>
            </a:blip>
            <a:srcRect/>
            <a:stretch>
              <a:fillRect/>
            </a:stretch>
          </p:blipFill>
          <p:spPr bwMode="auto">
            <a:xfrm>
              <a:off x="928688" y="6483350"/>
              <a:ext cx="114300" cy="114300"/>
            </a:xfrm>
            <a:prstGeom prst="rect">
              <a:avLst/>
            </a:prstGeom>
            <a:noFill/>
          </p:spPr>
        </p:pic>
        <p:pic>
          <p:nvPicPr>
            <p:cNvPr id="19" name="Picture 17" descr="tlacitko_ctverec_pocet stran_18px"/>
            <p:cNvPicPr>
              <a:picLocks noChangeAspect="1" noChangeArrowheads="1"/>
            </p:cNvPicPr>
            <p:nvPr/>
          </p:nvPicPr>
          <p:blipFill>
            <a:blip r:embed="rId4" cstate="print">
              <a:lum/>
            </a:blip>
            <a:srcRect/>
            <a:stretch>
              <a:fillRect/>
            </a:stretch>
          </p:blipFill>
          <p:spPr bwMode="auto">
            <a:xfrm>
              <a:off x="1073150" y="6483350"/>
              <a:ext cx="114300" cy="114300"/>
            </a:xfrm>
            <a:prstGeom prst="rect">
              <a:avLst/>
            </a:prstGeom>
            <a:noFill/>
          </p:spPr>
        </p:pic>
        <p:pic>
          <p:nvPicPr>
            <p:cNvPr id="20" name="Picture 18" descr="tlacitko_ctverec_pocet stran_18px"/>
            <p:cNvPicPr>
              <a:picLocks noChangeAspect="1" noChangeArrowheads="1"/>
            </p:cNvPicPr>
            <p:nvPr/>
          </p:nvPicPr>
          <p:blipFill>
            <a:blip r:embed="rId4" cstate="print">
              <a:lum bright="70000"/>
            </a:blip>
            <a:srcRect/>
            <a:stretch>
              <a:fillRect/>
            </a:stretch>
          </p:blipFill>
          <p:spPr bwMode="auto">
            <a:xfrm>
              <a:off x="1217613" y="6483350"/>
              <a:ext cx="114300" cy="114300"/>
            </a:xfrm>
            <a:prstGeom prst="rect">
              <a:avLst/>
            </a:prstGeom>
            <a:noFill/>
          </p:spPr>
        </p:pic>
      </p:grpSp>
      <p:grpSp>
        <p:nvGrpSpPr>
          <p:cNvPr id="4" name="Skupina 3"/>
          <p:cNvGrpSpPr/>
          <p:nvPr/>
        </p:nvGrpSpPr>
        <p:grpSpPr>
          <a:xfrm>
            <a:off x="5292725" y="4221088"/>
            <a:ext cx="3381375" cy="1863800"/>
            <a:chOff x="5292725" y="4221088"/>
            <a:chExt cx="3381375" cy="1863800"/>
          </a:xfrm>
        </p:grpSpPr>
        <p:sp>
          <p:nvSpPr>
            <p:cNvPr id="5128" name="Text Box 17"/>
            <p:cNvSpPr txBox="1">
              <a:spLocks noChangeArrowheads="1"/>
            </p:cNvSpPr>
            <p:nvPr/>
          </p:nvSpPr>
          <p:spPr bwMode="auto">
            <a:xfrm>
              <a:off x="5292725" y="5662613"/>
              <a:ext cx="3381375" cy="42227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50000"/>
                </a:spcBef>
                <a:buClr>
                  <a:schemeClr val="hlink"/>
                </a:buClr>
                <a:buSzPct val="120000"/>
              </a:pPr>
              <a:r>
                <a:rPr lang="cs-CZ" sz="1200" i="1" dirty="0"/>
                <a:t>Video </a:t>
              </a:r>
              <a:r>
                <a:rPr lang="cs-CZ" sz="1200" i="1" dirty="0" smtClean="0"/>
                <a:t>16 </a:t>
              </a:r>
              <a:r>
                <a:rPr lang="cs-CZ" sz="1200" i="1" dirty="0"/>
                <a:t>– Ukázka propojení součástek plošnými vodiči</a:t>
              </a:r>
            </a:p>
          </p:txBody>
        </p:sp>
        <p:pic>
          <p:nvPicPr>
            <p:cNvPr id="22" name="Obrázek 21">
              <a:hlinkClick r:id="rId5" action="ppaction://hlinksldjump"/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6311" y="4221088"/>
              <a:ext cx="1274203" cy="1243481"/>
            </a:xfrm>
            <a:prstGeom prst="rect">
              <a:avLst/>
            </a:prstGeom>
          </p:spPr>
        </p:pic>
      </p:grp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sz="2600" b="1" dirty="0" smtClean="0">
                <a:solidFill>
                  <a:schemeClr val="tx1"/>
                </a:solidFill>
                <a:latin typeface="Verdana" pitchFamily="34" charset="0"/>
              </a:rPr>
              <a:t>Opakování</a:t>
            </a:r>
          </a:p>
        </p:txBody>
      </p:sp>
      <p:grpSp>
        <p:nvGrpSpPr>
          <p:cNvPr id="71" name="Skupina 70"/>
          <p:cNvGrpSpPr/>
          <p:nvPr/>
        </p:nvGrpSpPr>
        <p:grpSpPr>
          <a:xfrm>
            <a:off x="352425" y="6483350"/>
            <a:ext cx="979488" cy="114300"/>
            <a:chOff x="352425" y="6483350"/>
            <a:chExt cx="979488" cy="114300"/>
          </a:xfrm>
        </p:grpSpPr>
        <p:pic>
          <p:nvPicPr>
            <p:cNvPr id="54" name="Picture 12" descr="tlacitko_ctverec_pocet stran_18px"/>
            <p:cNvPicPr>
              <a:picLocks noChangeAspect="1" noChangeArrowheads="1"/>
            </p:cNvPicPr>
            <p:nvPr/>
          </p:nvPicPr>
          <p:blipFill>
            <a:blip r:embed="rId2" cstate="print">
              <a:lum/>
            </a:blip>
            <a:srcRect/>
            <a:stretch>
              <a:fillRect/>
            </a:stretch>
          </p:blipFill>
          <p:spPr bwMode="auto">
            <a:xfrm>
              <a:off x="352425" y="6483350"/>
              <a:ext cx="114300" cy="114300"/>
            </a:xfrm>
            <a:prstGeom prst="rect">
              <a:avLst/>
            </a:prstGeom>
            <a:noFill/>
          </p:spPr>
        </p:pic>
        <p:pic>
          <p:nvPicPr>
            <p:cNvPr id="56" name="Picture 13" descr="tlacitko_ctverec_pocet stran_18px"/>
            <p:cNvPicPr>
              <a:picLocks noChangeAspect="1" noChangeArrowheads="1"/>
            </p:cNvPicPr>
            <p:nvPr/>
          </p:nvPicPr>
          <p:blipFill>
            <a:blip r:embed="rId2" cstate="print">
              <a:lum/>
            </a:blip>
            <a:srcRect/>
            <a:stretch>
              <a:fillRect/>
            </a:stretch>
          </p:blipFill>
          <p:spPr bwMode="auto">
            <a:xfrm>
              <a:off x="496888" y="6483350"/>
              <a:ext cx="114300" cy="114300"/>
            </a:xfrm>
            <a:prstGeom prst="rect">
              <a:avLst/>
            </a:prstGeom>
            <a:noFill/>
          </p:spPr>
        </p:pic>
        <p:pic>
          <p:nvPicPr>
            <p:cNvPr id="57" name="Picture 14" descr="tlacitko_ctverec_pocet stran_18px"/>
            <p:cNvPicPr>
              <a:picLocks noChangeAspect="1" noChangeArrowheads="1"/>
            </p:cNvPicPr>
            <p:nvPr/>
          </p:nvPicPr>
          <p:blipFill>
            <a:blip r:embed="rId2" cstate="print">
              <a:lum/>
            </a:blip>
            <a:srcRect/>
            <a:stretch>
              <a:fillRect/>
            </a:stretch>
          </p:blipFill>
          <p:spPr bwMode="auto">
            <a:xfrm>
              <a:off x="641350" y="6483350"/>
              <a:ext cx="114300" cy="114300"/>
            </a:xfrm>
            <a:prstGeom prst="rect">
              <a:avLst/>
            </a:prstGeom>
            <a:noFill/>
          </p:spPr>
        </p:pic>
        <p:pic>
          <p:nvPicPr>
            <p:cNvPr id="58" name="Picture 15" descr="tlacitko_ctverec_pocet stran_18px"/>
            <p:cNvPicPr>
              <a:picLocks noChangeAspect="1" noChangeArrowheads="1"/>
            </p:cNvPicPr>
            <p:nvPr/>
          </p:nvPicPr>
          <p:blipFill>
            <a:blip r:embed="rId2" cstate="print">
              <a:lum/>
            </a:blip>
            <a:srcRect/>
            <a:stretch>
              <a:fillRect/>
            </a:stretch>
          </p:blipFill>
          <p:spPr bwMode="auto">
            <a:xfrm>
              <a:off x="785813" y="6483350"/>
              <a:ext cx="114300" cy="114300"/>
            </a:xfrm>
            <a:prstGeom prst="rect">
              <a:avLst/>
            </a:prstGeom>
            <a:noFill/>
          </p:spPr>
        </p:pic>
        <p:pic>
          <p:nvPicPr>
            <p:cNvPr id="59" name="Picture 16" descr="tlacitko_ctverec_pocet stran_18px"/>
            <p:cNvPicPr>
              <a:picLocks noChangeAspect="1" noChangeArrowheads="1"/>
            </p:cNvPicPr>
            <p:nvPr/>
          </p:nvPicPr>
          <p:blipFill>
            <a:blip r:embed="rId2" cstate="print">
              <a:lum/>
            </a:blip>
            <a:srcRect/>
            <a:stretch>
              <a:fillRect/>
            </a:stretch>
          </p:blipFill>
          <p:spPr bwMode="auto">
            <a:xfrm>
              <a:off x="928688" y="6483350"/>
              <a:ext cx="114300" cy="114300"/>
            </a:xfrm>
            <a:prstGeom prst="rect">
              <a:avLst/>
            </a:prstGeom>
            <a:noFill/>
          </p:spPr>
        </p:pic>
        <p:pic>
          <p:nvPicPr>
            <p:cNvPr id="60" name="Picture 17" descr="tlacitko_ctverec_pocet stran_18px"/>
            <p:cNvPicPr>
              <a:picLocks noChangeAspect="1" noChangeArrowheads="1"/>
            </p:cNvPicPr>
            <p:nvPr/>
          </p:nvPicPr>
          <p:blipFill>
            <a:blip r:embed="rId2" cstate="print">
              <a:lum/>
            </a:blip>
            <a:srcRect/>
            <a:stretch>
              <a:fillRect/>
            </a:stretch>
          </p:blipFill>
          <p:spPr bwMode="auto">
            <a:xfrm>
              <a:off x="1073150" y="6483350"/>
              <a:ext cx="114300" cy="114300"/>
            </a:xfrm>
            <a:prstGeom prst="rect">
              <a:avLst/>
            </a:prstGeom>
            <a:noFill/>
          </p:spPr>
        </p:pic>
        <p:pic>
          <p:nvPicPr>
            <p:cNvPr id="62" name="Picture 18" descr="tlacitko_ctverec_pocet stran_18px"/>
            <p:cNvPicPr>
              <a:picLocks noChangeAspect="1" noChangeArrowheads="1"/>
            </p:cNvPicPr>
            <p:nvPr/>
          </p:nvPicPr>
          <p:blipFill>
            <a:blip r:embed="rId2" cstate="print">
              <a:lum/>
            </a:blip>
            <a:srcRect/>
            <a:stretch>
              <a:fillRect/>
            </a:stretch>
          </p:blipFill>
          <p:spPr bwMode="auto">
            <a:xfrm>
              <a:off x="1217613" y="6483350"/>
              <a:ext cx="114300" cy="114300"/>
            </a:xfrm>
            <a:prstGeom prst="rect">
              <a:avLst/>
            </a:prstGeom>
            <a:noFill/>
          </p:spPr>
        </p:pic>
      </p:grpSp>
      <p:sp>
        <p:nvSpPr>
          <p:cNvPr id="72" name="Rectangle 11"/>
          <p:cNvSpPr>
            <a:spLocks noChangeArrowheads="1"/>
          </p:cNvSpPr>
          <p:nvPr/>
        </p:nvSpPr>
        <p:spPr bwMode="auto">
          <a:xfrm>
            <a:off x="500063" y="1440000"/>
            <a:ext cx="8143875" cy="345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cs-CZ" sz="1400" b="1" dirty="0" smtClean="0"/>
              <a:t>Kterou ikonou</a:t>
            </a:r>
          </a:p>
          <a:p>
            <a:pPr marL="342900" indent="-342900">
              <a:spcBef>
                <a:spcPct val="20000"/>
              </a:spcBef>
            </a:pPr>
            <a:endParaRPr lang="cs-CZ" sz="1400" b="1" dirty="0" smtClean="0"/>
          </a:p>
          <a:p>
            <a:pPr marL="342900" indent="-342900">
              <a:spcBef>
                <a:spcPct val="20000"/>
              </a:spcBef>
            </a:pPr>
            <a:endParaRPr lang="cs-CZ" sz="1300" b="1" dirty="0"/>
          </a:p>
        </p:txBody>
      </p:sp>
      <p:sp>
        <p:nvSpPr>
          <p:cNvPr id="76" name="Rectangle 12"/>
          <p:cNvSpPr>
            <a:spLocks noChangeArrowheads="1"/>
          </p:cNvSpPr>
          <p:nvPr/>
        </p:nvSpPr>
        <p:spPr bwMode="auto">
          <a:xfrm>
            <a:off x="825502" y="1916832"/>
            <a:ext cx="7818464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55600" indent="-355600">
              <a:spcBef>
                <a:spcPts val="1200"/>
              </a:spcBef>
              <a:spcAft>
                <a:spcPts val="3600"/>
              </a:spcAft>
              <a:buClr>
                <a:srgbClr val="CC0000"/>
              </a:buClr>
              <a:buFont typeface="Wingdings" pitchFamily="2" charset="2"/>
              <a:buChar char="n"/>
            </a:pPr>
            <a:r>
              <a:rPr lang="cs-CZ" sz="1400" b="1" dirty="0" smtClean="0"/>
              <a:t>provedeme převod mezi ESCH a EPCB?</a:t>
            </a:r>
          </a:p>
          <a:p>
            <a:pPr marL="355600" indent="-355600">
              <a:spcBef>
                <a:spcPts val="1200"/>
              </a:spcBef>
              <a:spcAft>
                <a:spcPts val="3600"/>
              </a:spcAft>
              <a:buClr>
                <a:srgbClr val="CC0000"/>
              </a:buClr>
              <a:buFont typeface="Wingdings" pitchFamily="2" charset="2"/>
              <a:buChar char="n"/>
            </a:pPr>
            <a:r>
              <a:rPr lang="cs-CZ" sz="1400" b="1" dirty="0" smtClean="0"/>
              <a:t>provedeme nastavení barev a viditelnosti hladin?</a:t>
            </a:r>
          </a:p>
          <a:p>
            <a:pPr marL="355600" indent="-355600">
              <a:spcBef>
                <a:spcPts val="1200"/>
              </a:spcBef>
              <a:spcAft>
                <a:spcPts val="3600"/>
              </a:spcAft>
              <a:buClr>
                <a:srgbClr val="CC0000"/>
              </a:buClr>
              <a:buFont typeface="Wingdings" pitchFamily="2" charset="2"/>
              <a:buChar char="n"/>
            </a:pPr>
            <a:r>
              <a:rPr lang="cs-CZ" sz="1400" b="1" dirty="0" smtClean="0"/>
              <a:t>provedeme změnu velikosti rastru?</a:t>
            </a:r>
          </a:p>
          <a:p>
            <a:pPr marL="355600" indent="-355600">
              <a:spcBef>
                <a:spcPts val="1200"/>
              </a:spcBef>
              <a:spcAft>
                <a:spcPts val="3600"/>
              </a:spcAft>
              <a:buClr>
                <a:srgbClr val="CC0000"/>
              </a:buClr>
              <a:buFont typeface="Wingdings" pitchFamily="2" charset="2"/>
              <a:buChar char="n"/>
            </a:pPr>
            <a:r>
              <a:rPr lang="cs-CZ" sz="1400" b="1" dirty="0" smtClean="0"/>
              <a:t>přeměníme vzdušné spoje mezi vývody součástek na spoje vodivé?</a:t>
            </a:r>
          </a:p>
          <a:p>
            <a:pPr marL="355600" indent="-355600">
              <a:spcBef>
                <a:spcPts val="1200"/>
              </a:spcBef>
              <a:spcAft>
                <a:spcPts val="3600"/>
              </a:spcAft>
              <a:buClr>
                <a:srgbClr val="CC0000"/>
              </a:buClr>
              <a:buFont typeface="Wingdings" pitchFamily="2" charset="2"/>
              <a:buChar char="n"/>
            </a:pPr>
            <a:r>
              <a:rPr lang="cs-CZ" sz="1400" b="1" dirty="0" smtClean="0"/>
              <a:t>přeměníme vodivé spoje součástek na vzdušné?</a:t>
            </a:r>
          </a:p>
          <a:p>
            <a:pPr marL="355600" indent="-355600">
              <a:spcBef>
                <a:spcPts val="1200"/>
              </a:spcBef>
              <a:spcAft>
                <a:spcPts val="1800"/>
              </a:spcAft>
              <a:buClr>
                <a:srgbClr val="CC0000"/>
              </a:buClr>
              <a:buFont typeface="Wingdings" pitchFamily="2" charset="2"/>
              <a:buChar char="n"/>
            </a:pPr>
            <a:endParaRPr lang="cs-CZ" sz="1400" b="1" i="1" dirty="0">
              <a:solidFill>
                <a:schemeClr val="accent2"/>
              </a:solidFill>
            </a:endParaRPr>
          </a:p>
        </p:txBody>
      </p:sp>
      <p:grpSp>
        <p:nvGrpSpPr>
          <p:cNvPr id="87" name="Skupina 86"/>
          <p:cNvGrpSpPr/>
          <p:nvPr/>
        </p:nvGrpSpPr>
        <p:grpSpPr>
          <a:xfrm>
            <a:off x="3857620" y="2285992"/>
            <a:ext cx="2571768" cy="357190"/>
            <a:chOff x="3857620" y="2285992"/>
            <a:chExt cx="2571768" cy="357190"/>
          </a:xfrm>
        </p:grpSpPr>
        <p:sp>
          <p:nvSpPr>
            <p:cNvPr id="77" name="Text Box 61"/>
            <p:cNvSpPr txBox="1">
              <a:spLocks noChangeArrowheads="1"/>
            </p:cNvSpPr>
            <p:nvPr/>
          </p:nvSpPr>
          <p:spPr bwMode="auto">
            <a:xfrm>
              <a:off x="4392634" y="2285992"/>
              <a:ext cx="2036754" cy="30797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cs-CZ" sz="1400" b="1" dirty="0"/>
                <a:t>BOARD</a:t>
              </a:r>
              <a:r>
                <a:rPr lang="cs-CZ" sz="1400" dirty="0"/>
                <a:t> </a:t>
              </a:r>
              <a:r>
                <a:rPr lang="cs-CZ" sz="1400" dirty="0" smtClean="0"/>
                <a:t>(ESCH/EPCB)</a:t>
              </a:r>
              <a:endParaRPr lang="cs-CZ" sz="1400" dirty="0"/>
            </a:p>
          </p:txBody>
        </p:sp>
        <p:pic>
          <p:nvPicPr>
            <p:cNvPr id="78" name="Picture 62" descr="ikona_05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857620" y="2287582"/>
              <a:ext cx="355600" cy="355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88" name="Skupina 87"/>
          <p:cNvGrpSpPr/>
          <p:nvPr/>
        </p:nvGrpSpPr>
        <p:grpSpPr>
          <a:xfrm>
            <a:off x="3857620" y="3126581"/>
            <a:ext cx="3000396" cy="355600"/>
            <a:chOff x="3857620" y="3126581"/>
            <a:chExt cx="3000396" cy="355600"/>
          </a:xfrm>
        </p:grpSpPr>
        <p:sp>
          <p:nvSpPr>
            <p:cNvPr id="79" name="Text Box 45"/>
            <p:cNvSpPr txBox="1">
              <a:spLocks noChangeArrowheads="1"/>
            </p:cNvSpPr>
            <p:nvPr/>
          </p:nvSpPr>
          <p:spPr bwMode="auto">
            <a:xfrm>
              <a:off x="4438666" y="3143248"/>
              <a:ext cx="2419350" cy="30797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 b="1" dirty="0"/>
                <a:t>DISPLAY</a:t>
              </a:r>
              <a:r>
                <a:rPr lang="cs-CZ" sz="1400" dirty="0"/>
                <a:t> (nastavení hladin)</a:t>
              </a:r>
            </a:p>
          </p:txBody>
        </p:sp>
        <p:pic>
          <p:nvPicPr>
            <p:cNvPr id="80" name="Picture 46" descr="ikona_19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857620" y="3126581"/>
              <a:ext cx="355600" cy="355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89" name="Skupina 88"/>
          <p:cNvGrpSpPr/>
          <p:nvPr/>
        </p:nvGrpSpPr>
        <p:grpSpPr>
          <a:xfrm>
            <a:off x="3857620" y="3929066"/>
            <a:ext cx="2786082" cy="355600"/>
            <a:chOff x="3857620" y="3929066"/>
            <a:chExt cx="2786082" cy="355600"/>
          </a:xfrm>
        </p:grpSpPr>
        <p:sp>
          <p:nvSpPr>
            <p:cNvPr id="81" name="Text Box 23"/>
            <p:cNvSpPr txBox="1">
              <a:spLocks noChangeArrowheads="1"/>
            </p:cNvSpPr>
            <p:nvPr/>
          </p:nvSpPr>
          <p:spPr bwMode="auto">
            <a:xfrm>
              <a:off x="4439252" y="3929066"/>
              <a:ext cx="2204450" cy="30777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 b="1" dirty="0"/>
                <a:t>GRID</a:t>
              </a:r>
              <a:r>
                <a:rPr lang="cs-CZ" sz="1400" dirty="0"/>
                <a:t> </a:t>
              </a:r>
              <a:r>
                <a:rPr lang="cs-CZ" sz="1400" dirty="0" smtClean="0"/>
                <a:t> (nastavení mřížky)</a:t>
              </a:r>
              <a:endParaRPr lang="cs-CZ" sz="1400" dirty="0"/>
            </a:p>
          </p:txBody>
        </p:sp>
        <p:pic>
          <p:nvPicPr>
            <p:cNvPr id="82" name="Picture 27" descr="ikona_17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857620" y="3929066"/>
              <a:ext cx="355600" cy="355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90" name="Skupina 89"/>
          <p:cNvGrpSpPr/>
          <p:nvPr/>
        </p:nvGrpSpPr>
        <p:grpSpPr>
          <a:xfrm>
            <a:off x="3857620" y="4786322"/>
            <a:ext cx="4643470" cy="373857"/>
            <a:chOff x="3857620" y="4786322"/>
            <a:chExt cx="4643470" cy="373857"/>
          </a:xfrm>
        </p:grpSpPr>
        <p:sp>
          <p:nvSpPr>
            <p:cNvPr id="83" name="Text Box 32"/>
            <p:cNvSpPr txBox="1">
              <a:spLocks noChangeArrowheads="1"/>
            </p:cNvSpPr>
            <p:nvPr/>
          </p:nvSpPr>
          <p:spPr bwMode="auto">
            <a:xfrm>
              <a:off x="4433090" y="4786322"/>
              <a:ext cx="4068000" cy="30797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cs-CZ" sz="1400" b="1" dirty="0"/>
                <a:t>ROUTE</a:t>
              </a:r>
              <a:r>
                <a:rPr lang="cs-CZ" sz="1400" dirty="0"/>
                <a:t> (změna vzdušného spoje na spoj vodivý)</a:t>
              </a:r>
            </a:p>
          </p:txBody>
        </p:sp>
        <p:pic>
          <p:nvPicPr>
            <p:cNvPr id="84" name="Picture 33" descr="ikona_03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857620" y="4804579"/>
              <a:ext cx="355600" cy="355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91" name="Skupina 90"/>
          <p:cNvGrpSpPr/>
          <p:nvPr/>
        </p:nvGrpSpPr>
        <p:grpSpPr>
          <a:xfrm>
            <a:off x="3857620" y="5643578"/>
            <a:ext cx="4572032" cy="355600"/>
            <a:chOff x="3857620" y="5643578"/>
            <a:chExt cx="4572032" cy="355600"/>
          </a:xfrm>
        </p:grpSpPr>
        <p:pic>
          <p:nvPicPr>
            <p:cNvPr id="85" name="Picture 37" descr="ikona_04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857620" y="5643578"/>
              <a:ext cx="355600" cy="355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6" name="Text Box 38"/>
            <p:cNvSpPr txBox="1">
              <a:spLocks noChangeArrowheads="1"/>
            </p:cNvSpPr>
            <p:nvPr/>
          </p:nvSpPr>
          <p:spPr bwMode="auto">
            <a:xfrm>
              <a:off x="4433652" y="5643578"/>
              <a:ext cx="3996000" cy="30797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cs-CZ" sz="1400" b="1" dirty="0"/>
                <a:t>RIPUP</a:t>
              </a:r>
              <a:r>
                <a:rPr lang="cs-CZ" sz="1400" dirty="0"/>
                <a:t> (změna vodivého spoje na spoj vzdušný)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sz="2600" b="1" dirty="0" smtClean="0">
                <a:solidFill>
                  <a:schemeClr val="tx1"/>
                </a:solidFill>
                <a:latin typeface="Verdana" pitchFamily="34" charset="0"/>
              </a:rPr>
              <a:t>Použitá literatura</a:t>
            </a:r>
          </a:p>
        </p:txBody>
      </p:sp>
      <p:sp>
        <p:nvSpPr>
          <p:cNvPr id="10243" name="Text Box 5"/>
          <p:cNvSpPr txBox="1">
            <a:spLocks noChangeArrowheads="1"/>
          </p:cNvSpPr>
          <p:nvPr/>
        </p:nvSpPr>
        <p:spPr bwMode="auto">
          <a:xfrm>
            <a:off x="519113" y="1647825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cs-CZ"/>
          </a:p>
        </p:txBody>
      </p:sp>
      <p:sp>
        <p:nvSpPr>
          <p:cNvPr id="10244" name="Text Box 7"/>
          <p:cNvSpPr txBox="1">
            <a:spLocks noChangeArrowheads="1"/>
          </p:cNvSpPr>
          <p:nvPr/>
        </p:nvSpPr>
        <p:spPr bwMode="auto">
          <a:xfrm>
            <a:off x="539750" y="1773238"/>
            <a:ext cx="7561263" cy="267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cs-CZ" sz="1400" dirty="0"/>
              <a:t>JURÁNEK, Antonín, HRABOVSKÝ, Miroslav. </a:t>
            </a:r>
            <a:r>
              <a:rPr lang="cs-CZ" sz="1400" i="1" dirty="0"/>
              <a:t>EAGLE pro </a:t>
            </a:r>
            <a:r>
              <a:rPr lang="cs-CZ" sz="1400" i="1" dirty="0" smtClean="0"/>
              <a:t>začátečníky: </a:t>
            </a:r>
            <a:r>
              <a:rPr lang="cs-CZ" sz="1400" i="1" dirty="0"/>
              <a:t>uživatelská a referenční příručka.</a:t>
            </a:r>
            <a:r>
              <a:rPr lang="cs-CZ" sz="1400" dirty="0"/>
              <a:t> 2. </a:t>
            </a:r>
            <a:r>
              <a:rPr lang="cs-CZ" sz="1400" dirty="0" err="1"/>
              <a:t>vyd</a:t>
            </a:r>
            <a:r>
              <a:rPr lang="cs-CZ" sz="1400" dirty="0"/>
              <a:t>. Praha : BEN, 2007. 192s. ISBN 80-7300-213-2.</a:t>
            </a:r>
          </a:p>
          <a:p>
            <a:pPr marL="342900" indent="-342900">
              <a:buFontTx/>
              <a:buAutoNum type="arabicPeriod"/>
            </a:pPr>
            <a:endParaRPr lang="cs-CZ" sz="1400" dirty="0"/>
          </a:p>
          <a:p>
            <a:pPr marL="342900" indent="-342900">
              <a:buFontTx/>
              <a:buAutoNum type="arabicPeriod"/>
            </a:pPr>
            <a:r>
              <a:rPr lang="cs-CZ" sz="1400" dirty="0"/>
              <a:t>PLÍVA, Zdeněk. </a:t>
            </a:r>
            <a:r>
              <a:rPr lang="cs-CZ" sz="1400" i="1" dirty="0"/>
              <a:t>EAGLE </a:t>
            </a:r>
            <a:r>
              <a:rPr lang="cs-CZ" sz="1400" i="1" dirty="0" smtClean="0"/>
              <a:t>prakticky: </a:t>
            </a:r>
            <a:r>
              <a:rPr lang="cs-CZ" sz="1400" i="1" dirty="0"/>
              <a:t>řešení problému při běžné práci.</a:t>
            </a:r>
            <a:r>
              <a:rPr lang="cs-CZ" sz="1400" dirty="0"/>
              <a:t> 1. </a:t>
            </a:r>
            <a:r>
              <a:rPr lang="cs-CZ" sz="1400" dirty="0" err="1"/>
              <a:t>vyd</a:t>
            </a:r>
            <a:r>
              <a:rPr lang="cs-CZ" sz="1400" dirty="0"/>
              <a:t>. BEN - technická literatura : Praha, 2007. 184 s. ISBN 978-80-7300-227-5.</a:t>
            </a:r>
          </a:p>
          <a:p>
            <a:pPr marL="342900" indent="-342900">
              <a:buFontTx/>
              <a:buAutoNum type="arabicPeriod"/>
            </a:pPr>
            <a:endParaRPr lang="cs-CZ" sz="1400" dirty="0"/>
          </a:p>
          <a:p>
            <a:pPr marL="342900" indent="-342900">
              <a:buFontTx/>
              <a:buAutoNum type="arabicPeriod"/>
            </a:pPr>
            <a:r>
              <a:rPr lang="cs-CZ" sz="1400" i="1" dirty="0" err="1"/>
              <a:t>CadSoft</a:t>
            </a:r>
            <a:r>
              <a:rPr lang="cs-CZ" sz="1400" i="1" dirty="0"/>
              <a:t> </a:t>
            </a:r>
            <a:r>
              <a:rPr lang="cs-CZ" sz="1400" i="1" dirty="0" smtClean="0"/>
              <a:t>Online: </a:t>
            </a:r>
            <a:r>
              <a:rPr lang="cs-CZ" sz="1400" i="1" dirty="0" err="1"/>
              <a:t>Home</a:t>
            </a:r>
            <a:r>
              <a:rPr lang="cs-CZ" sz="1400" i="1" dirty="0"/>
              <a:t> </a:t>
            </a:r>
            <a:r>
              <a:rPr lang="cs-CZ" sz="1400" i="1" dirty="0" err="1"/>
              <a:t>of</a:t>
            </a:r>
            <a:r>
              <a:rPr lang="cs-CZ" sz="1400" i="1" dirty="0"/>
              <a:t> </a:t>
            </a:r>
            <a:r>
              <a:rPr lang="cs-CZ" sz="1400" i="1" dirty="0" err="1"/>
              <a:t>the</a:t>
            </a:r>
            <a:r>
              <a:rPr lang="cs-CZ" sz="1400" i="1" dirty="0"/>
              <a:t> EAGLE Layout Editor</a:t>
            </a:r>
            <a:r>
              <a:rPr lang="cs-CZ" sz="1400" dirty="0"/>
              <a:t> [online]. 2007 </a:t>
            </a:r>
            <a:br>
              <a:rPr lang="cs-CZ" sz="1400" dirty="0"/>
            </a:br>
            <a:r>
              <a:rPr lang="cs-CZ" sz="1400" dirty="0"/>
              <a:t>[cit. 2012-10-26]. Dostupný z: </a:t>
            </a:r>
            <a:r>
              <a:rPr lang="cs-CZ" sz="1400" dirty="0">
                <a:hlinkClick r:id="rId2"/>
              </a:rPr>
              <a:t>http://www.</a:t>
            </a:r>
            <a:r>
              <a:rPr lang="cs-CZ" sz="1400" dirty="0" err="1">
                <a:hlinkClick r:id="rId2"/>
              </a:rPr>
              <a:t>cadsoft.de</a:t>
            </a:r>
            <a:r>
              <a:rPr lang="cs-CZ" sz="1400" dirty="0"/>
              <a:t>.</a:t>
            </a:r>
          </a:p>
          <a:p>
            <a:pPr marL="342900" indent="-342900">
              <a:buFontTx/>
              <a:buAutoNum type="arabicPeriod"/>
            </a:pPr>
            <a:endParaRPr lang="cs-CZ" sz="1400" dirty="0"/>
          </a:p>
          <a:p>
            <a:pPr marL="342900" indent="-342900">
              <a:buFontTx/>
              <a:buAutoNum type="arabicPeriod"/>
            </a:pPr>
            <a:r>
              <a:rPr lang="cs-CZ" sz="1400" i="1" dirty="0" err="1"/>
              <a:t>Eagle</a:t>
            </a:r>
            <a:r>
              <a:rPr lang="cs-CZ" sz="1400" i="1" dirty="0"/>
              <a:t> </a:t>
            </a:r>
            <a:r>
              <a:rPr lang="cs-CZ" sz="1400" i="1" dirty="0" smtClean="0"/>
              <a:t>Online: </a:t>
            </a:r>
            <a:r>
              <a:rPr lang="cs-CZ" sz="1400" i="1" dirty="0"/>
              <a:t>České stránky editoru plošných spojů EAGLE</a:t>
            </a:r>
            <a:r>
              <a:rPr lang="cs-CZ" sz="1400" dirty="0"/>
              <a:t> [online]. 2003 [cit. 2012-10-26]. Dostupný z: </a:t>
            </a:r>
            <a:r>
              <a:rPr lang="cs-CZ" sz="1400" dirty="0">
                <a:hlinkClick r:id="rId3"/>
              </a:rPr>
              <a:t>http://www.</a:t>
            </a:r>
            <a:r>
              <a:rPr lang="cs-CZ" sz="1400" dirty="0" err="1">
                <a:hlinkClick r:id="rId3"/>
              </a:rPr>
              <a:t>eagle.cz</a:t>
            </a:r>
            <a:r>
              <a:rPr lang="cs-CZ" sz="1400" dirty="0"/>
              <a:t>.</a:t>
            </a:r>
          </a:p>
          <a:p>
            <a:pPr marL="342900" indent="-342900">
              <a:buFontTx/>
              <a:buAutoNum type="arabicPeriod"/>
            </a:pPr>
            <a:endParaRPr lang="cs-CZ" sz="1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Eclipse</Template>
  <TotalTime>9115</TotalTime>
  <Words>873</Words>
  <Application>Microsoft Office PowerPoint</Application>
  <PresentationFormat>Předvádění na obrazovce (4:3)</PresentationFormat>
  <Paragraphs>151</Paragraphs>
  <Slides>16</Slides>
  <Notes>5</Notes>
  <HiddenSlides>6</HiddenSlides>
  <MMClips>5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16</vt:i4>
      </vt:variant>
    </vt:vector>
  </HeadingPairs>
  <TitlesOfParts>
    <vt:vector size="17" baseType="lpstr">
      <vt:lpstr>Výchozí návrh</vt:lpstr>
      <vt:lpstr>EPCB, postup práce</vt:lpstr>
      <vt:lpstr>Prezentace aplikace PowerPoint</vt:lpstr>
      <vt:lpstr>Volba rastru a šířky plošných spojů</vt:lpstr>
      <vt:lpstr>Prezentace aplikace PowerPoint</vt:lpstr>
      <vt:lpstr>Prezentace aplikace PowerPoint</vt:lpstr>
      <vt:lpstr>Prezentace aplikace PowerPoint</vt:lpstr>
      <vt:lpstr>Prezentace aplikace PowerPoint</vt:lpstr>
      <vt:lpstr>Opakování</vt:lpstr>
      <vt:lpstr>Použitá literatura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DUMy</dc:title>
  <dc:creator>Tomáš Milerski</dc:creator>
  <cp:lastModifiedBy>Teacher</cp:lastModifiedBy>
  <cp:revision>387</cp:revision>
  <dcterms:created xsi:type="dcterms:W3CDTF">2007-03-02T14:45:28Z</dcterms:created>
  <dcterms:modified xsi:type="dcterms:W3CDTF">2013-06-07T09:21:30Z</dcterms:modified>
</cp:coreProperties>
</file>