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28" r:id="rId11"/>
    <p:sldId id="305" r:id="rId12"/>
    <p:sldId id="306" r:id="rId13"/>
    <p:sldId id="322" r:id="rId14"/>
    <p:sldId id="323" r:id="rId15"/>
    <p:sldId id="324" r:id="rId16"/>
    <p:sldId id="325" r:id="rId17"/>
    <p:sldId id="326" r:id="rId18"/>
    <p:sldId id="327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9" r:id="rId35"/>
    <p:sldId id="330" r:id="rId3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3EB80"/>
    <a:srgbClr val="D3EBED"/>
    <a:srgbClr val="006940"/>
    <a:srgbClr val="006666"/>
    <a:srgbClr val="FFFF00"/>
    <a:srgbClr val="FF66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02" autoAdjust="0"/>
    <p:restoredTop sz="97849" autoAdjust="0"/>
  </p:normalViewPr>
  <p:slideViewPr>
    <p:cSldViewPr>
      <p:cViewPr varScale="1">
        <p:scale>
          <a:sx n="110" d="100"/>
          <a:sy n="110" d="100"/>
        </p:scale>
        <p:origin x="-9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D7598C4-4799-46F2-B6A5-E87FB3BE4270}" type="datetimeFigureOut">
              <a:rPr lang="cs-CZ"/>
              <a:pPr>
                <a:defRPr/>
              </a:pPr>
              <a:t>7.6.2013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62509CA-2023-4860-9BFF-E4EEB21E7C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1299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8D6A5-FF76-448D-9729-ABD766129EAA}" type="slidenum">
              <a:rPr lang="cs-CZ"/>
              <a:pPr/>
              <a:t>13</a:t>
            </a:fld>
            <a:endParaRPr lang="cs-CZ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0D2DCA-8C2C-4201-AA27-37556BD16EBF}" type="slidenum">
              <a:rPr lang="cs-CZ"/>
              <a:pPr/>
              <a:t>22</a:t>
            </a:fld>
            <a:endParaRPr lang="cs-CZ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A6621D-0E33-4D8D-8052-BDCC53276BDE}" type="slidenum">
              <a:rPr lang="cs-CZ"/>
              <a:pPr/>
              <a:t>23</a:t>
            </a:fld>
            <a:endParaRPr lang="cs-CZ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1A9C7-E59D-4D8D-9454-9C3BEA0E0602}" type="slidenum">
              <a:rPr lang="cs-CZ"/>
              <a:pPr/>
              <a:t>24</a:t>
            </a:fld>
            <a:endParaRPr lang="cs-CZ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6D94BD-8940-4466-82C4-C0E52A4425B7}" type="slidenum">
              <a:rPr lang="cs-CZ"/>
              <a:pPr/>
              <a:t>25</a:t>
            </a:fld>
            <a:endParaRPr lang="cs-CZ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2B4651-5924-45D7-B375-4F0111EA60FE}" type="slidenum">
              <a:rPr lang="cs-CZ"/>
              <a:pPr/>
              <a:t>26</a:t>
            </a:fld>
            <a:endParaRPr lang="cs-CZ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A0ACC5-9A4E-4780-9E47-02805BC75E33}" type="slidenum">
              <a:rPr lang="cs-CZ"/>
              <a:pPr/>
              <a:t>27</a:t>
            </a:fld>
            <a:endParaRPr lang="cs-CZ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94CBDB-54E2-48F1-8251-AF01F46B9167}" type="slidenum">
              <a:rPr lang="cs-CZ"/>
              <a:pPr/>
              <a:t>28</a:t>
            </a:fld>
            <a:endParaRPr lang="cs-CZ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38B3DB-CF45-4544-B3DA-412E9070C614}" type="slidenum">
              <a:rPr lang="cs-CZ"/>
              <a:pPr/>
              <a:t>29</a:t>
            </a:fld>
            <a:endParaRPr lang="cs-CZ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BE0B9C-4071-4633-B81C-159C3B91238C}" type="slidenum">
              <a:rPr lang="cs-CZ"/>
              <a:pPr/>
              <a:t>30</a:t>
            </a:fld>
            <a:endParaRPr lang="cs-CZ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9E441-4F92-42B4-B961-9BCDC7460B89}" type="slidenum">
              <a:rPr lang="cs-CZ"/>
              <a:pPr/>
              <a:t>31</a:t>
            </a:fld>
            <a:endParaRPr lang="cs-CZ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FC422F-AC08-41D2-BEEC-2A83048AE0CF}" type="slidenum">
              <a:rPr lang="cs-CZ"/>
              <a:pPr/>
              <a:t>14</a:t>
            </a:fld>
            <a:endParaRPr lang="cs-CZ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F904F0-265B-42B9-9655-726EA8D94438}" type="slidenum">
              <a:rPr lang="cs-CZ"/>
              <a:pPr/>
              <a:t>32</a:t>
            </a:fld>
            <a:endParaRPr lang="cs-CZ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108A5B-F68F-461A-A016-A6E1EB875BFB}" type="slidenum">
              <a:rPr lang="cs-CZ"/>
              <a:pPr/>
              <a:t>33</a:t>
            </a:fld>
            <a:endParaRPr lang="cs-CZ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2EC283-B913-48FD-9ADC-E977E977CD5D}" type="slidenum">
              <a:rPr lang="cs-CZ"/>
              <a:pPr/>
              <a:t>15</a:t>
            </a:fld>
            <a:endParaRPr lang="cs-CZ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6BF979-0C7F-4E77-B7C1-B71C303EC05E}" type="slidenum">
              <a:rPr lang="cs-CZ"/>
              <a:pPr/>
              <a:t>16</a:t>
            </a:fld>
            <a:endParaRPr lang="cs-CZ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5E74E-42EB-4FD2-8BC3-AE9E21F18AC5}" type="slidenum">
              <a:rPr lang="cs-CZ"/>
              <a:pPr/>
              <a:t>17</a:t>
            </a:fld>
            <a:endParaRPr lang="cs-CZ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E01E4-E79F-45F5-97FA-E2BDFF14285F}" type="slidenum">
              <a:rPr lang="cs-CZ"/>
              <a:pPr/>
              <a:t>18</a:t>
            </a:fld>
            <a:endParaRPr lang="cs-CZ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DD5AB-C7C9-4C23-8E29-4BCF3447913D}" type="slidenum">
              <a:rPr lang="cs-CZ"/>
              <a:pPr/>
              <a:t>19</a:t>
            </a:fld>
            <a:endParaRPr lang="cs-CZ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A2E7ED-90A6-41AF-856E-8FB82A03097B}" type="slidenum">
              <a:rPr lang="cs-CZ"/>
              <a:pPr/>
              <a:t>20</a:t>
            </a:fld>
            <a:endParaRPr lang="cs-CZ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CF096-8B59-4EA5-872A-11960293526D}" type="slidenum">
              <a:rPr lang="cs-CZ"/>
              <a:pPr/>
              <a:t>21</a:t>
            </a:fld>
            <a:endParaRPr lang="cs-CZ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80336-E445-4953-8E7C-9AE51E6DB5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D3666-2F75-4220-8782-3348FC3B4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F5000-4A47-457D-B145-95473332E0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B9B14-B0E0-4999-8F1A-70020FD891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A2D68-AB14-4F2F-AAB3-E1079CFA62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13225-BA41-4C51-B476-F0EC5FDA83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57C0C-BB2C-4870-9158-93C98805B8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98DC0-3F62-4BC1-B76B-94C4DBFB3E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2B08-4F2F-4D46-BC63-758A5CF724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66813-EBC5-4D4F-ABF8-0AB551052A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503FC-486D-4D5D-8430-5D03C05328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4F7FA-78DE-4E2A-AB9D-9F919425A9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 bright="90000" contrast="-9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DBEA93D-1A59-4239-9C66-ECD0BAF3B6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gle.cz/" TargetMode="External"/><Relationship Id="rId2" Type="http://schemas.openxmlformats.org/officeDocument/2006/relationships/hyperlink" Target="http://www.cadsoft.de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4.xml"/><Relationship Id="rId5" Type="http://schemas.openxmlformats.org/officeDocument/2006/relationships/image" Target="../media/image5.png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slide" Target="slide16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slide" Target="slide23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slide" Target="slide22.xml"/><Relationship Id="rId4" Type="http://schemas.openxmlformats.org/officeDocument/2006/relationships/slide" Target="slide19.xml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slide" Target="slide30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29.xml"/><Relationship Id="rId4" Type="http://schemas.openxmlformats.org/officeDocument/2006/relationships/slide" Target="slide26.xml"/><Relationship Id="rId9" Type="http://schemas.openxmlformats.org/officeDocument/2006/relationships/image" Target="../media/image22.pn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26.png"/><Relationship Id="rId4" Type="http://schemas.openxmlformats.org/officeDocument/2006/relationships/slide" Target="slide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76250"/>
            <a:ext cx="6985000" cy="1296988"/>
          </a:xfrm>
          <a:solidFill>
            <a:schemeClr val="bg1"/>
          </a:solidFill>
        </p:spPr>
        <p:txBody>
          <a:bodyPr/>
          <a:lstStyle/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4100" name="Skupina 10"/>
          <p:cNvGrpSpPr>
            <a:grpSpLocks/>
          </p:cNvGrpSpPr>
          <p:nvPr/>
        </p:nvGrpSpPr>
        <p:grpSpPr bwMode="auto">
          <a:xfrm>
            <a:off x="1187450" y="476250"/>
            <a:ext cx="6840538" cy="1260475"/>
            <a:chOff x="971600" y="548680"/>
            <a:chExt cx="6840760" cy="1259483"/>
          </a:xfrm>
        </p:grpSpPr>
        <p:pic>
          <p:nvPicPr>
            <p:cNvPr id="4104" name="Picture 41" descr="OPVK_hor_zakladni_logolink_RGB_cz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600" y="548680"/>
              <a:ext cx="5966142" cy="12594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42" descr="logo2_SŠ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5309" y="620152"/>
              <a:ext cx="577051" cy="7925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1" name="Text Box 43"/>
          <p:cNvSpPr txBox="1">
            <a:spLocks noChangeArrowheads="1"/>
          </p:cNvSpPr>
          <p:nvPr/>
        </p:nvSpPr>
        <p:spPr bwMode="auto">
          <a:xfrm>
            <a:off x="3419475" y="4416425"/>
            <a:ext cx="2071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Trebuchet MS" pitchFamily="34" charset="0"/>
              </a:rPr>
              <a:t>Bc. Tomáš Milerski</a:t>
            </a:r>
          </a:p>
        </p:txBody>
      </p:sp>
      <p:sp>
        <p:nvSpPr>
          <p:cNvPr id="4102" name="Line 44"/>
          <p:cNvSpPr>
            <a:spLocks noChangeShapeType="1"/>
          </p:cNvSpPr>
          <p:nvPr/>
        </p:nvSpPr>
        <p:spPr bwMode="auto">
          <a:xfrm>
            <a:off x="395288" y="1916113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3" name="Text Box 45"/>
          <p:cNvSpPr txBox="1">
            <a:spLocks noChangeArrowheads="1"/>
          </p:cNvSpPr>
          <p:nvPr/>
        </p:nvSpPr>
        <p:spPr bwMode="auto">
          <a:xfrm>
            <a:off x="611188" y="5949950"/>
            <a:ext cx="7991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 dirty="0">
                <a:latin typeface="Trebuchet MS" pitchFamily="34" charset="0"/>
              </a:rPr>
              <a:t>Střední škola, Havířov-</a:t>
            </a:r>
            <a:r>
              <a:rPr lang="cs-CZ" sz="1200" dirty="0" err="1">
                <a:latin typeface="Trebuchet MS" pitchFamily="34" charset="0"/>
              </a:rPr>
              <a:t>Šumbark</a:t>
            </a:r>
            <a:r>
              <a:rPr lang="cs-CZ" sz="1200" dirty="0">
                <a:latin typeface="Trebuchet MS" pitchFamily="34" charset="0"/>
              </a:rPr>
              <a:t>, Sýkorova 1/613, příspěvková organizace</a:t>
            </a:r>
          </a:p>
          <a:p>
            <a:pPr algn="ctr"/>
            <a:r>
              <a:rPr lang="cs-CZ" sz="1200" dirty="0">
                <a:latin typeface="Trebuchet MS" pitchFamily="34" charset="0"/>
              </a:rPr>
              <a:t>Tento výukový materiál byl zpracován v rámci akce EU peníze středním školám - OP VK 1.5. </a:t>
            </a:r>
          </a:p>
          <a:p>
            <a:pPr algn="ctr"/>
            <a:r>
              <a:rPr lang="cs-CZ" sz="1200">
                <a:latin typeface="Trebuchet MS" pitchFamily="34" charset="0"/>
              </a:rPr>
              <a:t>Výuková sada – Návrhové systémy plošných spojů, DUM č. </a:t>
            </a:r>
            <a:r>
              <a:rPr lang="cs-CZ" sz="1200" smtClean="0">
                <a:latin typeface="Trebuchet MS" pitchFamily="34" charset="0"/>
              </a:rPr>
              <a:t>09</a:t>
            </a:r>
            <a:endParaRPr lang="cs-CZ" sz="1200">
              <a:latin typeface="Trebuchet MS" pitchFamily="34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3063875"/>
            <a:ext cx="8208912" cy="1079500"/>
          </a:xfrm>
        </p:spPr>
        <p:txBody>
          <a:bodyPr/>
          <a:lstStyle/>
          <a:p>
            <a:pPr eaLnBrk="1" hangingPunct="1"/>
            <a:r>
              <a:rPr lang="cs-CZ" sz="36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EPCB, vytvoření DPS </a:t>
            </a:r>
            <a:br>
              <a:rPr lang="cs-CZ" sz="36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cs-CZ" sz="36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 schématu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Opakování</a:t>
            </a: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714376" y="1928802"/>
            <a:ext cx="7929589" cy="33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1400" b="1" dirty="0" smtClean="0"/>
              <a:t>Popište postup konstrukce DPS v EPCB.</a:t>
            </a:r>
            <a:endParaRPr lang="cs-CZ" sz="1400" b="1" dirty="0"/>
          </a:p>
          <a:p>
            <a:pPr marL="342900" indent="-342900">
              <a:spcBef>
                <a:spcPct val="20000"/>
              </a:spcBef>
            </a:pPr>
            <a:endParaRPr lang="cs-CZ" sz="1300" u="sng" dirty="0"/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825502" y="2643182"/>
            <a:ext cx="7818464" cy="330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přejdeme z editoru schémat do editoru plošných spojů</a:t>
            </a:r>
            <a:r>
              <a:rPr lang="en-US" sz="1400" b="1" i="1" dirty="0" smtClean="0"/>
              <a:t>;</a:t>
            </a:r>
            <a:endParaRPr lang="cs-CZ" sz="1400" b="1" i="1" dirty="0" smtClean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zkontrolujeme nastavení barevných hladin</a:t>
            </a:r>
            <a:r>
              <a:rPr lang="en-US" sz="1400" b="1" i="1" dirty="0" smtClean="0"/>
              <a:t>;</a:t>
            </a:r>
            <a:endParaRPr lang="cs-CZ" sz="1400" b="1" i="1" dirty="0" smtClean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rozteč kreslicí mřížky nastavíme na 5 mm</a:t>
            </a:r>
            <a:r>
              <a:rPr lang="en-US" sz="1400" b="1" i="1" dirty="0" smtClean="0"/>
              <a:t>;</a:t>
            </a:r>
            <a:endParaRPr lang="cs-CZ" sz="1400" b="1" i="1" dirty="0" smtClean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vymažeme obrys přednastavené desky a nakreslíme si desku vlastní (kreslíme pouze rohové značky)</a:t>
            </a:r>
            <a:r>
              <a:rPr lang="en-US" sz="1400" b="1" i="1" dirty="0" smtClean="0"/>
              <a:t>;</a:t>
            </a:r>
            <a:endParaRPr lang="cs-CZ" sz="1400" b="1" i="1" dirty="0" smtClean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vložíme montážní otvory a součástky s pevně danou pozicí (svorkovnice X1 a X2)</a:t>
            </a:r>
            <a:r>
              <a:rPr lang="en-US" sz="1400" b="1" i="1" dirty="0" smtClean="0"/>
              <a:t>;</a:t>
            </a:r>
            <a:endParaRPr lang="cs-CZ" sz="1400" b="1" i="1" dirty="0" smtClean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změníme rastr na palcový (rozteč 50 </a:t>
            </a:r>
            <a:r>
              <a:rPr lang="cs-CZ" sz="1400" b="1" i="1" dirty="0" err="1" smtClean="0"/>
              <a:t>milů</a:t>
            </a:r>
            <a:r>
              <a:rPr lang="cs-CZ" sz="1400" b="1" i="1" dirty="0" smtClean="0"/>
              <a:t>) –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cmd</a:t>
            </a:r>
            <a:r>
              <a:rPr lang="cs-CZ" sz="1400" b="1" i="1" dirty="0" smtClean="0">
                <a:solidFill>
                  <a:srgbClr val="000066"/>
                </a:solidFill>
              </a:rPr>
              <a:t>_</a:t>
            </a:r>
            <a:r>
              <a:rPr lang="cs-CZ" sz="1400" b="1" i="1" dirty="0" err="1" smtClean="0">
                <a:solidFill>
                  <a:srgbClr val="000066"/>
                </a:solidFill>
              </a:rPr>
              <a:t>snap</a:t>
            </a:r>
            <a:r>
              <a:rPr lang="cs-CZ" sz="1400" b="1" i="1" dirty="0" smtClean="0">
                <a:solidFill>
                  <a:srgbClr val="000066"/>
                </a:solidFill>
              </a:rPr>
              <a:t>_</a:t>
            </a:r>
            <a:r>
              <a:rPr lang="cs-CZ" sz="1400" b="1" i="1" dirty="0" err="1" smtClean="0">
                <a:solidFill>
                  <a:srgbClr val="000066"/>
                </a:solidFill>
              </a:rPr>
              <a:t>board.ulp</a:t>
            </a:r>
            <a:r>
              <a:rPr lang="en-US" sz="1400" b="1" i="1" dirty="0" smtClean="0"/>
              <a:t>;</a:t>
            </a:r>
            <a:endParaRPr lang="cs-CZ" sz="1400" b="1" i="1" dirty="0" smtClean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rozmístíme ostatní součástky</a:t>
            </a:r>
            <a:r>
              <a:rPr lang="en-US" sz="1400" b="1" i="1" dirty="0" smtClean="0"/>
              <a:t>;</a:t>
            </a:r>
            <a:endParaRPr lang="cs-CZ" sz="1400" b="1" i="1" dirty="0" smtClean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provedeme propojení součástek plošnými vodiči</a:t>
            </a:r>
            <a:r>
              <a:rPr lang="en-US" sz="1400" b="1" i="1" dirty="0" smtClean="0"/>
              <a:t>;</a:t>
            </a:r>
            <a:endParaRPr lang="cs-CZ" sz="1400" b="1" i="1" dirty="0" smtClean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upravíme popisy součástek do vodorovné polohy</a:t>
            </a:r>
            <a:r>
              <a:rPr lang="en-US" sz="1400" b="1" i="1" dirty="0" smtClean="0"/>
              <a:t>.</a:t>
            </a:r>
          </a:p>
          <a:p>
            <a:pPr marL="355600" indent="-355600">
              <a:spcBef>
                <a:spcPct val="20000"/>
              </a:spcBef>
              <a:buFont typeface="Wingdings" pitchFamily="2" charset="2"/>
              <a:buAutoNum type="arabicParenR"/>
            </a:pPr>
            <a:endParaRPr lang="cs-CZ" sz="1400" b="1" i="1" dirty="0"/>
          </a:p>
          <a:p>
            <a:pPr marL="355600" indent="-355600">
              <a:spcBef>
                <a:spcPct val="20000"/>
              </a:spcBef>
              <a:buFont typeface="Wingdings" pitchFamily="2" charset="2"/>
              <a:buAutoNum type="arabicParenR"/>
            </a:pPr>
            <a:endParaRPr lang="cs-CZ" sz="1400" b="1" i="1" dirty="0">
              <a:solidFill>
                <a:schemeClr val="accent2"/>
              </a:solidFill>
            </a:endParaRPr>
          </a:p>
        </p:txBody>
      </p:sp>
      <p:grpSp>
        <p:nvGrpSpPr>
          <p:cNvPr id="46" name="Skupina 45"/>
          <p:cNvGrpSpPr/>
          <p:nvPr/>
        </p:nvGrpSpPr>
        <p:grpSpPr>
          <a:xfrm>
            <a:off x="352425" y="6483052"/>
            <a:ext cx="1267247" cy="114598"/>
            <a:chOff x="352425" y="6483052"/>
            <a:chExt cx="1267247" cy="114598"/>
          </a:xfrm>
        </p:grpSpPr>
        <p:pic>
          <p:nvPicPr>
            <p:cNvPr id="34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35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37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38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39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40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41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42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136207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45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1505372" y="6483052"/>
              <a:ext cx="114300" cy="1143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Použitá literatura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19113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539750" y="1773238"/>
            <a:ext cx="756126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cs-CZ" sz="1400" dirty="0"/>
              <a:t>JURÁNEK, Antonín, HRABOVSKÝ, Miroslav. </a:t>
            </a:r>
            <a:r>
              <a:rPr lang="cs-CZ" sz="1400" i="1" dirty="0"/>
              <a:t>EAGLE pro </a:t>
            </a:r>
            <a:r>
              <a:rPr lang="cs-CZ" sz="1400" i="1" dirty="0" smtClean="0"/>
              <a:t>začátečníky: </a:t>
            </a:r>
            <a:r>
              <a:rPr lang="cs-CZ" sz="1400" i="1" dirty="0"/>
              <a:t>uživatelská a referenční příručka.</a:t>
            </a:r>
            <a:r>
              <a:rPr lang="cs-CZ" sz="1400" dirty="0"/>
              <a:t> 2. </a:t>
            </a:r>
            <a:r>
              <a:rPr lang="cs-CZ" sz="1400" dirty="0" err="1"/>
              <a:t>vyd</a:t>
            </a:r>
            <a:r>
              <a:rPr lang="cs-CZ" sz="1400" dirty="0"/>
              <a:t>. Praha : BEN, 2007. 192s. ISBN 80-7300-213-2.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dirty="0"/>
              <a:t>PLÍVA, Zdeněk. </a:t>
            </a:r>
            <a:r>
              <a:rPr lang="cs-CZ" sz="1400" i="1" dirty="0"/>
              <a:t>EAGLE </a:t>
            </a:r>
            <a:r>
              <a:rPr lang="cs-CZ" sz="1400" i="1" dirty="0" smtClean="0"/>
              <a:t>prakticky: </a:t>
            </a:r>
            <a:r>
              <a:rPr lang="cs-CZ" sz="1400" i="1" dirty="0"/>
              <a:t>řešení problému při běžné práci.</a:t>
            </a:r>
            <a:r>
              <a:rPr lang="cs-CZ" sz="1400" dirty="0"/>
              <a:t> 1. </a:t>
            </a:r>
            <a:r>
              <a:rPr lang="cs-CZ" sz="1400" dirty="0" err="1"/>
              <a:t>vyd</a:t>
            </a:r>
            <a:r>
              <a:rPr lang="cs-CZ" sz="1400" dirty="0"/>
              <a:t>. BEN - technická literatura : Praha, 2007. 184 s. ISBN 978-80-7300-227-5.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i="1" dirty="0" err="1"/>
              <a:t>CadSoft</a:t>
            </a:r>
            <a:r>
              <a:rPr lang="cs-CZ" sz="1400" i="1" dirty="0"/>
              <a:t> </a:t>
            </a:r>
            <a:r>
              <a:rPr lang="cs-CZ" sz="1400" i="1" dirty="0" smtClean="0"/>
              <a:t>Online: </a:t>
            </a:r>
            <a:r>
              <a:rPr lang="cs-CZ" sz="1400" i="1" dirty="0" err="1"/>
              <a:t>Home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EAGLE Layout Editor</a:t>
            </a:r>
            <a:r>
              <a:rPr lang="cs-CZ" sz="1400" dirty="0"/>
              <a:t> [online]. 2007 </a:t>
            </a:r>
            <a:br>
              <a:rPr lang="cs-CZ" sz="1400" dirty="0"/>
            </a:br>
            <a:r>
              <a:rPr lang="cs-CZ" sz="1400" dirty="0"/>
              <a:t>[cit. 2012-10-26]. Dostupný z: </a:t>
            </a:r>
            <a:r>
              <a:rPr lang="cs-CZ" sz="1400" dirty="0">
                <a:hlinkClick r:id="rId2"/>
              </a:rPr>
              <a:t>http://www.</a:t>
            </a:r>
            <a:r>
              <a:rPr lang="cs-CZ" sz="1400" dirty="0" err="1">
                <a:hlinkClick r:id="rId2"/>
              </a:rPr>
              <a:t>cadsoft.de</a:t>
            </a:r>
            <a:r>
              <a:rPr lang="cs-CZ" sz="1400" dirty="0"/>
              <a:t>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i="1" dirty="0" err="1"/>
              <a:t>Eagle</a:t>
            </a:r>
            <a:r>
              <a:rPr lang="cs-CZ" sz="1400" i="1" dirty="0"/>
              <a:t> </a:t>
            </a:r>
            <a:r>
              <a:rPr lang="cs-CZ" sz="1400" i="1" dirty="0" smtClean="0"/>
              <a:t>Online: </a:t>
            </a:r>
            <a:r>
              <a:rPr lang="cs-CZ" sz="1400" i="1" dirty="0"/>
              <a:t>České stránky editoru plošných spojů EAGLE</a:t>
            </a:r>
            <a:r>
              <a:rPr lang="cs-CZ" sz="1400" dirty="0"/>
              <a:t> [online]. 2003 [cit. 2012-10-26]. Dostupný z: </a:t>
            </a:r>
            <a:r>
              <a:rPr lang="cs-CZ" sz="1400" dirty="0">
                <a:hlinkClick r:id="rId3"/>
              </a:rPr>
              <a:t>http://www.</a:t>
            </a:r>
            <a:r>
              <a:rPr lang="cs-CZ" sz="1400" dirty="0" err="1">
                <a:hlinkClick r:id="rId3"/>
              </a:rPr>
              <a:t>eagle.cz</a:t>
            </a:r>
            <a:r>
              <a:rPr lang="cs-CZ" sz="1400" dirty="0"/>
              <a:t>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519113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76925" y="6108700"/>
            <a:ext cx="22336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cs-CZ" sz="1600" dirty="0">
                <a:latin typeface="Verdana" pitchFamily="34" charset="0"/>
                <a:ea typeface="+mj-ea"/>
                <a:cs typeface="+mj-cs"/>
              </a:rPr>
              <a:t>Děkuji za pozornost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Text Box 3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27 </a:t>
            </a:r>
            <a:r>
              <a:rPr lang="cs-CZ" sz="1200" i="1" dirty="0"/>
              <a:t>– Schéma stabilizovaného napájecího zdroje 5 V</a:t>
            </a:r>
          </a:p>
        </p:txBody>
      </p:sp>
      <p:pic>
        <p:nvPicPr>
          <p:cNvPr id="275463" name="Picture 7" descr="obrazek_29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" y="549275"/>
            <a:ext cx="7886700" cy="54197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62" name="Picture 6" descr="obrazek_30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75" y="1595438"/>
            <a:ext cx="5048250" cy="3667125"/>
          </a:xfrm>
          <a:prstGeom prst="rect">
            <a:avLst/>
          </a:prstGeom>
          <a:noFill/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28 </a:t>
            </a:r>
            <a:r>
              <a:rPr lang="cs-CZ" sz="1200" i="1" dirty="0"/>
              <a:t>– Parametry požadované desky s plošnými spoji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70" name="Picture 6" descr="obrazek_26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1509713"/>
            <a:ext cx="5410200" cy="3838575"/>
          </a:xfrm>
          <a:prstGeom prst="rect">
            <a:avLst/>
          </a:prstGeom>
          <a:noFill/>
        </p:spPr>
      </p:pic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1116013" y="6165850"/>
            <a:ext cx="6840537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30 </a:t>
            </a:r>
            <a:r>
              <a:rPr lang="cs-CZ" sz="1200" i="1" dirty="0"/>
              <a:t>– Vzhled výsledné desky s plošnými spoji bez rozlité mědi (pohled ze strany součástek)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8" name="Picture 6" descr="obrazek_27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663" y="1509713"/>
            <a:ext cx="5400675" cy="3838575"/>
          </a:xfrm>
          <a:prstGeom prst="rect">
            <a:avLst/>
          </a:prstGeom>
          <a:noFill/>
        </p:spPr>
      </p:pic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1116013" y="6165850"/>
            <a:ext cx="69119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31 </a:t>
            </a:r>
            <a:r>
              <a:rPr lang="cs-CZ" sz="1200" i="1" dirty="0"/>
              <a:t>– Vzhled výsledné desky s plošnými spoji s rozlitou mědí (pohled ze strany součástek)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obrazek_4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423988"/>
            <a:ext cx="5715000" cy="4010025"/>
          </a:xfrm>
          <a:prstGeom prst="rect">
            <a:avLst/>
          </a:prstGeom>
          <a:noFill/>
        </p:spPr>
      </p:pic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32 </a:t>
            </a:r>
            <a:r>
              <a:rPr lang="cs-CZ" sz="1200" i="1" dirty="0"/>
              <a:t>– Vzhled výsledné desky s plošnými spoji bez rozlité mědi (pohled ze strany spoje)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obrazek_42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409700"/>
            <a:ext cx="5715000" cy="4038600"/>
          </a:xfrm>
          <a:prstGeom prst="rect">
            <a:avLst/>
          </a:prstGeom>
          <a:noFill/>
        </p:spPr>
      </p:pic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33 </a:t>
            </a:r>
            <a:r>
              <a:rPr lang="cs-CZ" sz="1200" i="1" dirty="0"/>
              <a:t>– Vzhled výsledné desky s plošnými spoji bez rozlité mědi (pohled ze strany spoje)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 descr="obrazek_1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34.1 </a:t>
            </a:r>
            <a:r>
              <a:rPr lang="cs-CZ" sz="1200" i="1" dirty="0"/>
              <a:t>– Přejdeme ze </a:t>
            </a:r>
            <a:r>
              <a:rPr lang="cs-CZ" sz="1200" i="1" dirty="0" err="1"/>
              <a:t>schématického</a:t>
            </a:r>
            <a:r>
              <a:rPr lang="cs-CZ" sz="1200" i="1" dirty="0"/>
              <a:t> editoru do editoru plošných spojů</a:t>
            </a:r>
            <a:endParaRPr lang="pt-BR" sz="12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19"/>
          <p:cNvSpPr txBox="1">
            <a:spLocks noChangeArrowheads="1"/>
          </p:cNvSpPr>
          <p:nvPr/>
        </p:nvSpPr>
        <p:spPr bwMode="auto">
          <a:xfrm>
            <a:off x="2484438" y="5835650"/>
            <a:ext cx="4176712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27 </a:t>
            </a:r>
            <a:r>
              <a:rPr lang="cs-CZ" sz="1200" i="1" dirty="0"/>
              <a:t>– </a:t>
            </a:r>
            <a:r>
              <a:rPr lang="cs-CZ" sz="1200" i="1" dirty="0">
                <a:solidFill>
                  <a:schemeClr val="tx2"/>
                </a:solidFill>
              </a:rPr>
              <a:t>Schéma stabilizovaného napájecího zdroje 5 V</a:t>
            </a:r>
          </a:p>
        </p:txBody>
      </p:sp>
      <p:pic>
        <p:nvPicPr>
          <p:cNvPr id="5126" name="Picture 20" descr="obrazek_2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9613" y="3933825"/>
            <a:ext cx="26193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Zadání úkolu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539750" y="2060575"/>
            <a:ext cx="8032777" cy="187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Stabilizovaný napájecí zdroj 5 V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indent="0" algn="just">
              <a:buFontTx/>
              <a:buNone/>
            </a:pPr>
            <a:r>
              <a:rPr lang="cs-CZ" sz="1400" dirty="0" smtClean="0"/>
              <a:t>Vytvořte desku s plošnými spoji pro zadané schéma stabilizovaného napájecího zdroje 5 V. Rozměry desky budou 60 x 40 mm, deska bude mít čtyři montážní otvory o průměru 3,2 mm pro upevňovací šrouby M3 ve vzdálenosti 5 mm od každé hrany. Vstupní svorkovnice bude 10 mm od levé strany uprostřed desky, výstupní svorkovnice bude 10 mm od pravé strany uprostřed desky. Šířku plošného spoje volme s ohledem na předpokládané proudové zatížení a tloušťku měděné fólie rovnou 0,8 mm (32 </a:t>
            </a:r>
            <a:r>
              <a:rPr lang="cs-CZ" sz="1400" dirty="0" err="1" smtClean="0"/>
              <a:t>milů</a:t>
            </a:r>
            <a:r>
              <a:rPr lang="cs-CZ" sz="1400" dirty="0" smtClean="0"/>
              <a:t>).</a:t>
            </a:r>
            <a:endParaRPr kumimoji="0" lang="cs-CZ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3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3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352425" y="6483052"/>
            <a:ext cx="1267247" cy="114598"/>
            <a:chOff x="352425" y="6483052"/>
            <a:chExt cx="1267247" cy="114598"/>
          </a:xfrm>
        </p:grpSpPr>
        <p:pic>
          <p:nvPicPr>
            <p:cNvPr id="10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1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2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3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4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5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6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7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36207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8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505372" y="6483052"/>
              <a:ext cx="114300" cy="1143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4" name="Picture 6" descr="obrazek_14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91495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en-US" sz="1200" i="1" dirty="0" err="1"/>
              <a:t>Obr</a:t>
            </a:r>
            <a:r>
              <a:rPr lang="en-US" sz="1200" i="1" dirty="0"/>
              <a:t>. </a:t>
            </a:r>
            <a:r>
              <a:rPr lang="cs-CZ" sz="1200" i="1" dirty="0" smtClean="0"/>
              <a:t>34</a:t>
            </a:r>
            <a:r>
              <a:rPr lang="en-US" sz="1200" i="1" dirty="0"/>
              <a:t>.2 </a:t>
            </a:r>
            <a:r>
              <a:rPr lang="cs-CZ" sz="1200" i="1" dirty="0"/>
              <a:t>–</a:t>
            </a:r>
            <a:r>
              <a:rPr lang="en-US" sz="1200" i="1" dirty="0"/>
              <a:t> Editor </a:t>
            </a:r>
            <a:r>
              <a:rPr lang="en-US" sz="1200" i="1" dirty="0" err="1"/>
              <a:t>plošných</a:t>
            </a:r>
            <a:r>
              <a:rPr lang="en-US" sz="1200" i="1" dirty="0"/>
              <a:t> </a:t>
            </a:r>
            <a:r>
              <a:rPr lang="en-US" sz="1200" i="1" dirty="0" err="1"/>
              <a:t>spojů</a:t>
            </a:r>
            <a:endParaRPr lang="cs-CZ" sz="12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2" name="Picture 6" descr="obrazek_15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35 </a:t>
            </a:r>
            <a:r>
              <a:rPr lang="cs-CZ" sz="1200" i="1" dirty="0"/>
              <a:t>– Zkontrolujeme nastavení barevných hladin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0" name="Picture 6" descr="obrazek_16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95591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36.1 </a:t>
            </a:r>
            <a:r>
              <a:rPr lang="cs-CZ" sz="1200" i="1" dirty="0"/>
              <a:t>– Rozteč kreslicí mřížky nastavíme na 5 mm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8" name="Picture 6" descr="obrazek_17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97639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pl-PL" sz="1200" i="1" dirty="0"/>
              <a:t>Obr. </a:t>
            </a:r>
            <a:r>
              <a:rPr lang="pl-PL" sz="1200" i="1" dirty="0" smtClean="0"/>
              <a:t>36.2 </a:t>
            </a:r>
            <a:r>
              <a:rPr lang="pl-PL" sz="1200" i="1" dirty="0"/>
              <a:t>– Mřížka o rozteči 5 mm</a:t>
            </a:r>
            <a:endParaRPr lang="cs-CZ" sz="12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6" name="Picture 6" descr="obrazek_18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37 </a:t>
            </a:r>
            <a:r>
              <a:rPr lang="cs-CZ" sz="1200" i="1" dirty="0"/>
              <a:t>– Vymažeme obrys přednastavené desky a nakreslíme si desku vlastní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4" name="Picture 6" descr="obrazek_19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38 </a:t>
            </a:r>
            <a:r>
              <a:rPr lang="cs-CZ" sz="1200" i="1" dirty="0"/>
              <a:t>– Vložíme montážní otvory a součástky s pevně danou pozicí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2" name="Picture 6" descr="obrazek_20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en-US" sz="1200" i="1" dirty="0" err="1"/>
              <a:t>Obr</a:t>
            </a:r>
            <a:r>
              <a:rPr lang="en-US" sz="1200" i="1" dirty="0"/>
              <a:t>. </a:t>
            </a:r>
            <a:r>
              <a:rPr lang="cs-CZ" sz="1200" i="1" dirty="0" smtClean="0"/>
              <a:t>39</a:t>
            </a:r>
            <a:r>
              <a:rPr lang="en-US" sz="1200" i="1" dirty="0"/>
              <a:t>.1 </a:t>
            </a:r>
            <a:r>
              <a:rPr lang="cs-CZ" sz="1200" i="1" dirty="0"/>
              <a:t>–</a:t>
            </a:r>
            <a:r>
              <a:rPr lang="en-US" sz="1200" i="1" dirty="0"/>
              <a:t> </a:t>
            </a:r>
            <a:r>
              <a:rPr lang="en-US" sz="1200" i="1" dirty="0" err="1"/>
              <a:t>Změníme</a:t>
            </a:r>
            <a:r>
              <a:rPr lang="en-US" sz="1200" i="1" dirty="0"/>
              <a:t> </a:t>
            </a:r>
            <a:r>
              <a:rPr lang="en-US" sz="1200" i="1" dirty="0" err="1"/>
              <a:t>rastr</a:t>
            </a:r>
            <a:r>
              <a:rPr lang="en-US" sz="1200" i="1" dirty="0"/>
              <a:t> </a:t>
            </a:r>
            <a:r>
              <a:rPr lang="en-US" sz="1200" i="1" dirty="0" err="1"/>
              <a:t>na</a:t>
            </a:r>
            <a:r>
              <a:rPr lang="en-US" sz="1200" i="1" dirty="0"/>
              <a:t> </a:t>
            </a:r>
            <a:r>
              <a:rPr lang="en-US" sz="1200" i="1" dirty="0" err="1"/>
              <a:t>palcový</a:t>
            </a:r>
            <a:r>
              <a:rPr lang="en-US" sz="1200" i="1" dirty="0"/>
              <a:t> (</a:t>
            </a:r>
            <a:r>
              <a:rPr lang="en-US" sz="1200" i="1" dirty="0" err="1"/>
              <a:t>rozteč</a:t>
            </a:r>
            <a:r>
              <a:rPr lang="en-US" sz="1200" i="1" dirty="0"/>
              <a:t> 50 </a:t>
            </a:r>
            <a:r>
              <a:rPr lang="en-US" sz="1200" i="1" dirty="0" err="1"/>
              <a:t>milů</a:t>
            </a:r>
            <a:r>
              <a:rPr lang="en-US" sz="1200" i="1" dirty="0"/>
              <a:t>)</a:t>
            </a:r>
            <a:endParaRPr lang="cs-CZ" sz="12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30" name="Picture 6" descr="obrazek_21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205831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39.2 </a:t>
            </a:r>
            <a:r>
              <a:rPr lang="cs-CZ" sz="1200" i="1" dirty="0"/>
              <a:t>– Rastr (rozteč 50 </a:t>
            </a:r>
            <a:r>
              <a:rPr lang="cs-CZ" sz="1200" i="1" dirty="0" err="1"/>
              <a:t>milů</a:t>
            </a:r>
            <a:r>
              <a:rPr lang="cs-CZ" sz="1200" i="1" dirty="0"/>
              <a:t>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8" name="Picture 6" descr="obrazek_22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40.1 </a:t>
            </a:r>
            <a:r>
              <a:rPr lang="cs-CZ" sz="1200" i="1" dirty="0"/>
              <a:t>– Sesazení svorkovnic do rastru pomocí příkazu </a:t>
            </a:r>
            <a:r>
              <a:rPr lang="cs-CZ" sz="1200" b="1" i="1" dirty="0" err="1"/>
              <a:t>cmd</a:t>
            </a:r>
            <a:r>
              <a:rPr lang="cs-CZ" sz="1200" b="1" i="1" dirty="0"/>
              <a:t>_</a:t>
            </a:r>
            <a:r>
              <a:rPr lang="cs-CZ" sz="1200" b="1" i="1" dirty="0" err="1"/>
              <a:t>snap</a:t>
            </a:r>
            <a:r>
              <a:rPr lang="cs-CZ" sz="1200" b="1" i="1" dirty="0"/>
              <a:t>_</a:t>
            </a:r>
            <a:r>
              <a:rPr lang="cs-CZ" sz="1200" b="1" i="1" dirty="0" err="1"/>
              <a:t>board.ulp</a:t>
            </a:r>
            <a:endParaRPr lang="cs-CZ" sz="1200" b="1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6" name="Picture 6" descr="obrazek_2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pl-PL" sz="1200" i="1" dirty="0"/>
              <a:t>Obr. </a:t>
            </a:r>
            <a:r>
              <a:rPr lang="pl-PL" sz="1200" i="1" dirty="0" smtClean="0"/>
              <a:t>40.2 </a:t>
            </a:r>
            <a:r>
              <a:rPr lang="pl-PL" sz="1200" i="1" dirty="0"/>
              <a:t>– Sesazená mřížka</a:t>
            </a:r>
            <a:endParaRPr lang="cs-CZ" sz="12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ext Box 96"/>
          <p:cNvSpPr txBox="1">
            <a:spLocks noChangeArrowheads="1"/>
          </p:cNvSpPr>
          <p:nvPr/>
        </p:nvSpPr>
        <p:spPr bwMode="auto">
          <a:xfrm>
            <a:off x="539750" y="5815013"/>
            <a:ext cx="2952750" cy="42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28 </a:t>
            </a:r>
            <a:r>
              <a:rPr lang="cs-CZ" sz="1200" i="1" dirty="0"/>
              <a:t>– Parametry požadované desky s plošnými spoji</a:t>
            </a:r>
          </a:p>
        </p:txBody>
      </p:sp>
      <p:pic>
        <p:nvPicPr>
          <p:cNvPr id="1038" name="Picture 97" descr="obrazek_3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513" y="3943350"/>
            <a:ext cx="24765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4" name="Group 104"/>
          <p:cNvGrpSpPr>
            <a:grpSpLocks/>
          </p:cNvGrpSpPr>
          <p:nvPr/>
        </p:nvGrpSpPr>
        <p:grpSpPr bwMode="auto">
          <a:xfrm>
            <a:off x="3563938" y="3933825"/>
            <a:ext cx="1943100" cy="1366838"/>
            <a:chOff x="2245" y="2614"/>
            <a:chExt cx="1224" cy="861"/>
          </a:xfrm>
        </p:grpSpPr>
        <p:pic>
          <p:nvPicPr>
            <p:cNvPr id="1035" name="Picture 1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54" y="2614"/>
              <a:ext cx="452" cy="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6" name="Text Box 102"/>
            <p:cNvSpPr txBox="1">
              <a:spLocks noChangeArrowheads="1"/>
            </p:cNvSpPr>
            <p:nvPr/>
          </p:nvSpPr>
          <p:spPr bwMode="auto">
            <a:xfrm>
              <a:off x="2245" y="3313"/>
              <a:ext cx="1224" cy="1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29 </a:t>
              </a:r>
              <a:r>
                <a:rPr lang="cs-CZ" sz="1200" i="1" dirty="0"/>
                <a:t>– Rohová značka</a:t>
              </a:r>
            </a:p>
          </p:txBody>
        </p:sp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Zadání úkolu (určení obrysu DPS)</a:t>
            </a: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539751" y="1557338"/>
            <a:ext cx="504036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na </a:t>
            </a:r>
            <a:r>
              <a:rPr lang="cs-CZ" sz="1400" b="1" i="1" dirty="0" smtClean="0">
                <a:solidFill>
                  <a:srgbClr val="000066"/>
                </a:solidFill>
              </a:rPr>
              <a:t>obr. 28</a:t>
            </a:r>
            <a:r>
              <a:rPr lang="cs-CZ" sz="1400" dirty="0" smtClean="0"/>
              <a:t> je pohled na budoucí desku, jsou zde uvedeny její rozměry</a:t>
            </a:r>
            <a:r>
              <a:rPr lang="en-US" sz="1400" dirty="0" smtClean="0"/>
              <a:t>;</a:t>
            </a:r>
            <a:endParaRPr lang="cs-CZ" sz="1400" dirty="0" smtClean="0"/>
          </a:p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příkazem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Delete</a:t>
            </a:r>
            <a:r>
              <a:rPr lang="cs-CZ" sz="1400" dirty="0" smtClean="0"/>
              <a:t> smažeme automaticky nastavený obrys desky</a:t>
            </a:r>
            <a:r>
              <a:rPr lang="en-US" sz="1400" dirty="0" smtClean="0"/>
              <a:t>;</a:t>
            </a:r>
            <a:endParaRPr lang="cs-CZ" sz="1400" dirty="0" smtClean="0"/>
          </a:p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obrys naší desky je ohraničen rohovými značkami          (o větší tloušťce čáry)</a:t>
            </a:r>
            <a:r>
              <a:rPr lang="en-US" sz="1400" dirty="0" smtClean="0"/>
              <a:t>;</a:t>
            </a:r>
            <a:endParaRPr lang="cs-CZ" sz="1400" dirty="0" smtClean="0"/>
          </a:p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postup práce je uveden na </a:t>
            </a:r>
            <a:r>
              <a:rPr lang="cs-CZ" sz="1400" b="1" i="1" dirty="0" smtClean="0">
                <a:solidFill>
                  <a:srgbClr val="000066"/>
                </a:solidFill>
              </a:rPr>
              <a:t>videu 17 a 18</a:t>
            </a:r>
            <a:r>
              <a:rPr lang="en-US" sz="1400" b="1" i="1" dirty="0" smtClean="0">
                <a:solidFill>
                  <a:srgbClr val="000066"/>
                </a:solidFill>
              </a:rPr>
              <a:t>;</a:t>
            </a:r>
            <a:endParaRPr lang="cs-CZ" sz="1400" b="1" i="1" dirty="0" smtClean="0">
              <a:solidFill>
                <a:srgbClr val="000066"/>
              </a:solidFill>
            </a:endParaRPr>
          </a:p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na </a:t>
            </a:r>
            <a:r>
              <a:rPr lang="cs-CZ" sz="1400" b="1" i="1" dirty="0" smtClean="0">
                <a:solidFill>
                  <a:srgbClr val="000066"/>
                </a:solidFill>
              </a:rPr>
              <a:t>obr. 29</a:t>
            </a:r>
            <a:r>
              <a:rPr lang="cs-CZ" sz="1400" i="1" dirty="0" smtClean="0"/>
              <a:t> </a:t>
            </a:r>
            <a:r>
              <a:rPr lang="cs-CZ" sz="1400" dirty="0" smtClean="0"/>
              <a:t>jsou uvedeny rozměry rohových značek.</a:t>
            </a:r>
            <a:endParaRPr lang="cs-CZ" sz="1400" b="1" i="1" dirty="0">
              <a:solidFill>
                <a:srgbClr val="000066"/>
              </a:solidFill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352425" y="6483052"/>
            <a:ext cx="1267247" cy="114598"/>
            <a:chOff x="352425" y="6483052"/>
            <a:chExt cx="1267247" cy="114598"/>
          </a:xfrm>
        </p:grpSpPr>
        <p:pic>
          <p:nvPicPr>
            <p:cNvPr id="15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6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7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5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8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5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9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5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0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5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1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5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2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5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36207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3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5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505372" y="6483052"/>
              <a:ext cx="114300" cy="114300"/>
            </a:xfrm>
            <a:prstGeom prst="rect">
              <a:avLst/>
            </a:prstGeom>
            <a:noFill/>
          </p:spPr>
        </p:pic>
      </p:grpSp>
      <p:grpSp>
        <p:nvGrpSpPr>
          <p:cNvPr id="3" name="Skupina 2"/>
          <p:cNvGrpSpPr/>
          <p:nvPr/>
        </p:nvGrpSpPr>
        <p:grpSpPr>
          <a:xfrm>
            <a:off x="5295900" y="2060848"/>
            <a:ext cx="3381375" cy="3855765"/>
            <a:chOff x="5295900" y="2060848"/>
            <a:chExt cx="3381375" cy="3855765"/>
          </a:xfrm>
        </p:grpSpPr>
        <p:sp>
          <p:nvSpPr>
            <p:cNvPr id="1031" name="Text Box 93"/>
            <p:cNvSpPr txBox="1">
              <a:spLocks noChangeArrowheads="1"/>
            </p:cNvSpPr>
            <p:nvPr/>
          </p:nvSpPr>
          <p:spPr bwMode="auto">
            <a:xfrm>
              <a:off x="5295900" y="3511550"/>
              <a:ext cx="33813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17 </a:t>
              </a:r>
              <a:r>
                <a:rPr lang="cs-CZ" sz="1200" i="1" dirty="0"/>
                <a:t>– Vytvoření DPS bez rozlité mědi</a:t>
              </a:r>
            </a:p>
          </p:txBody>
        </p:sp>
        <p:sp>
          <p:nvSpPr>
            <p:cNvPr id="1032" name="Text Box 72"/>
            <p:cNvSpPr txBox="1">
              <a:spLocks noChangeArrowheads="1"/>
            </p:cNvSpPr>
            <p:nvPr/>
          </p:nvSpPr>
          <p:spPr bwMode="auto">
            <a:xfrm>
              <a:off x="5295900" y="5659438"/>
              <a:ext cx="33813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18 </a:t>
              </a:r>
              <a:r>
                <a:rPr lang="cs-CZ" sz="1200" i="1" dirty="0"/>
                <a:t>– Vytvoření DPS s rozlitou mědí</a:t>
              </a:r>
            </a:p>
          </p:txBody>
        </p:sp>
        <p:pic>
          <p:nvPicPr>
            <p:cNvPr id="2" name="Obrázek 1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486" y="2060848"/>
              <a:ext cx="1274203" cy="1243481"/>
            </a:xfrm>
            <a:prstGeom prst="rect">
              <a:avLst/>
            </a:prstGeom>
          </p:spPr>
        </p:pic>
        <p:pic>
          <p:nvPicPr>
            <p:cNvPr id="24" name="Obrázek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486" y="4221088"/>
              <a:ext cx="1274203" cy="1243481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41 </a:t>
            </a:r>
            <a:r>
              <a:rPr lang="cs-CZ" sz="1200" i="1" dirty="0"/>
              <a:t>– Rozmístíme ostatní součástky</a:t>
            </a:r>
          </a:p>
        </p:txBody>
      </p:sp>
      <p:pic>
        <p:nvPicPr>
          <p:cNvPr id="230411" name="Picture 11" descr="obrazek_3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8" name="Picture 6" descr="obrazek_32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42 </a:t>
            </a:r>
            <a:r>
              <a:rPr lang="cs-CZ" sz="1200" i="1" dirty="0"/>
              <a:t>– Provedeme propojení součástek plošnými vodiči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0" name="Picture 6" descr="obrazek_31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en-US" sz="1200" i="1" dirty="0" err="1"/>
              <a:t>Obr</a:t>
            </a:r>
            <a:r>
              <a:rPr lang="en-US" sz="1200" i="1" dirty="0"/>
              <a:t>. </a:t>
            </a:r>
            <a:r>
              <a:rPr lang="cs-CZ" sz="1200" i="1" dirty="0" smtClean="0"/>
              <a:t>43</a:t>
            </a:r>
            <a:r>
              <a:rPr lang="en-US" sz="1200" i="1" dirty="0" smtClean="0"/>
              <a:t> </a:t>
            </a:r>
            <a:r>
              <a:rPr lang="cs-CZ" sz="1200" i="1" dirty="0"/>
              <a:t>–</a:t>
            </a:r>
            <a:r>
              <a:rPr lang="en-US" sz="1200" i="1" dirty="0"/>
              <a:t> </a:t>
            </a:r>
            <a:r>
              <a:rPr lang="en-US" sz="1200" i="1" dirty="0" err="1"/>
              <a:t>Upravíme</a:t>
            </a:r>
            <a:r>
              <a:rPr lang="en-US" sz="1200" i="1" dirty="0"/>
              <a:t> </a:t>
            </a:r>
            <a:r>
              <a:rPr lang="en-US" sz="1200" i="1" dirty="0" err="1"/>
              <a:t>popisy</a:t>
            </a:r>
            <a:r>
              <a:rPr lang="en-US" sz="1200" i="1" dirty="0"/>
              <a:t> </a:t>
            </a:r>
            <a:r>
              <a:rPr lang="en-US" sz="1200" i="1" dirty="0" err="1"/>
              <a:t>součástek</a:t>
            </a:r>
            <a:r>
              <a:rPr lang="en-US" sz="1200" i="1" dirty="0"/>
              <a:t> do </a:t>
            </a:r>
            <a:r>
              <a:rPr lang="en-US" sz="1200" i="1" dirty="0" err="1"/>
              <a:t>vodorovné</a:t>
            </a:r>
            <a:r>
              <a:rPr lang="en-US" sz="1200" i="1" dirty="0"/>
              <a:t> </a:t>
            </a:r>
            <a:r>
              <a:rPr lang="en-US" sz="1200" i="1" dirty="0" err="1"/>
              <a:t>polohy</a:t>
            </a:r>
            <a:endParaRPr lang="cs-CZ" sz="1200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4" name="Picture 6" descr="obrazek_37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232455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44 </a:t>
            </a:r>
            <a:r>
              <a:rPr lang="cs-CZ" sz="1200" i="1" dirty="0"/>
              <a:t>– Hotová deska s plošnými spoji (bez rozlité mědi)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17 – Vytvoření DPS bez rozlité mědi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2" name="vytvoreni_DP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046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042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18 – Vytvoření DPS s rozlitou mědí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2" name="DPS_rozliti_med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046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7247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828675" y="1484313"/>
            <a:ext cx="7488238" cy="4752974"/>
            <a:chOff x="828675" y="1484313"/>
            <a:chExt cx="7488238" cy="4752974"/>
          </a:xfrm>
        </p:grpSpPr>
        <p:pic>
          <p:nvPicPr>
            <p:cNvPr id="6158" name="Picture 29" descr="obrazek_26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4938" y="1484313"/>
              <a:ext cx="2536825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9" name="Text Box 31"/>
            <p:cNvSpPr txBox="1">
              <a:spLocks noChangeArrowheads="1"/>
            </p:cNvSpPr>
            <p:nvPr/>
          </p:nvSpPr>
          <p:spPr bwMode="auto">
            <a:xfrm>
              <a:off x="828675" y="3357563"/>
              <a:ext cx="3671888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30 </a:t>
              </a:r>
              <a:r>
                <a:rPr lang="cs-CZ" sz="1200" i="1" dirty="0"/>
                <a:t>– Vzhled výsledné desky s plošnými spoji bez rozlité mědi (pohled ze strany součástek)</a:t>
              </a:r>
            </a:p>
          </p:txBody>
        </p:sp>
        <p:pic>
          <p:nvPicPr>
            <p:cNvPr id="6156" name="Picture 30" descr="obrazek_27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08588" y="1484313"/>
              <a:ext cx="2530475" cy="179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7" name="Text Box 32"/>
            <p:cNvSpPr txBox="1">
              <a:spLocks noChangeArrowheads="1"/>
            </p:cNvSpPr>
            <p:nvPr/>
          </p:nvSpPr>
          <p:spPr bwMode="auto">
            <a:xfrm>
              <a:off x="4714875" y="3355975"/>
              <a:ext cx="3529013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31 </a:t>
              </a:r>
              <a:r>
                <a:rPr lang="cs-CZ" sz="1200" i="1" dirty="0"/>
                <a:t>– Vzhled výsledné desky s plošnými spoji s rozlitou mědí (pohled ze strany součástek)</a:t>
              </a:r>
            </a:p>
          </p:txBody>
        </p:sp>
        <p:pic>
          <p:nvPicPr>
            <p:cNvPr id="6154" name="Picture 35" descr="obrazek_4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04938" y="3933825"/>
              <a:ext cx="25654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5" name="Text Box 37"/>
            <p:cNvSpPr txBox="1">
              <a:spLocks noChangeArrowheads="1"/>
            </p:cNvSpPr>
            <p:nvPr/>
          </p:nvSpPr>
          <p:spPr bwMode="auto">
            <a:xfrm>
              <a:off x="900113" y="5815012"/>
              <a:ext cx="3671888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32 </a:t>
              </a:r>
              <a:r>
                <a:rPr lang="cs-CZ" sz="1200" i="1" dirty="0"/>
                <a:t>– Vzhled výsledné desky s plošnými spoji bez rozlité mědi (pohled ze strany spoje)</a:t>
              </a:r>
            </a:p>
          </p:txBody>
        </p:sp>
        <p:pic>
          <p:nvPicPr>
            <p:cNvPr id="6152" name="Picture 34" descr="obrazek_42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21288" y="3933825"/>
              <a:ext cx="2547938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3" name="Text Box 40"/>
            <p:cNvSpPr txBox="1">
              <a:spLocks noChangeArrowheads="1"/>
            </p:cNvSpPr>
            <p:nvPr/>
          </p:nvSpPr>
          <p:spPr bwMode="auto">
            <a:xfrm>
              <a:off x="4645025" y="5805488"/>
              <a:ext cx="3671888" cy="4247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33 </a:t>
              </a:r>
              <a:r>
                <a:rPr lang="cs-CZ" sz="1200" i="1" dirty="0"/>
                <a:t>– Vzhled výsledné desky s plošnými spoji </a:t>
              </a:r>
              <a:br>
                <a:rPr lang="cs-CZ" sz="1200" i="1" dirty="0"/>
              </a:br>
              <a:r>
                <a:rPr lang="cs-CZ" sz="1200" i="1" dirty="0"/>
                <a:t>s rozlitou mědí (pohled ze strany spoje)</a:t>
              </a:r>
            </a:p>
          </p:txBody>
        </p:sp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Ukázka výsledného vzhledu DPS</a:t>
            </a:r>
          </a:p>
        </p:txBody>
      </p:sp>
      <p:grpSp>
        <p:nvGrpSpPr>
          <p:cNvPr id="27" name="Skupina 26"/>
          <p:cNvGrpSpPr/>
          <p:nvPr/>
        </p:nvGrpSpPr>
        <p:grpSpPr>
          <a:xfrm>
            <a:off x="352425" y="6483052"/>
            <a:ext cx="1267247" cy="114598"/>
            <a:chOff x="352425" y="6483052"/>
            <a:chExt cx="1267247" cy="114598"/>
          </a:xfrm>
        </p:grpSpPr>
        <p:pic>
          <p:nvPicPr>
            <p:cNvPr id="18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9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0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1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10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2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10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3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10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4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10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5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10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36207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6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10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505372" y="6483052"/>
              <a:ext cx="114300" cy="1143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611188" y="2708920"/>
            <a:ext cx="792162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přejdeme </a:t>
            </a:r>
            <a:r>
              <a:rPr lang="cs-CZ" sz="1400" b="1" i="1" dirty="0"/>
              <a:t>z editoru schémat do editoru plošných </a:t>
            </a:r>
            <a:r>
              <a:rPr lang="cs-CZ" sz="1400" b="1" i="1" dirty="0" smtClean="0"/>
              <a:t>spojů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zkontrolujeme </a:t>
            </a:r>
            <a:r>
              <a:rPr lang="cs-CZ" sz="1400" b="1" i="1" dirty="0"/>
              <a:t>nastavení barevných </a:t>
            </a:r>
            <a:r>
              <a:rPr lang="cs-CZ" sz="1400" b="1" i="1" dirty="0" smtClean="0"/>
              <a:t>hladin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rozteč </a:t>
            </a:r>
            <a:r>
              <a:rPr lang="cs-CZ" sz="1400" b="1" i="1" dirty="0"/>
              <a:t>kreslicí mřížky nastavíme na 5 </a:t>
            </a:r>
            <a:r>
              <a:rPr lang="cs-CZ" sz="1400" b="1" i="1" dirty="0" smtClean="0"/>
              <a:t>mm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vymažeme </a:t>
            </a:r>
            <a:r>
              <a:rPr lang="cs-CZ" sz="1400" b="1" i="1" dirty="0"/>
              <a:t>obrys přednastavené desky a nakreslíme si desku vlastní (kreslíme pouze rohové </a:t>
            </a:r>
            <a:r>
              <a:rPr lang="cs-CZ" sz="1400" b="1" i="1" dirty="0" smtClean="0"/>
              <a:t>značky)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vložíme </a:t>
            </a:r>
            <a:r>
              <a:rPr lang="cs-CZ" sz="1400" b="1" i="1" dirty="0"/>
              <a:t>montážní otvory a součástky s pevně danou pozicí (svorkovnice X1 a X2</a:t>
            </a:r>
            <a:r>
              <a:rPr lang="cs-CZ" sz="1400" b="1" i="1" dirty="0" smtClean="0"/>
              <a:t>)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změníme </a:t>
            </a:r>
            <a:r>
              <a:rPr lang="cs-CZ" sz="1400" b="1" i="1" dirty="0"/>
              <a:t>rastr na palcový (rozteč 50 </a:t>
            </a:r>
            <a:r>
              <a:rPr lang="cs-CZ" sz="1400" b="1" i="1" dirty="0" err="1" smtClean="0"/>
              <a:t>milů</a:t>
            </a:r>
            <a:r>
              <a:rPr lang="cs-CZ" sz="1400" b="1" i="1" dirty="0" smtClean="0"/>
              <a:t>)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61950" indent="-36195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poněvadž </a:t>
            </a:r>
            <a:r>
              <a:rPr lang="cs-CZ" sz="1400" b="1" i="1" dirty="0"/>
              <a:t>jsme přecházeli z rastru milimetrového na palcový, musíme sesadit </a:t>
            </a:r>
            <a:r>
              <a:rPr lang="cs-CZ" sz="1400" b="1" i="1" dirty="0" smtClean="0"/>
              <a:t>svorkovnice do </a:t>
            </a:r>
            <a:r>
              <a:rPr lang="cs-CZ" sz="1400" b="1" i="1" dirty="0"/>
              <a:t>rastru pomocí příkazu uživatelského </a:t>
            </a:r>
            <a:r>
              <a:rPr lang="cs-CZ" sz="1400" b="1" i="1" dirty="0" err="1"/>
              <a:t>makroprogramovacího</a:t>
            </a:r>
            <a:r>
              <a:rPr lang="cs-CZ" sz="1400" b="1" i="1" dirty="0"/>
              <a:t> jazyka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cmd</a:t>
            </a:r>
            <a:r>
              <a:rPr lang="cs-CZ" sz="1400" b="1" i="1" dirty="0" smtClean="0">
                <a:solidFill>
                  <a:srgbClr val="000066"/>
                </a:solidFill>
              </a:rPr>
              <a:t>_</a:t>
            </a:r>
            <a:r>
              <a:rPr lang="cs-CZ" sz="1400" b="1" i="1" dirty="0" err="1" smtClean="0">
                <a:solidFill>
                  <a:srgbClr val="000066"/>
                </a:solidFill>
              </a:rPr>
              <a:t>snap</a:t>
            </a:r>
            <a:r>
              <a:rPr lang="cs-CZ" sz="1400" b="1" i="1" dirty="0" smtClean="0">
                <a:solidFill>
                  <a:srgbClr val="000066"/>
                </a:solidFill>
              </a:rPr>
              <a:t>_</a:t>
            </a:r>
            <a:r>
              <a:rPr lang="cs-CZ" sz="1400" b="1" i="1" dirty="0" err="1" smtClean="0">
                <a:solidFill>
                  <a:srgbClr val="000066"/>
                </a:solidFill>
              </a:rPr>
              <a:t>board.ulp</a:t>
            </a:r>
            <a:r>
              <a:rPr lang="en-US" sz="1400" b="1" i="1" dirty="0" smtClean="0">
                <a:solidFill>
                  <a:srgbClr val="000066"/>
                </a:solidFill>
              </a:rPr>
              <a:t>;</a:t>
            </a:r>
            <a:endParaRPr lang="cs-CZ" sz="1400" b="1" i="1" dirty="0">
              <a:solidFill>
                <a:srgbClr val="000066"/>
              </a:solidFill>
            </a:endParaRPr>
          </a:p>
        </p:txBody>
      </p:sp>
      <p:sp>
        <p:nvSpPr>
          <p:cNvPr id="7172" name="Rectangle 19"/>
          <p:cNvSpPr>
            <a:spLocks noChangeArrowheads="1"/>
          </p:cNvSpPr>
          <p:nvPr/>
        </p:nvSpPr>
        <p:spPr bwMode="auto">
          <a:xfrm>
            <a:off x="539750" y="1754709"/>
            <a:ext cx="82089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400" dirty="0"/>
              <a:t>Pracujeme se znalostmi získanými z předešlých kapitol a s ilustračními ukázkami postupu práce. Postup konstrukce desky s plošnými spoji (DPS) je shrnut do několika bodů s ukázkami obrázků (viz. následující snímky).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Vlastní konstrukce DPS v EPCB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352425" y="6483052"/>
            <a:ext cx="1267247" cy="114598"/>
            <a:chOff x="352425" y="6483052"/>
            <a:chExt cx="1267247" cy="114598"/>
          </a:xfrm>
        </p:grpSpPr>
        <p:pic>
          <p:nvPicPr>
            <p:cNvPr id="7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8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9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0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1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2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3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4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36207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5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505372" y="6483052"/>
              <a:ext cx="114300" cy="1143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611188" y="1701800"/>
            <a:ext cx="7921625" cy="403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rozmístíme </a:t>
            </a:r>
            <a:r>
              <a:rPr lang="cs-CZ" sz="1400" b="1" i="1" dirty="0"/>
              <a:t>ostatní </a:t>
            </a:r>
            <a:r>
              <a:rPr lang="cs-CZ" sz="1400" b="1" i="1" dirty="0" smtClean="0"/>
              <a:t>součástky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61950" indent="-361950" algn="just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endParaRPr lang="cs-CZ" sz="1400" b="1" i="1" dirty="0"/>
          </a:p>
          <a:p>
            <a:pPr marL="361950" indent="-361950" algn="just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cs-CZ" sz="1400" dirty="0"/>
              <a:t>	Rozmístění pouzder je ovlivněno - konstrukčními požadavky, funkcí, typem obvodu, v jakých podmínkách bude obvod provozován, jednoduchostí spojů, vyrobitelností desky. </a:t>
            </a:r>
            <a:endParaRPr lang="cs-CZ" sz="1400" dirty="0" smtClean="0"/>
          </a:p>
          <a:p>
            <a:pPr marL="361950" indent="-361950" algn="just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cs-CZ" sz="1400" dirty="0" smtClean="0"/>
              <a:t>	Při </a:t>
            </a:r>
            <a:r>
              <a:rPr lang="cs-CZ" sz="1400" dirty="0"/>
              <a:t>rozmístění pouzder používáme doporučený rastr: </a:t>
            </a:r>
            <a:r>
              <a:rPr lang="cs-CZ" sz="1400" b="1" i="1" dirty="0">
                <a:solidFill>
                  <a:srgbClr val="000066"/>
                </a:solidFill>
              </a:rPr>
              <a:t>GRID - SIZE 100/50mil</a:t>
            </a:r>
          </a:p>
          <a:p>
            <a:pPr marL="361950" indent="-361950" algn="just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cs-CZ" sz="1400" dirty="0"/>
              <a:t>	Jednoznačný návod, jak pouzdra součástek rozmístit neexistuje, je to otázka citu a znalostí </a:t>
            </a:r>
            <a:r>
              <a:rPr lang="cs-CZ" sz="1400" dirty="0" smtClean="0"/>
              <a:t>   v </a:t>
            </a:r>
            <a:r>
              <a:rPr lang="cs-CZ" sz="1400" dirty="0"/>
              <a:t>oblasti elektroniky.</a:t>
            </a:r>
          </a:p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endParaRPr lang="cs-CZ" sz="1400" dirty="0"/>
          </a:p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provedeme </a:t>
            </a:r>
            <a:r>
              <a:rPr lang="cs-CZ" sz="1400" b="1" i="1" dirty="0"/>
              <a:t>propojení součástek plošnými </a:t>
            </a:r>
            <a:r>
              <a:rPr lang="cs-CZ" sz="1400" b="1" i="1" dirty="0" smtClean="0"/>
              <a:t>vodiči</a:t>
            </a:r>
            <a:r>
              <a:rPr lang="en-US" sz="1400" b="1" i="1" dirty="0" smtClean="0"/>
              <a:t>;</a:t>
            </a:r>
            <a:endParaRPr lang="cs-CZ" sz="1400" b="1" i="1" dirty="0"/>
          </a:p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endParaRPr lang="cs-CZ" sz="1400" b="1" i="1" dirty="0"/>
          </a:p>
          <a:p>
            <a:pPr marL="361950" indent="-361950" algn="just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cs-CZ" sz="1400" dirty="0"/>
              <a:t>	Propojením vývodů pouzder součástek vytvoříme motiv plošného spoje (to je náš cíl). </a:t>
            </a:r>
          </a:p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endParaRPr lang="cs-CZ" sz="1400" dirty="0"/>
          </a:p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smtClean="0"/>
              <a:t>upravíme </a:t>
            </a:r>
            <a:r>
              <a:rPr lang="cs-CZ" sz="1400" b="1" i="1" dirty="0"/>
              <a:t>popisy součástek do vodorovné </a:t>
            </a:r>
            <a:r>
              <a:rPr lang="cs-CZ" sz="1400" b="1" i="1" dirty="0" smtClean="0"/>
              <a:t>polohy</a:t>
            </a:r>
            <a:r>
              <a:rPr lang="en-US" sz="1400" b="1" i="1" dirty="0" smtClean="0"/>
              <a:t>.</a:t>
            </a:r>
            <a:endParaRPr lang="cs-CZ" sz="1400" b="1" i="1" dirty="0"/>
          </a:p>
          <a:p>
            <a:pPr marL="361950" indent="-3619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endParaRPr lang="cs-CZ" sz="1400" b="1" i="1" dirty="0"/>
          </a:p>
          <a:p>
            <a:pPr marL="361950" indent="-361950" algn="just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cs-CZ" sz="1400" dirty="0"/>
              <a:t>	Výsledkem našeho snažení při ručním propojení je však polotovar, který ještě vyžaduje grafickou úpravu vedení plošných spojů a umístění popisů</a:t>
            </a:r>
            <a:r>
              <a:rPr lang="cs-CZ" sz="1400" dirty="0" smtClean="0"/>
              <a:t>.</a:t>
            </a:r>
            <a:endParaRPr lang="cs-CZ" sz="1400" b="1" i="1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Vlastní konstrukce DPS v EPCB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352425" y="6483052"/>
            <a:ext cx="1267247" cy="114598"/>
            <a:chOff x="352425" y="6483052"/>
            <a:chExt cx="1267247" cy="114598"/>
          </a:xfrm>
        </p:grpSpPr>
        <p:pic>
          <p:nvPicPr>
            <p:cNvPr id="5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6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7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8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9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0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1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2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36207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3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505372" y="6483052"/>
              <a:ext cx="114300" cy="1143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Skupina 22"/>
          <p:cNvGrpSpPr/>
          <p:nvPr/>
        </p:nvGrpSpPr>
        <p:grpSpPr>
          <a:xfrm>
            <a:off x="322263" y="1628775"/>
            <a:ext cx="8497887" cy="4837113"/>
            <a:chOff x="322263" y="1628775"/>
            <a:chExt cx="8497887" cy="4837113"/>
          </a:xfrm>
        </p:grpSpPr>
        <p:sp>
          <p:nvSpPr>
            <p:cNvPr id="9236" name="Text Box 22"/>
            <p:cNvSpPr txBox="1">
              <a:spLocks noChangeArrowheads="1"/>
            </p:cNvSpPr>
            <p:nvPr/>
          </p:nvSpPr>
          <p:spPr bwMode="auto">
            <a:xfrm>
              <a:off x="5795963" y="5878513"/>
              <a:ext cx="3024187" cy="5873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37 </a:t>
              </a:r>
              <a:r>
                <a:rPr lang="cs-CZ" sz="1200" i="1" dirty="0"/>
                <a:t>– Vymažeme obrys před-nastavené desky a nakreslíme </a:t>
              </a:r>
              <a:br>
                <a:rPr lang="cs-CZ" sz="1200" i="1" dirty="0"/>
              </a:br>
              <a:r>
                <a:rPr lang="cs-CZ" sz="1200" i="1" dirty="0"/>
                <a:t>si desku vlastní </a:t>
              </a:r>
            </a:p>
          </p:txBody>
        </p:sp>
        <p:pic>
          <p:nvPicPr>
            <p:cNvPr id="9237" name="Picture 40" descr="obrazek_18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32513" y="4005263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4" name="Text Box 7"/>
            <p:cNvSpPr txBox="1">
              <a:spLocks noChangeArrowheads="1"/>
            </p:cNvSpPr>
            <p:nvPr/>
          </p:nvSpPr>
          <p:spPr bwMode="auto">
            <a:xfrm>
              <a:off x="322263" y="3502025"/>
              <a:ext cx="2954337" cy="4247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34.1 </a:t>
              </a:r>
              <a:r>
                <a:rPr lang="cs-CZ" sz="1200" i="1" dirty="0"/>
                <a:t>– Přejdeme ze </a:t>
              </a:r>
              <a:r>
                <a:rPr lang="cs-CZ" sz="1200" i="1" dirty="0" err="1"/>
                <a:t>schématického</a:t>
              </a:r>
              <a:r>
                <a:rPr lang="cs-CZ" sz="1200" i="1" dirty="0"/>
                <a:t> editoru do editoru plošných spojů</a:t>
              </a:r>
              <a:endParaRPr lang="cs-CZ" sz="1200" i="1" dirty="0">
                <a:latin typeface="Verdana" pitchFamily="34" charset="0"/>
              </a:endParaRPr>
            </a:p>
          </p:txBody>
        </p:sp>
        <p:pic>
          <p:nvPicPr>
            <p:cNvPr id="9235" name="Picture 35" descr="obrazek_13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188" y="1628775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2" name="Text Box 10"/>
            <p:cNvSpPr txBox="1">
              <a:spLocks noChangeArrowheads="1"/>
            </p:cNvSpPr>
            <p:nvPr/>
          </p:nvSpPr>
          <p:spPr bwMode="auto">
            <a:xfrm>
              <a:off x="3132138" y="3502025"/>
              <a:ext cx="28098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en-US" sz="1200" i="1" dirty="0" err="1"/>
                <a:t>Obr</a:t>
              </a:r>
              <a:r>
                <a:rPr lang="en-US" sz="1200" i="1" dirty="0"/>
                <a:t>. </a:t>
              </a:r>
              <a:r>
                <a:rPr lang="cs-CZ" sz="1200" i="1" dirty="0" smtClean="0"/>
                <a:t>34</a:t>
              </a:r>
              <a:r>
                <a:rPr lang="en-US" sz="1200" i="1" dirty="0"/>
                <a:t>.2 </a:t>
              </a:r>
              <a:r>
                <a:rPr lang="cs-CZ" sz="1200" i="1" dirty="0"/>
                <a:t>–</a:t>
              </a:r>
              <a:r>
                <a:rPr lang="en-US" sz="1200" i="1" dirty="0"/>
                <a:t> Editor </a:t>
              </a:r>
              <a:r>
                <a:rPr lang="en-US" sz="1200" i="1" dirty="0" err="1"/>
                <a:t>plošných</a:t>
              </a:r>
              <a:r>
                <a:rPr lang="en-US" sz="1200" i="1" dirty="0"/>
                <a:t> </a:t>
              </a:r>
              <a:r>
                <a:rPr lang="en-US" sz="1200" i="1" dirty="0" err="1"/>
                <a:t>spojů</a:t>
              </a:r>
              <a:endParaRPr lang="cs-CZ" sz="1200" i="1" dirty="0"/>
            </a:p>
          </p:txBody>
        </p:sp>
        <p:pic>
          <p:nvPicPr>
            <p:cNvPr id="9233" name="Picture 36" descr="obrazek_1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48038" y="1628775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0" name="Text Box 13"/>
            <p:cNvSpPr txBox="1">
              <a:spLocks noChangeArrowheads="1"/>
            </p:cNvSpPr>
            <p:nvPr/>
          </p:nvSpPr>
          <p:spPr bwMode="auto">
            <a:xfrm>
              <a:off x="5867400" y="3502025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35 </a:t>
              </a:r>
              <a:r>
                <a:rPr lang="cs-CZ" sz="1200" i="1" dirty="0"/>
                <a:t>– Zkontrolujeme nastavení barevných hladin</a:t>
              </a:r>
            </a:p>
          </p:txBody>
        </p:sp>
        <p:pic>
          <p:nvPicPr>
            <p:cNvPr id="9231" name="Picture 37" descr="obrazek_15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32513" y="1628775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8" name="Text Box 16"/>
            <p:cNvSpPr txBox="1">
              <a:spLocks noChangeArrowheads="1"/>
            </p:cNvSpPr>
            <p:nvPr/>
          </p:nvSpPr>
          <p:spPr bwMode="auto">
            <a:xfrm>
              <a:off x="395288" y="5878513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36.1 </a:t>
              </a:r>
              <a:r>
                <a:rPr lang="cs-CZ" sz="1200" i="1" dirty="0"/>
                <a:t>– Rozteč kreslicí mřížky nastavíme na 5 mm</a:t>
              </a:r>
            </a:p>
          </p:txBody>
        </p:sp>
        <p:pic>
          <p:nvPicPr>
            <p:cNvPr id="9229" name="Picture 38" descr="obrazek_16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11188" y="4005263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6" name="Text Box 19"/>
            <p:cNvSpPr txBox="1">
              <a:spLocks noChangeArrowheads="1"/>
            </p:cNvSpPr>
            <p:nvPr/>
          </p:nvSpPr>
          <p:spPr bwMode="auto">
            <a:xfrm>
              <a:off x="3132138" y="5878513"/>
              <a:ext cx="28098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pl-PL" sz="1200" i="1" dirty="0"/>
                <a:t>Obr. </a:t>
              </a:r>
              <a:r>
                <a:rPr lang="pl-PL" sz="1200" i="1" dirty="0" smtClean="0"/>
                <a:t>36.2 </a:t>
              </a:r>
              <a:r>
                <a:rPr lang="pl-PL" sz="1200" i="1" dirty="0"/>
                <a:t>– Mřížka o rozteči 5 mm</a:t>
              </a:r>
            </a:p>
          </p:txBody>
        </p:sp>
        <p:pic>
          <p:nvPicPr>
            <p:cNvPr id="9227" name="Picture 39" descr="obrazek_17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348038" y="4005263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Vlastní konstrukce DPS v EPCB</a:t>
            </a:r>
          </a:p>
        </p:txBody>
      </p:sp>
      <p:grpSp>
        <p:nvGrpSpPr>
          <p:cNvPr id="33" name="Skupina 32"/>
          <p:cNvGrpSpPr/>
          <p:nvPr/>
        </p:nvGrpSpPr>
        <p:grpSpPr>
          <a:xfrm>
            <a:off x="352425" y="6483052"/>
            <a:ext cx="1267247" cy="114598"/>
            <a:chOff x="352425" y="6483052"/>
            <a:chExt cx="1267247" cy="114598"/>
          </a:xfrm>
        </p:grpSpPr>
        <p:pic>
          <p:nvPicPr>
            <p:cNvPr id="24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5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6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7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8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9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30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31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36207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32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505372" y="6483052"/>
              <a:ext cx="114300" cy="1143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Skupina 22"/>
          <p:cNvGrpSpPr/>
          <p:nvPr/>
        </p:nvGrpSpPr>
        <p:grpSpPr>
          <a:xfrm>
            <a:off x="395288" y="1628775"/>
            <a:ext cx="8281987" cy="4837113"/>
            <a:chOff x="395288" y="1628775"/>
            <a:chExt cx="8281987" cy="4837113"/>
          </a:xfrm>
        </p:grpSpPr>
        <p:sp>
          <p:nvSpPr>
            <p:cNvPr id="10260" name="Text Box 5"/>
            <p:cNvSpPr txBox="1">
              <a:spLocks noChangeArrowheads="1"/>
            </p:cNvSpPr>
            <p:nvPr/>
          </p:nvSpPr>
          <p:spPr bwMode="auto">
            <a:xfrm>
              <a:off x="395288" y="3502025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38 </a:t>
              </a:r>
              <a:r>
                <a:rPr lang="cs-CZ" sz="1200" i="1" dirty="0"/>
                <a:t>– Vložíme montážní otvory      a součástky s pevně danou pozicí</a:t>
              </a:r>
            </a:p>
          </p:txBody>
        </p:sp>
        <p:pic>
          <p:nvPicPr>
            <p:cNvPr id="10261" name="Picture 28" descr="obrazek_19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188" y="1628775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8" name="Text Box 6"/>
            <p:cNvSpPr txBox="1">
              <a:spLocks noChangeArrowheads="1"/>
            </p:cNvSpPr>
            <p:nvPr/>
          </p:nvSpPr>
          <p:spPr bwMode="auto">
            <a:xfrm>
              <a:off x="3132138" y="3502025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en-US" sz="1200" i="1" dirty="0" err="1"/>
                <a:t>Obr</a:t>
              </a:r>
              <a:r>
                <a:rPr lang="en-US" sz="1200" i="1" dirty="0"/>
                <a:t>. </a:t>
              </a:r>
              <a:r>
                <a:rPr lang="cs-CZ" sz="1200" i="1" dirty="0" smtClean="0"/>
                <a:t>39</a:t>
              </a:r>
              <a:r>
                <a:rPr lang="en-US" sz="1200" i="1" dirty="0"/>
                <a:t>.1 </a:t>
              </a:r>
              <a:r>
                <a:rPr lang="cs-CZ" sz="1200" i="1" dirty="0"/>
                <a:t>–</a:t>
              </a:r>
              <a:r>
                <a:rPr lang="en-US" sz="1200" i="1" dirty="0"/>
                <a:t> </a:t>
              </a:r>
              <a:r>
                <a:rPr lang="en-US" sz="1200" i="1" dirty="0" err="1"/>
                <a:t>Změníme</a:t>
              </a:r>
              <a:r>
                <a:rPr lang="en-US" sz="1200" i="1" dirty="0"/>
                <a:t> </a:t>
              </a:r>
              <a:r>
                <a:rPr lang="en-US" sz="1200" i="1" dirty="0" err="1"/>
                <a:t>rastr</a:t>
              </a:r>
              <a:r>
                <a:rPr lang="en-US" sz="1200" i="1" dirty="0"/>
                <a:t> </a:t>
              </a:r>
              <a:r>
                <a:rPr lang="en-US" sz="1200" i="1" dirty="0" err="1"/>
                <a:t>na</a:t>
              </a:r>
              <a:r>
                <a:rPr lang="en-US" sz="1200" i="1" dirty="0"/>
                <a:t> </a:t>
              </a:r>
              <a:r>
                <a:rPr lang="en-US" sz="1200" i="1" dirty="0" err="1"/>
                <a:t>palcový</a:t>
              </a:r>
              <a:r>
                <a:rPr lang="en-US" sz="1200" i="1" dirty="0"/>
                <a:t> (</a:t>
              </a:r>
              <a:r>
                <a:rPr lang="en-US" sz="1200" i="1" dirty="0" err="1"/>
                <a:t>rozteč</a:t>
              </a:r>
              <a:r>
                <a:rPr lang="en-US" sz="1200" i="1" dirty="0"/>
                <a:t> 50 </a:t>
              </a:r>
              <a:r>
                <a:rPr lang="en-US" sz="1200" i="1" dirty="0" err="1"/>
                <a:t>milů</a:t>
              </a:r>
              <a:r>
                <a:rPr lang="en-US" sz="1200" i="1" dirty="0"/>
                <a:t>)</a:t>
              </a:r>
            </a:p>
          </p:txBody>
        </p:sp>
        <p:pic>
          <p:nvPicPr>
            <p:cNvPr id="10259" name="Picture 29" descr="obrazek_20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48038" y="1628775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6" name="Text Box 7"/>
            <p:cNvSpPr txBox="1">
              <a:spLocks noChangeArrowheads="1"/>
            </p:cNvSpPr>
            <p:nvPr/>
          </p:nvSpPr>
          <p:spPr bwMode="auto">
            <a:xfrm>
              <a:off x="5867400" y="3502025"/>
              <a:ext cx="28098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39.2 </a:t>
              </a:r>
              <a:r>
                <a:rPr lang="cs-CZ" sz="1200" i="1" dirty="0"/>
                <a:t>– Rastr (rozteč 50 </a:t>
              </a:r>
              <a:r>
                <a:rPr lang="cs-CZ" sz="1200" i="1" dirty="0" err="1"/>
                <a:t>milů</a:t>
              </a:r>
              <a:r>
                <a:rPr lang="cs-CZ" sz="1200" i="1" dirty="0"/>
                <a:t>)</a:t>
              </a:r>
            </a:p>
          </p:txBody>
        </p:sp>
        <p:pic>
          <p:nvPicPr>
            <p:cNvPr id="10257" name="Picture 30" descr="obrazek_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56325" y="1628775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4" name="Text Box 8"/>
            <p:cNvSpPr txBox="1">
              <a:spLocks noChangeArrowheads="1"/>
            </p:cNvSpPr>
            <p:nvPr/>
          </p:nvSpPr>
          <p:spPr bwMode="auto">
            <a:xfrm>
              <a:off x="395288" y="5878513"/>
              <a:ext cx="2809875" cy="5873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40.1 </a:t>
              </a:r>
              <a:r>
                <a:rPr lang="cs-CZ" sz="1200" i="1" dirty="0"/>
                <a:t>– Sesazení svorkovnic </a:t>
              </a:r>
              <a:br>
                <a:rPr lang="cs-CZ" sz="1200" i="1" dirty="0"/>
              </a:br>
              <a:r>
                <a:rPr lang="cs-CZ" sz="1200" i="1" dirty="0"/>
                <a:t>do rastru pomocí příkazu </a:t>
              </a:r>
              <a:r>
                <a:rPr lang="cs-CZ" sz="1200" b="1" i="1" dirty="0" err="1"/>
                <a:t>cmd</a:t>
              </a:r>
              <a:r>
                <a:rPr lang="cs-CZ" sz="1200" b="1" i="1" dirty="0"/>
                <a:t>_</a:t>
              </a:r>
              <a:r>
                <a:rPr lang="cs-CZ" sz="1200" b="1" i="1" dirty="0" err="1"/>
                <a:t>snap</a:t>
              </a:r>
              <a:r>
                <a:rPr lang="cs-CZ" sz="1200" b="1" i="1" dirty="0"/>
                <a:t>_</a:t>
              </a:r>
              <a:r>
                <a:rPr lang="cs-CZ" sz="1200" b="1" i="1" dirty="0" err="1"/>
                <a:t>board.ulp</a:t>
              </a:r>
              <a:endParaRPr lang="cs-CZ" sz="1200" b="1" i="1" dirty="0"/>
            </a:p>
          </p:txBody>
        </p:sp>
        <p:pic>
          <p:nvPicPr>
            <p:cNvPr id="10255" name="Picture 31" descr="obrazek_22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1188" y="4005263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2" name="Text Box 9"/>
            <p:cNvSpPr txBox="1">
              <a:spLocks noChangeArrowheads="1"/>
            </p:cNvSpPr>
            <p:nvPr/>
          </p:nvSpPr>
          <p:spPr bwMode="auto">
            <a:xfrm>
              <a:off x="3132138" y="5878513"/>
              <a:ext cx="28098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pl-PL" sz="1200" i="1" dirty="0"/>
                <a:t>Obr. </a:t>
              </a:r>
              <a:r>
                <a:rPr lang="pl-PL" sz="1200" i="1" dirty="0" smtClean="0"/>
                <a:t>40.2 </a:t>
              </a:r>
              <a:r>
                <a:rPr lang="pl-PL" sz="1200" i="1" dirty="0"/>
                <a:t>– Sesazená mřížka</a:t>
              </a:r>
              <a:r>
                <a:rPr lang="pl-PL" sz="1200" i="1" dirty="0">
                  <a:latin typeface="Verdana" pitchFamily="34" charset="0"/>
                </a:rPr>
                <a:t> </a:t>
              </a:r>
            </a:p>
          </p:txBody>
        </p:sp>
        <p:pic>
          <p:nvPicPr>
            <p:cNvPr id="10253" name="Picture 32" descr="obrazek_23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348038" y="4005263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>
              <a:off x="5867400" y="5878513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41 </a:t>
              </a:r>
              <a:r>
                <a:rPr lang="cs-CZ" sz="1200" i="1" dirty="0"/>
                <a:t>– Rozmístíme ostatní součástky</a:t>
              </a:r>
            </a:p>
          </p:txBody>
        </p:sp>
        <p:pic>
          <p:nvPicPr>
            <p:cNvPr id="10251" name="Picture 34" descr="obrazek_33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132513" y="4005263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Vlastní konstrukce DPS v EPCB</a:t>
            </a:r>
          </a:p>
        </p:txBody>
      </p:sp>
      <p:grpSp>
        <p:nvGrpSpPr>
          <p:cNvPr id="33" name="Skupina 32"/>
          <p:cNvGrpSpPr/>
          <p:nvPr/>
        </p:nvGrpSpPr>
        <p:grpSpPr>
          <a:xfrm>
            <a:off x="352425" y="6483052"/>
            <a:ext cx="1267247" cy="114598"/>
            <a:chOff x="352425" y="6483052"/>
            <a:chExt cx="1267247" cy="114598"/>
          </a:xfrm>
        </p:grpSpPr>
        <p:pic>
          <p:nvPicPr>
            <p:cNvPr id="24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5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6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7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8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9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30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31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36207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32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1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505372" y="6483052"/>
              <a:ext cx="114300" cy="1143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395288" y="1628775"/>
            <a:ext cx="8281987" cy="2295525"/>
            <a:chOff x="395288" y="1628775"/>
            <a:chExt cx="8281987" cy="2295525"/>
          </a:xfrm>
        </p:grpSpPr>
        <p:sp>
          <p:nvSpPr>
            <p:cNvPr id="11275" name="Text Box 5"/>
            <p:cNvSpPr txBox="1">
              <a:spLocks noChangeArrowheads="1"/>
            </p:cNvSpPr>
            <p:nvPr/>
          </p:nvSpPr>
          <p:spPr bwMode="auto">
            <a:xfrm>
              <a:off x="395288" y="3502025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42 </a:t>
              </a:r>
              <a:r>
                <a:rPr lang="cs-CZ" sz="1200" i="1" dirty="0"/>
                <a:t>– Provedeme propojení součástek plošnými vodiči</a:t>
              </a:r>
            </a:p>
          </p:txBody>
        </p:sp>
        <p:pic>
          <p:nvPicPr>
            <p:cNvPr id="11276" name="Picture 28" descr="obrazek_32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188" y="1628775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3" name="Text Box 6"/>
            <p:cNvSpPr txBox="1">
              <a:spLocks noChangeArrowheads="1"/>
            </p:cNvSpPr>
            <p:nvPr/>
          </p:nvSpPr>
          <p:spPr bwMode="auto">
            <a:xfrm>
              <a:off x="3132138" y="3502025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en-US" sz="1200" i="1" dirty="0" err="1"/>
                <a:t>Obr</a:t>
              </a:r>
              <a:r>
                <a:rPr lang="en-US" sz="1200" i="1" dirty="0"/>
                <a:t>. </a:t>
              </a:r>
              <a:r>
                <a:rPr lang="cs-CZ" sz="1200" i="1" dirty="0" smtClean="0"/>
                <a:t>43</a:t>
              </a:r>
              <a:r>
                <a:rPr lang="en-US" sz="1200" i="1" dirty="0" smtClean="0"/>
                <a:t> </a:t>
              </a:r>
              <a:r>
                <a:rPr lang="cs-CZ" sz="1200" i="1" dirty="0"/>
                <a:t>–</a:t>
              </a:r>
              <a:r>
                <a:rPr lang="en-US" sz="1200" i="1" dirty="0"/>
                <a:t> </a:t>
              </a:r>
              <a:r>
                <a:rPr lang="en-US" sz="1200" i="1" dirty="0" err="1"/>
                <a:t>Upravíme</a:t>
              </a:r>
              <a:r>
                <a:rPr lang="en-US" sz="1200" i="1" dirty="0"/>
                <a:t> </a:t>
              </a:r>
              <a:r>
                <a:rPr lang="en-US" sz="1200" i="1" dirty="0" err="1"/>
                <a:t>popisy</a:t>
              </a:r>
              <a:r>
                <a:rPr lang="en-US" sz="1200" i="1" dirty="0"/>
                <a:t> </a:t>
              </a:r>
              <a:r>
                <a:rPr lang="en-US" sz="1200" i="1" dirty="0" err="1"/>
                <a:t>součástek</a:t>
              </a:r>
              <a:r>
                <a:rPr lang="en-US" sz="1200" i="1" dirty="0"/>
                <a:t> do </a:t>
              </a:r>
              <a:r>
                <a:rPr lang="en-US" sz="1200" i="1" dirty="0" err="1"/>
                <a:t>vodorovné</a:t>
              </a:r>
              <a:r>
                <a:rPr lang="en-US" sz="1200" i="1" dirty="0"/>
                <a:t> </a:t>
              </a:r>
              <a:r>
                <a:rPr lang="en-US" sz="1200" i="1" dirty="0" err="1"/>
                <a:t>polohy</a:t>
              </a:r>
              <a:endParaRPr lang="en-US" sz="1200" i="1" dirty="0"/>
            </a:p>
          </p:txBody>
        </p:sp>
        <p:pic>
          <p:nvPicPr>
            <p:cNvPr id="11274" name="Picture 29" descr="obrazek_31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48038" y="1628775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xt Box 7"/>
            <p:cNvSpPr txBox="1">
              <a:spLocks noChangeArrowheads="1"/>
            </p:cNvSpPr>
            <p:nvPr/>
          </p:nvSpPr>
          <p:spPr bwMode="auto">
            <a:xfrm>
              <a:off x="5867400" y="3502025"/>
              <a:ext cx="28098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44 </a:t>
              </a:r>
              <a:r>
                <a:rPr lang="cs-CZ" sz="1200" i="1" dirty="0"/>
                <a:t>– Hotová deska s plošnými spoji (bez rozlité mědi)</a:t>
              </a:r>
            </a:p>
          </p:txBody>
        </p:sp>
        <p:pic>
          <p:nvPicPr>
            <p:cNvPr id="11272" name="Picture 30" descr="obrazek_37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32513" y="1628775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Vlastní konstrukce DPS v EPCB</a:t>
            </a:r>
          </a:p>
        </p:txBody>
      </p:sp>
      <p:grpSp>
        <p:nvGrpSpPr>
          <p:cNvPr id="24" name="Skupina 23"/>
          <p:cNvGrpSpPr/>
          <p:nvPr/>
        </p:nvGrpSpPr>
        <p:grpSpPr>
          <a:xfrm>
            <a:off x="352425" y="6483052"/>
            <a:ext cx="1267247" cy="114598"/>
            <a:chOff x="352425" y="6483052"/>
            <a:chExt cx="1267247" cy="114598"/>
          </a:xfrm>
        </p:grpSpPr>
        <p:pic>
          <p:nvPicPr>
            <p:cNvPr id="15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6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7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8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9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0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1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2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8" cstate="print">
              <a:lum/>
            </a:blip>
            <a:srcRect/>
            <a:stretch>
              <a:fillRect/>
            </a:stretch>
          </p:blipFill>
          <p:spPr bwMode="auto">
            <a:xfrm>
              <a:off x="136207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3" name="Picture 19" descr="tlacitko_ctverec_pocet stran_18px"/>
            <p:cNvPicPr>
              <a:picLocks noChangeAspect="1" noChangeArrowheads="1"/>
            </p:cNvPicPr>
            <p:nvPr/>
          </p:nvPicPr>
          <p:blipFill>
            <a:blip r:embed="rId8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505372" y="6483052"/>
              <a:ext cx="114300" cy="1143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7343</TotalTime>
  <Words>1172</Words>
  <Application>Microsoft Office PowerPoint</Application>
  <PresentationFormat>Předvádění na obrazovce (4:3)</PresentationFormat>
  <Paragraphs>159</Paragraphs>
  <Slides>35</Slides>
  <Notes>23</Notes>
  <HiddenSlides>23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Výchozí návrh</vt:lpstr>
      <vt:lpstr>EPCB, vytvoření DPS  ke schématu</vt:lpstr>
      <vt:lpstr>Zadání úkolu</vt:lpstr>
      <vt:lpstr>Zadání úkolu (určení obrysu DPS)</vt:lpstr>
      <vt:lpstr>Ukázka výsledného vzhledu DPS</vt:lpstr>
      <vt:lpstr>Vlastní konstrukce DPS v EPCB</vt:lpstr>
      <vt:lpstr>Vlastní konstrukce DPS v EPCB</vt:lpstr>
      <vt:lpstr>Vlastní konstrukce DPS v EPCB</vt:lpstr>
      <vt:lpstr>Vlastní konstrukce DPS v EPCB</vt:lpstr>
      <vt:lpstr>Vlastní konstrukce DPS v EPCB</vt:lpstr>
      <vt:lpstr>Opakování</vt:lpstr>
      <vt:lpstr>Použitá literatura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DUMy</dc:title>
  <dc:creator>Tomáš Milerski</dc:creator>
  <cp:lastModifiedBy>Teacher</cp:lastModifiedBy>
  <cp:revision>309</cp:revision>
  <dcterms:created xsi:type="dcterms:W3CDTF">2007-03-02T14:45:28Z</dcterms:created>
  <dcterms:modified xsi:type="dcterms:W3CDTF">2013-06-07T09:21:45Z</dcterms:modified>
</cp:coreProperties>
</file>