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97" r:id="rId3"/>
    <p:sldId id="298" r:id="rId4"/>
    <p:sldId id="301" r:id="rId5"/>
    <p:sldId id="299" r:id="rId6"/>
    <p:sldId id="300" r:id="rId7"/>
    <p:sldId id="302" r:id="rId8"/>
    <p:sldId id="303" r:id="rId9"/>
    <p:sldId id="304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B80"/>
    <a:srgbClr val="D3EBED"/>
    <a:srgbClr val="006940"/>
    <a:srgbClr val="006666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5667" autoAdjust="0"/>
  </p:normalViewPr>
  <p:slideViewPr>
    <p:cSldViewPr>
      <p:cViewPr varScale="1">
        <p:scale>
          <a:sx n="108" d="100"/>
          <a:sy n="108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860F65-6631-4D08-AE40-C9F347B51506}" type="datetimeFigureOut">
              <a:rPr lang="cs-CZ"/>
              <a:pPr>
                <a:defRPr/>
              </a:pPr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336E8F-601C-41BC-BCF8-97A86B9AD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542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403D-DACD-49CB-8B19-36FA8BC7C8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0096-F0BC-46AC-8FEE-DF2FEC55AE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0299-06A6-4867-9B18-241A38CAFB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BDCC-FFDF-4BA4-85CA-7533C777C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8693-2F8F-48C9-BD59-AB426E7B98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C905-B30C-467E-A5D7-3F12CCA204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DF83-077E-47D3-8EF7-29751FB045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41B82-0AA5-4AB8-A1C4-618F9FE956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70B6C-C2E1-4E39-88A9-39BE6D931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5AE7-5BE8-4C28-AC91-64A9CE875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4FEA-6ABB-4C85-AC41-E256DB07D6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522C-B77F-47F6-B690-74141B1D6E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 bright="90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0A640B-A049-46FE-A434-167ED4EB20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063875"/>
            <a:ext cx="7858180" cy="10795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EPCB, generování výstupů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6985000" cy="12969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4100" name="Skupina 10"/>
          <p:cNvGrpSpPr>
            <a:grpSpLocks/>
          </p:cNvGrpSpPr>
          <p:nvPr/>
        </p:nvGrpSpPr>
        <p:grpSpPr bwMode="auto">
          <a:xfrm>
            <a:off x="1187450" y="476250"/>
            <a:ext cx="6840538" cy="1260475"/>
            <a:chOff x="971600" y="548680"/>
            <a:chExt cx="6840760" cy="1259483"/>
          </a:xfrm>
        </p:grpSpPr>
        <p:pic>
          <p:nvPicPr>
            <p:cNvPr id="4104" name="Picture 41" descr="OPVK_hor_zakladni_logolink_RGB_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548680"/>
              <a:ext cx="5966142" cy="1259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42" descr="logo2_SŠ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5309" y="620152"/>
              <a:ext cx="577051" cy="792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Text Box 43"/>
          <p:cNvSpPr txBox="1">
            <a:spLocks noChangeArrowheads="1"/>
          </p:cNvSpPr>
          <p:nvPr/>
        </p:nvSpPr>
        <p:spPr bwMode="auto">
          <a:xfrm>
            <a:off x="3419475" y="44164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Bc. Tomáš Milerski</a:t>
            </a:r>
          </a:p>
        </p:txBody>
      </p:sp>
      <p:sp>
        <p:nvSpPr>
          <p:cNvPr id="4102" name="Line 44"/>
          <p:cNvSpPr>
            <a:spLocks noChangeShapeType="1"/>
          </p:cNvSpPr>
          <p:nvPr/>
        </p:nvSpPr>
        <p:spPr bwMode="auto">
          <a:xfrm>
            <a:off x="395288" y="191611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3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Střední škola, Havířov-</a:t>
            </a:r>
            <a:r>
              <a:rPr lang="cs-CZ" sz="1200" dirty="0" err="1">
                <a:latin typeface="Trebuchet MS" pitchFamily="34" charset="0"/>
              </a:rPr>
              <a:t>Šumbark</a:t>
            </a:r>
            <a:r>
              <a:rPr lang="cs-CZ" sz="1200" dirty="0">
                <a:latin typeface="Trebuchet MS" pitchFamily="34" charset="0"/>
              </a:rPr>
              <a:t>, Sýkorova 1/613, příspěvková organizace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Tento výukový materiál byl zpracován v rámci akce EU peníze středním školám - OP VK 1.5. </a:t>
            </a:r>
          </a:p>
          <a:p>
            <a:pPr algn="ctr"/>
            <a:r>
              <a:rPr lang="cs-CZ" sz="1200">
                <a:latin typeface="Trebuchet MS" pitchFamily="34" charset="0"/>
              </a:rPr>
              <a:t>Výuková sada – Návrhové systémy plošných spojů, DUM č. </a:t>
            </a:r>
            <a:r>
              <a:rPr lang="cs-CZ" sz="1200" smtClean="0">
                <a:latin typeface="Trebuchet MS" pitchFamily="34" charset="0"/>
              </a:rPr>
              <a:t>10</a:t>
            </a:r>
            <a:endParaRPr lang="cs-CZ" sz="120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285720" y="1857364"/>
            <a:ext cx="4500594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4988" lvl="1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tabLst>
                <a:tab pos="534988" algn="l"/>
              </a:tabLst>
            </a:pPr>
            <a:r>
              <a:rPr lang="cs-CZ" sz="1400" dirty="0" smtClean="0"/>
              <a:t>obrazec </a:t>
            </a:r>
            <a:r>
              <a:rPr lang="cs-CZ" sz="1400" dirty="0"/>
              <a:t>spojů 	– </a:t>
            </a:r>
            <a:r>
              <a:rPr lang="cs-CZ" sz="1400" b="1" dirty="0" err="1"/>
              <a:t>bottom</a:t>
            </a:r>
            <a:r>
              <a:rPr lang="cs-CZ" sz="1400" dirty="0"/>
              <a:t> (spodní </a:t>
            </a:r>
            <a:r>
              <a:rPr lang="cs-CZ" sz="1400" dirty="0" smtClean="0"/>
              <a:t>strana DPS</a:t>
            </a:r>
            <a:r>
              <a:rPr lang="cs-CZ" sz="1400" dirty="0"/>
              <a:t>);</a:t>
            </a:r>
          </a:p>
          <a:p>
            <a:pPr>
              <a:spcAft>
                <a:spcPts val="600"/>
              </a:spcAft>
              <a:tabLst>
                <a:tab pos="534988" algn="l"/>
              </a:tabLst>
            </a:pPr>
            <a:r>
              <a:rPr lang="cs-CZ" sz="1400" dirty="0"/>
              <a:t>		 	–  </a:t>
            </a:r>
            <a:r>
              <a:rPr lang="cs-CZ" sz="1400" b="1" dirty="0"/>
              <a:t>top</a:t>
            </a:r>
            <a:r>
              <a:rPr lang="cs-CZ" sz="1400" dirty="0"/>
              <a:t> (vrchní strana DPS);</a:t>
            </a:r>
          </a:p>
          <a:p>
            <a:pPr marL="534988" lvl="1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tabLst>
                <a:tab pos="534988" algn="l"/>
              </a:tabLst>
            </a:pPr>
            <a:r>
              <a:rPr lang="cs-CZ" sz="1400" dirty="0"/>
              <a:t>potisk, rozložení součástek 	 – </a:t>
            </a:r>
            <a:r>
              <a:rPr lang="cs-CZ" sz="1400" b="1" dirty="0"/>
              <a:t>top</a:t>
            </a:r>
            <a:r>
              <a:rPr lang="cs-CZ" sz="1400" dirty="0"/>
              <a:t>;</a:t>
            </a:r>
          </a:p>
          <a:p>
            <a:pPr>
              <a:spcAft>
                <a:spcPts val="600"/>
              </a:spcAft>
              <a:tabLst>
                <a:tab pos="534988" algn="l"/>
              </a:tabLst>
            </a:pPr>
            <a:r>
              <a:rPr lang="cs-CZ" sz="1400" dirty="0"/>
              <a:t>			            	 – </a:t>
            </a:r>
            <a:r>
              <a:rPr lang="cs-CZ" sz="1400" b="1" dirty="0" err="1"/>
              <a:t>bottom</a:t>
            </a:r>
            <a:r>
              <a:rPr lang="cs-CZ" sz="1400" dirty="0"/>
              <a:t>;</a:t>
            </a:r>
          </a:p>
          <a:p>
            <a:pPr marL="534988" lvl="1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tabLst>
                <a:tab pos="534988" algn="l"/>
              </a:tabLst>
            </a:pPr>
            <a:r>
              <a:rPr lang="cs-CZ" sz="1400" dirty="0" err="1"/>
              <a:t>nepájivá</a:t>
            </a:r>
            <a:r>
              <a:rPr lang="cs-CZ" sz="1400" dirty="0"/>
              <a:t> maska	 	 – </a:t>
            </a:r>
            <a:r>
              <a:rPr lang="cs-CZ" sz="1400" b="1" dirty="0" err="1"/>
              <a:t>bottom</a:t>
            </a:r>
            <a:r>
              <a:rPr lang="cs-CZ" sz="1400" dirty="0"/>
              <a:t>;</a:t>
            </a:r>
          </a:p>
          <a:p>
            <a:pPr>
              <a:spcAft>
                <a:spcPts val="600"/>
              </a:spcAft>
              <a:tabLst>
                <a:tab pos="534988" algn="l"/>
              </a:tabLst>
            </a:pPr>
            <a:r>
              <a:rPr lang="cs-CZ" sz="1400" dirty="0"/>
              <a:t>		      	 	 – </a:t>
            </a:r>
            <a:r>
              <a:rPr lang="cs-CZ" sz="1400" b="1" dirty="0"/>
              <a:t>top</a:t>
            </a:r>
            <a:r>
              <a:rPr lang="cs-CZ" sz="1400" dirty="0"/>
              <a:t>;</a:t>
            </a:r>
          </a:p>
          <a:p>
            <a:pPr marL="534988" lvl="1" indent="-3556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tabLst>
                <a:tab pos="534988" algn="l"/>
              </a:tabLst>
            </a:pPr>
            <a:r>
              <a:rPr lang="cs-CZ" sz="1400" dirty="0"/>
              <a:t>výstupní soubor pro výrobu filmové matrice pomocí </a:t>
            </a:r>
            <a:r>
              <a:rPr lang="cs-CZ" sz="1400" dirty="0" err="1"/>
              <a:t>fotoplotteru</a:t>
            </a:r>
            <a:r>
              <a:rPr lang="cs-CZ" sz="1400" dirty="0"/>
              <a:t> (formát Gerber, příp. rozšířený Gerber);</a:t>
            </a:r>
          </a:p>
          <a:p>
            <a:pPr marL="534988" lvl="1" indent="-3556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tabLst>
                <a:tab pos="534988" algn="l"/>
              </a:tabLst>
            </a:pPr>
            <a:r>
              <a:rPr lang="cs-CZ" sz="1400" dirty="0"/>
              <a:t>výstupní soubor pro CNC vrtačku (formát </a:t>
            </a:r>
            <a:r>
              <a:rPr lang="cs-CZ" sz="1400" dirty="0" err="1"/>
              <a:t>Excellon</a:t>
            </a:r>
            <a:r>
              <a:rPr lang="cs-CZ" sz="1400" dirty="0"/>
              <a:t>);</a:t>
            </a:r>
          </a:p>
          <a:p>
            <a:pPr marL="534988" lvl="1" indent="-3556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tabLst>
                <a:tab pos="534988" algn="l"/>
              </a:tabLst>
            </a:pPr>
            <a:r>
              <a:rPr lang="cs-CZ" sz="1400" dirty="0"/>
              <a:t>informační soubor s výsledky kontroly DRC;</a:t>
            </a:r>
          </a:p>
          <a:p>
            <a:pPr marL="534988" lvl="1" indent="-3556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tabLst>
                <a:tab pos="534988" algn="l"/>
              </a:tabLst>
            </a:pPr>
            <a:r>
              <a:rPr lang="cs-CZ" sz="1400" dirty="0"/>
              <a:t>datové soubory pro zpracování jinými programy (3D zobrazení DPS, tepelné zatížení DPS apod</a:t>
            </a:r>
            <a:r>
              <a:rPr lang="cs-CZ" sz="1400" dirty="0" smtClean="0"/>
              <a:t>.).</a:t>
            </a:r>
            <a:endParaRPr lang="cs-CZ" sz="1400" dirty="0"/>
          </a:p>
        </p:txBody>
      </p:sp>
      <p:graphicFrame>
        <p:nvGraphicFramePr>
          <p:cNvPr id="143434" name="Group 74"/>
          <p:cNvGraphicFramePr>
            <a:graphicFrameLocks noGrp="1"/>
          </p:cNvGraphicFramePr>
          <p:nvPr>
            <p:ph/>
          </p:nvPr>
        </p:nvGraphicFramePr>
        <p:xfrm>
          <a:off x="4932363" y="2565400"/>
          <a:ext cx="3827462" cy="2488696"/>
        </p:xfrm>
        <a:graphic>
          <a:graphicData uri="http://schemas.openxmlformats.org/drawingml/2006/table">
            <a:tbl>
              <a:tblPr/>
              <a:tblGrid>
                <a:gridCol w="957262"/>
                <a:gridCol w="957263"/>
                <a:gridCol w="955675"/>
                <a:gridCol w="957262"/>
              </a:tblGrid>
              <a:tr h="2317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Dokument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Zrcadlení při tisku (Mirror)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Zapnuté hladiny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druh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strana DPS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Obrazec spojů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spodní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16, 17, 18, 20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vrchní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1, 17, 18, 20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Potisk, rozložení součástek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vrchní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16, 17, 20, 21, 23, 25, 27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spodní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16, 17, 20, 22, 24, 26, 28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Nepájivá maska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spodní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20, 30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vrchní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20, 29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5" name="Text Box 58"/>
          <p:cNvSpPr txBox="1">
            <a:spLocks noChangeArrowheads="1"/>
          </p:cNvSpPr>
          <p:nvPr/>
        </p:nvSpPr>
        <p:spPr bwMode="auto">
          <a:xfrm>
            <a:off x="4860925" y="5116513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/>
              <a:t>Tabulka 03 – Tiskové výstupy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Generované výstupy, výběr hladin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7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466725" y="1768479"/>
            <a:ext cx="8208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i="1" dirty="0">
                <a:solidFill>
                  <a:srgbClr val="000066"/>
                </a:solidFill>
              </a:rPr>
              <a:t>Výstupní soubory pro </a:t>
            </a:r>
            <a:r>
              <a:rPr lang="cs-CZ" sz="1400" i="1" dirty="0" err="1">
                <a:solidFill>
                  <a:srgbClr val="000066"/>
                </a:solidFill>
              </a:rPr>
              <a:t>fotoplotter</a:t>
            </a:r>
            <a:r>
              <a:rPr lang="cs-CZ" sz="1400" i="1" dirty="0">
                <a:solidFill>
                  <a:srgbClr val="000066"/>
                </a:solidFill>
              </a:rPr>
              <a:t> (</a:t>
            </a:r>
            <a:r>
              <a:rPr lang="cs-CZ" sz="1400" i="1" dirty="0" err="1">
                <a:solidFill>
                  <a:srgbClr val="000066"/>
                </a:solidFill>
              </a:rPr>
              <a:t>fotokoordinátograf</a:t>
            </a:r>
            <a:r>
              <a:rPr lang="cs-CZ" sz="1400" i="1" dirty="0">
                <a:solidFill>
                  <a:srgbClr val="000066"/>
                </a:solidFill>
              </a:rPr>
              <a:t>) a CNC vrtačku</a:t>
            </a:r>
            <a:r>
              <a:rPr lang="cs-CZ" sz="1400" dirty="0"/>
              <a:t> – generují se pomocí ikony CAM. Pro </a:t>
            </a:r>
            <a:r>
              <a:rPr lang="cs-CZ" sz="1400" dirty="0" err="1"/>
              <a:t>fotoplotter</a:t>
            </a:r>
            <a:r>
              <a:rPr lang="cs-CZ" sz="1400" dirty="0"/>
              <a:t> volíme většinou zařízení (Device) Gerber RS274X, pro CNC vrtačku volíme většinou zařízení </a:t>
            </a:r>
            <a:r>
              <a:rPr lang="cs-CZ" sz="1400" dirty="0" err="1"/>
              <a:t>Excellon</a:t>
            </a:r>
            <a:r>
              <a:rPr lang="cs-CZ" sz="1400" dirty="0"/>
              <a:t>.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i="1" dirty="0" smtClean="0">
                <a:solidFill>
                  <a:srgbClr val="000066"/>
                </a:solidFill>
              </a:rPr>
              <a:t>Informační </a:t>
            </a:r>
            <a:r>
              <a:rPr lang="cs-CZ" sz="1400" i="1" dirty="0">
                <a:solidFill>
                  <a:srgbClr val="000066"/>
                </a:solidFill>
              </a:rPr>
              <a:t>soubor s výsledky kontroly DRC</a:t>
            </a:r>
            <a:r>
              <a:rPr lang="cs-CZ" sz="1400" dirty="0"/>
              <a:t> – vytváří se pomocí ikony DRC. Ukládá </a:t>
            </a:r>
            <a:r>
              <a:rPr lang="cs-CZ" sz="1400" dirty="0" smtClean="0"/>
              <a:t>se automaticky na </a:t>
            </a:r>
            <a:r>
              <a:rPr lang="cs-CZ" sz="1400" dirty="0"/>
              <a:t>místo, kde je uložen soubor s destičkou.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539750" y="3335339"/>
            <a:ext cx="8208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 dirty="0"/>
              <a:t>Ukázka generování základních tiskových výstupů z editoru plošných spojů: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Generované výstupy, video návody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9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Skupina 2"/>
          <p:cNvGrpSpPr/>
          <p:nvPr/>
        </p:nvGrpSpPr>
        <p:grpSpPr>
          <a:xfrm>
            <a:off x="250825" y="4215525"/>
            <a:ext cx="8566150" cy="1702675"/>
            <a:chOff x="250825" y="4215525"/>
            <a:chExt cx="8566150" cy="1702675"/>
          </a:xfrm>
        </p:grpSpPr>
        <p:sp>
          <p:nvSpPr>
            <p:cNvPr id="1032" name="Text Box 17"/>
            <p:cNvSpPr txBox="1">
              <a:spLocks noChangeArrowheads="1"/>
            </p:cNvSpPr>
            <p:nvPr/>
          </p:nvSpPr>
          <p:spPr bwMode="auto">
            <a:xfrm>
              <a:off x="2843213" y="5661025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20 </a:t>
              </a:r>
              <a:r>
                <a:rPr lang="cs-CZ" sz="1200" i="1" dirty="0"/>
                <a:t>– PCB potisk</a:t>
              </a:r>
            </a:p>
          </p:txBody>
        </p:sp>
        <p:sp>
          <p:nvSpPr>
            <p:cNvPr id="1033" name="Text Box 7"/>
            <p:cNvSpPr txBox="1">
              <a:spLocks noChangeArrowheads="1"/>
            </p:cNvSpPr>
            <p:nvPr/>
          </p:nvSpPr>
          <p:spPr bwMode="auto">
            <a:xfrm>
              <a:off x="250825" y="5661025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19 </a:t>
              </a:r>
              <a:r>
                <a:rPr lang="cs-CZ" sz="1200" i="1" dirty="0"/>
                <a:t>– PCB obrazec spojů</a:t>
              </a:r>
            </a:p>
          </p:txBody>
        </p:sp>
        <p:sp>
          <p:nvSpPr>
            <p:cNvPr id="1034" name="Text Box 20"/>
            <p:cNvSpPr txBox="1">
              <a:spLocks noChangeArrowheads="1"/>
            </p:cNvSpPr>
            <p:nvPr/>
          </p:nvSpPr>
          <p:spPr bwMode="auto">
            <a:xfrm>
              <a:off x="5435600" y="5661025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21 </a:t>
              </a:r>
              <a:r>
                <a:rPr lang="cs-CZ" sz="1200" i="1" dirty="0"/>
                <a:t>– PCB </a:t>
              </a:r>
              <a:r>
                <a:rPr lang="cs-CZ" sz="1200" i="1" dirty="0" err="1"/>
                <a:t>nepájivá</a:t>
              </a:r>
              <a:r>
                <a:rPr lang="cs-CZ" sz="1200" i="1" dirty="0"/>
                <a:t> maska</a:t>
              </a:r>
            </a:p>
          </p:txBody>
        </p:sp>
        <p:pic>
          <p:nvPicPr>
            <p:cNvPr id="2" name="Obrázek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411" y="4221088"/>
              <a:ext cx="1274203" cy="1243481"/>
            </a:xfrm>
            <a:prstGeom prst="rect">
              <a:avLst/>
            </a:prstGeom>
          </p:spPr>
        </p:pic>
        <p:pic>
          <p:nvPicPr>
            <p:cNvPr id="13" name="Obrázek 1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99" y="4215526"/>
              <a:ext cx="1274203" cy="1243481"/>
            </a:xfrm>
            <a:prstGeom prst="rect">
              <a:avLst/>
            </a:prstGeom>
          </p:spPr>
        </p:pic>
        <p:pic>
          <p:nvPicPr>
            <p:cNvPr id="14" name="Obrázek 1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186" y="4215525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Opakování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825502" y="1916832"/>
            <a:ext cx="7818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smtClean="0"/>
              <a:t>obrazec spojů;</a:t>
            </a:r>
          </a:p>
          <a:p>
            <a:pPr marL="812800" lvl="1" indent="-355600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smtClean="0"/>
              <a:t> zapnuté hladiny – 16, 17, 18 a 20</a:t>
            </a:r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 dirty="0" smtClean="0"/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smtClean="0"/>
              <a:t>potisk, rozložení součástek;</a:t>
            </a:r>
          </a:p>
          <a:p>
            <a:pPr marL="812800" lvl="1" indent="-355600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smtClean="0"/>
              <a:t>zapnuté hladiny – 16, 17, 20, 21, 23, 25 a 27</a:t>
            </a:r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 dirty="0" smtClean="0"/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err="1" smtClean="0"/>
              <a:t>nepájivá</a:t>
            </a:r>
            <a:r>
              <a:rPr lang="cs-CZ" sz="1400" b="1" i="1" dirty="0" smtClean="0"/>
              <a:t> maska.</a:t>
            </a:r>
          </a:p>
          <a:p>
            <a:pPr marL="812800" lvl="1" indent="-355600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smtClean="0"/>
              <a:t> zapnuté hladiny – 20 a 30</a:t>
            </a:r>
            <a:endParaRPr lang="cs-CZ" sz="1400" b="1" i="1" dirty="0"/>
          </a:p>
          <a:p>
            <a:pPr marL="355600" indent="-355600">
              <a:spcBef>
                <a:spcPct val="20000"/>
              </a:spcBef>
              <a:buFont typeface="Wingdings" pitchFamily="2" charset="2"/>
              <a:buAutoNum type="arabicParenR"/>
            </a:pPr>
            <a:endParaRPr lang="cs-CZ" sz="1400" b="1" i="1" dirty="0">
              <a:solidFill>
                <a:schemeClr val="accent2"/>
              </a:solidFill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00063" y="1440000"/>
            <a:ext cx="8143875" cy="3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indent="-88900">
              <a:spcBef>
                <a:spcPct val="20000"/>
              </a:spcBef>
            </a:pPr>
            <a:r>
              <a:rPr lang="cs-CZ" sz="1400" b="1" dirty="0" smtClean="0"/>
              <a:t>Generované výstupy v EPCB jsou:</a:t>
            </a:r>
          </a:p>
          <a:p>
            <a:pPr marL="342900" indent="-342900">
              <a:spcBef>
                <a:spcPct val="20000"/>
              </a:spcBef>
            </a:pPr>
            <a:endParaRPr lang="cs-CZ" sz="1300" u="sng" dirty="0"/>
          </a:p>
        </p:txBody>
      </p:sp>
      <p:pic>
        <p:nvPicPr>
          <p:cNvPr id="27" name="Obrázek 26" descr="dum_10_nepajiva_mas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4217" y="4853234"/>
            <a:ext cx="2539683" cy="1790476"/>
          </a:xfrm>
          <a:prstGeom prst="rect">
            <a:avLst/>
          </a:prstGeom>
        </p:spPr>
      </p:pic>
      <p:pic>
        <p:nvPicPr>
          <p:cNvPr id="28" name="Obrázek 27" descr="dum_10_potis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4217" y="2995846"/>
            <a:ext cx="2539683" cy="1790476"/>
          </a:xfrm>
          <a:prstGeom prst="rect">
            <a:avLst/>
          </a:prstGeom>
        </p:spPr>
      </p:pic>
      <p:pic>
        <p:nvPicPr>
          <p:cNvPr id="29" name="Obrázek 28" descr="dum_10_obrazec_spoj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4217" y="1138458"/>
            <a:ext cx="2539683" cy="17904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Použitá literatura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5612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400" dirty="0"/>
              <a:t>JURÁNEK, Antonín, HRABOVSKÝ, Miroslav. </a:t>
            </a:r>
            <a:r>
              <a:rPr lang="cs-CZ" sz="1400" i="1" dirty="0"/>
              <a:t>EAGLE pro </a:t>
            </a:r>
            <a:r>
              <a:rPr lang="cs-CZ" sz="1400" i="1" dirty="0" smtClean="0"/>
              <a:t>začátečníky: </a:t>
            </a:r>
            <a:r>
              <a:rPr lang="cs-CZ" sz="1400" i="1" dirty="0"/>
              <a:t>uživatelská a referenční příručka.</a:t>
            </a:r>
            <a:r>
              <a:rPr lang="cs-CZ" sz="1400" dirty="0"/>
              <a:t> 2. </a:t>
            </a:r>
            <a:r>
              <a:rPr lang="cs-CZ" sz="1400" dirty="0" err="1"/>
              <a:t>vyd</a:t>
            </a:r>
            <a:r>
              <a:rPr lang="cs-CZ" sz="1400" dirty="0"/>
              <a:t>. Praha : BEN, 2007. 192s. ISBN 80-7300-213-2.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PLÍVA, Zdeněk. </a:t>
            </a:r>
            <a:r>
              <a:rPr lang="cs-CZ" sz="1400" i="1" dirty="0"/>
              <a:t>EAGLE </a:t>
            </a:r>
            <a:r>
              <a:rPr lang="cs-CZ" sz="1400" i="1" dirty="0" smtClean="0"/>
              <a:t>prakticky: </a:t>
            </a:r>
            <a:r>
              <a:rPr lang="cs-CZ" sz="1400" i="1" dirty="0"/>
              <a:t>řešení problému při běžné práci.</a:t>
            </a:r>
            <a:r>
              <a:rPr lang="cs-CZ" sz="1400" dirty="0"/>
              <a:t> 1. </a:t>
            </a:r>
            <a:r>
              <a:rPr lang="cs-CZ" sz="1400" dirty="0" err="1"/>
              <a:t>vyd</a:t>
            </a:r>
            <a:r>
              <a:rPr lang="cs-CZ" sz="1400" dirty="0"/>
              <a:t>. BEN - technická literatura : Praha, 2007. 184 s. ISBN 978-80-7300-227-5.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CadSoft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EAGLE Layout Editor</a:t>
            </a:r>
            <a:r>
              <a:rPr lang="cs-CZ" sz="1400" dirty="0"/>
              <a:t> [online]. 2007 </a:t>
            </a:r>
            <a:br>
              <a:rPr lang="cs-CZ" sz="1400" dirty="0"/>
            </a:br>
            <a:r>
              <a:rPr lang="cs-CZ" sz="1400" dirty="0"/>
              <a:t>[cit. 2012-10-26]. Dostupný z: </a:t>
            </a:r>
            <a:r>
              <a:rPr lang="cs-CZ" sz="1400" dirty="0">
                <a:hlinkClick r:id="rId2"/>
              </a:rPr>
              <a:t>http://www.</a:t>
            </a:r>
            <a:r>
              <a:rPr lang="cs-CZ" sz="1400" dirty="0" err="1">
                <a:hlinkClick r:id="rId2"/>
              </a:rPr>
              <a:t>cadsoft.de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Eagle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/>
              <a:t>České stránky editoru plošných spojů EAGLE</a:t>
            </a:r>
            <a:r>
              <a:rPr lang="cs-CZ" sz="1400" dirty="0"/>
              <a:t> [online]. 2003 [cit. 2012-10-26]. Dostupný z: </a:t>
            </a:r>
            <a:r>
              <a:rPr lang="cs-CZ" sz="1400" dirty="0">
                <a:hlinkClick r:id="rId3"/>
              </a:rPr>
              <a:t>http://www.</a:t>
            </a:r>
            <a:r>
              <a:rPr lang="cs-CZ" sz="1400" dirty="0" err="1">
                <a:hlinkClick r:id="rId3"/>
              </a:rPr>
              <a:t>eagle.cz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925" y="6108700"/>
            <a:ext cx="223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cs-CZ" sz="1600" dirty="0">
                <a:latin typeface="Verdana" pitchFamily="34" charset="0"/>
                <a:ea typeface="+mj-ea"/>
                <a:cs typeface="+mj-cs"/>
              </a:rPr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19 – PCB obrazec spojů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2" name="tiskove_vystupy_PCB_obrazec_spoju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06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20 – PCB potisk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4" name="tiskove_vystupy_PCB_potisk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361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21 – PCB </a:t>
            </a:r>
            <a:r>
              <a:rPr lang="cs-CZ" sz="1200" i="1" dirty="0" err="1"/>
              <a:t>nepájivá</a:t>
            </a:r>
            <a:r>
              <a:rPr lang="cs-CZ" sz="1200" i="1" dirty="0"/>
              <a:t> maska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2" name="tiskove_vystupy_PCB_nepajiva_mask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30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8200</TotalTime>
  <Words>337</Words>
  <Application>Microsoft Office PowerPoint</Application>
  <PresentationFormat>Předvádění na obrazovce (4:3)</PresentationFormat>
  <Paragraphs>82</Paragraphs>
  <Slides>9</Slides>
  <Notes>3</Notes>
  <HiddenSlides>3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Výchozí návrh</vt:lpstr>
      <vt:lpstr>EPCB, generování výstupů</vt:lpstr>
      <vt:lpstr>Prezentace aplikace PowerPoint</vt:lpstr>
      <vt:lpstr>Prezentace aplikace PowerPoint</vt:lpstr>
      <vt:lpstr>Opakování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DUMy</dc:title>
  <dc:creator>Tomáš Milerski</dc:creator>
  <cp:lastModifiedBy>Teacher</cp:lastModifiedBy>
  <cp:revision>322</cp:revision>
  <dcterms:created xsi:type="dcterms:W3CDTF">2007-03-02T14:45:28Z</dcterms:created>
  <dcterms:modified xsi:type="dcterms:W3CDTF">2013-06-07T09:22:05Z</dcterms:modified>
</cp:coreProperties>
</file>