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9" r:id="rId3"/>
    <p:sldId id="300" r:id="rId4"/>
    <p:sldId id="301" r:id="rId5"/>
    <p:sldId id="306" r:id="rId6"/>
    <p:sldId id="304" r:id="rId7"/>
    <p:sldId id="305" r:id="rId8"/>
    <p:sldId id="302" r:id="rId9"/>
    <p:sldId id="30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3EB80"/>
    <a:srgbClr val="D3EBED"/>
    <a:srgbClr val="006940"/>
    <a:srgbClr val="006666"/>
    <a:srgbClr val="FFFF00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2" autoAdjust="0"/>
    <p:restoredTop sz="95667" autoAdjust="0"/>
  </p:normalViewPr>
  <p:slideViewPr>
    <p:cSldViewPr>
      <p:cViewPr varScale="1">
        <p:scale>
          <a:sx n="108" d="100"/>
          <a:sy n="108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3538E0-2E84-4125-A287-A2FBC287771B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BA3CA39-C211-41E0-96AE-D692C25295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001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BB0E3-9B13-4076-B75D-FF85BF901D82}" type="slidenum">
              <a:rPr lang="cs-CZ"/>
              <a:pPr/>
              <a:t>8</a:t>
            </a:fld>
            <a:endParaRPr lang="cs-CZ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BF6747-B1DF-4E15-9C85-4C0C570819A9}" type="slidenum">
              <a:rPr lang="cs-CZ"/>
              <a:pPr/>
              <a:t>9</a:t>
            </a:fld>
            <a:endParaRPr lang="cs-CZ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AD9C2-AE28-422F-8942-77E8EA1CDC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264DB-860A-452B-B594-60599D56E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8452E-48B1-45EA-ACFF-7C5D3514E2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9FC1E06-2BFD-4604-A726-85361E0B2C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9464F-FD4C-4007-8C0F-F37A8F17EE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01E47-A797-45D4-80FF-D4C8DAD88B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3D9E1-862D-4C63-8EAA-5BDD23C503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F3929-792F-4377-BCCD-7538AAF3AF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8A5CE-3C12-47E1-9F57-5F22DD86D9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01E3D-C79D-45FF-8B3A-E9B09656AD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3CA87-9964-4616-AA14-C72D75FF77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02652-3011-4352-A5DB-78B6300518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 bright="90000" contrast="-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D1A5B2-6BA9-492A-8082-901E647B33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huj.centrum.cz/" TargetMode="External"/><Relationship Id="rId2" Type="http://schemas.openxmlformats.org/officeDocument/2006/relationships/hyperlink" Target="http://www.stahuj.centrum.cz/podnikani_a_domacnost/kancelarske_aplikace/ostatni/freepdf-creator/?g%5bhledano%5d=pdf%20creator&amp;g%5boz%5d=1.0.0.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stahuj.centrum.cz/podnikani_a_domacnost/CAD-a-technika/sketchup/?g%5bhledano%5d=Sketchup&amp;g%5boz%5d=8.0.16846" TargetMode="External"/><Relationship Id="rId4" Type="http://schemas.openxmlformats.org/officeDocument/2006/relationships/hyperlink" Target="http://www.stahuj.centrum.cz/podnikani_a_domacnost/kancelarske_aplikace/ostatni/adobeacrobatreader/?g%5bhledano%5d=adobe%20reader&amp;g%5boz%5d=11.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gle.cz/" TargetMode="External"/><Relationship Id="rId2" Type="http://schemas.openxmlformats.org/officeDocument/2006/relationships/hyperlink" Target="http://www.cadsoft.d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3063875"/>
            <a:ext cx="6300788" cy="10795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Vzor zpracované dokumentace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76250"/>
            <a:ext cx="6985000" cy="1296988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3076" name="Skupina 10"/>
          <p:cNvGrpSpPr>
            <a:grpSpLocks/>
          </p:cNvGrpSpPr>
          <p:nvPr/>
        </p:nvGrpSpPr>
        <p:grpSpPr bwMode="auto">
          <a:xfrm>
            <a:off x="1187450" y="476250"/>
            <a:ext cx="6840538" cy="1260475"/>
            <a:chOff x="971600" y="548680"/>
            <a:chExt cx="6840760" cy="1259483"/>
          </a:xfrm>
        </p:grpSpPr>
        <p:pic>
          <p:nvPicPr>
            <p:cNvPr id="3080" name="Picture 41" descr="OPVK_hor_zakladni_logolink_RGB_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548680"/>
              <a:ext cx="5966142" cy="12594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42" descr="logo2_SŠ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35309" y="620152"/>
              <a:ext cx="577051" cy="7925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Text Box 43"/>
          <p:cNvSpPr txBox="1">
            <a:spLocks noChangeArrowheads="1"/>
          </p:cNvSpPr>
          <p:nvPr/>
        </p:nvSpPr>
        <p:spPr bwMode="auto">
          <a:xfrm>
            <a:off x="3419475" y="4416425"/>
            <a:ext cx="2071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Bc. Tomáš Milerski</a:t>
            </a:r>
          </a:p>
        </p:txBody>
      </p:sp>
      <p:sp>
        <p:nvSpPr>
          <p:cNvPr id="3078" name="Line 44"/>
          <p:cNvSpPr>
            <a:spLocks noChangeShapeType="1"/>
          </p:cNvSpPr>
          <p:nvPr/>
        </p:nvSpPr>
        <p:spPr bwMode="auto">
          <a:xfrm>
            <a:off x="395288" y="191611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9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rebuchet MS" pitchFamily="34" charset="0"/>
              </a:rPr>
              <a:t>Střední škola, Havířov-</a:t>
            </a:r>
            <a:r>
              <a:rPr lang="cs-CZ" sz="1200" dirty="0" err="1">
                <a:latin typeface="Trebuchet MS" pitchFamily="34" charset="0"/>
              </a:rPr>
              <a:t>Šumbark</a:t>
            </a:r>
            <a:r>
              <a:rPr lang="cs-CZ" sz="1200" dirty="0">
                <a:latin typeface="Trebuchet MS" pitchFamily="34" charset="0"/>
              </a:rPr>
              <a:t>, Sýkorova 1/613, příspěvková organizace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Tento výukový materiál byl zpracován v rámci akce EU peníze středním školám - OP VK 1.5. </a:t>
            </a:r>
          </a:p>
          <a:p>
            <a:pPr algn="ctr"/>
            <a:r>
              <a:rPr lang="cs-CZ" sz="1200">
                <a:latin typeface="Trebuchet MS" pitchFamily="34" charset="0"/>
              </a:rPr>
              <a:t>Výuková sada – Návrhové systémy plošných spojů, DUM č. </a:t>
            </a:r>
            <a:r>
              <a:rPr lang="cs-CZ" sz="1200" smtClean="0">
                <a:latin typeface="Trebuchet MS" pitchFamily="34" charset="0"/>
              </a:rPr>
              <a:t>11</a:t>
            </a:r>
            <a:endParaRPr lang="cs-CZ" sz="1200"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1" name="Rectangle 3"/>
          <p:cNvSpPr>
            <a:spLocks noChangeArrowheads="1"/>
          </p:cNvSpPr>
          <p:nvPr/>
        </p:nvSpPr>
        <p:spPr bwMode="auto">
          <a:xfrm>
            <a:off x="500034" y="1714488"/>
            <a:ext cx="800105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1400" dirty="0"/>
              <a:t>V této </a:t>
            </a:r>
            <a:r>
              <a:rPr lang="cs-CZ" sz="1400" dirty="0" smtClean="0"/>
              <a:t>prezentaci </a:t>
            </a:r>
            <a:r>
              <a:rPr lang="cs-CZ" sz="1400" dirty="0"/>
              <a:t>bude uveden vzor zpracované dokumentace a postup jeho vytvoření k projektu </a:t>
            </a:r>
            <a:r>
              <a:rPr lang="cs-CZ" sz="1400" dirty="0" smtClean="0"/>
              <a:t>vytvořeném v </a:t>
            </a:r>
            <a:r>
              <a:rPr lang="cs-CZ" sz="1400" dirty="0"/>
              <a:t>návrhovém systému </a:t>
            </a:r>
            <a:r>
              <a:rPr lang="cs-CZ" sz="1400" dirty="0" err="1"/>
              <a:t>Eagle</a:t>
            </a:r>
            <a:r>
              <a:rPr lang="cs-CZ" sz="1400" dirty="0"/>
              <a:t>.</a:t>
            </a:r>
          </a:p>
          <a:p>
            <a:pPr algn="just"/>
            <a:endParaRPr lang="cs-CZ" sz="1400" dirty="0" smtClean="0"/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Výsledný soubor zpracované dokumentace bude v konečném formátu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pdf</a:t>
            </a:r>
            <a:r>
              <a:rPr lang="cs-CZ" sz="1400" dirty="0" smtClean="0"/>
              <a:t>: </a:t>
            </a:r>
            <a:endParaRPr lang="cs-CZ" sz="1400" b="1" baseline="-25000" dirty="0">
              <a:latin typeface="Calibri" pitchFamily="34" charset="0"/>
            </a:endParaRPr>
          </a:p>
        </p:txBody>
      </p:sp>
      <p:sp>
        <p:nvSpPr>
          <p:cNvPr id="304146" name="Rectangle 18"/>
          <p:cNvSpPr>
            <a:spLocks noChangeArrowheads="1"/>
          </p:cNvSpPr>
          <p:nvPr/>
        </p:nvSpPr>
        <p:spPr bwMode="auto">
          <a:xfrm>
            <a:off x="500034" y="3081267"/>
            <a:ext cx="8143931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1950" indent="-361950" algn="just"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/>
              <a:t>Ten získáme </a:t>
            </a:r>
            <a:r>
              <a:rPr lang="cs-CZ" sz="1400" dirty="0" smtClean="0"/>
              <a:t>například </a:t>
            </a:r>
            <a:r>
              <a:rPr lang="cs-CZ" sz="1400" dirty="0"/>
              <a:t>pomocí programu </a:t>
            </a:r>
            <a:r>
              <a:rPr lang="cs-CZ" sz="1400" b="1" i="1" dirty="0" err="1">
                <a:solidFill>
                  <a:srgbClr val="000066"/>
                </a:solidFill>
              </a:rPr>
              <a:t>PDFCreator</a:t>
            </a:r>
            <a:r>
              <a:rPr lang="cs-CZ" sz="1400" dirty="0"/>
              <a:t> </a:t>
            </a:r>
            <a:r>
              <a:rPr lang="cs-CZ" sz="1400" dirty="0" smtClean="0"/>
              <a:t>(</a:t>
            </a:r>
            <a:r>
              <a:rPr lang="cs-CZ" sz="1400" i="1" dirty="0" smtClean="0"/>
              <a:t>lze stáhnout zde </a:t>
            </a:r>
            <a:r>
              <a:rPr lang="cs-CZ" sz="1400" b="1" i="1" dirty="0" err="1" smtClean="0">
                <a:solidFill>
                  <a:srgbClr val="000066"/>
                </a:solidFill>
                <a:hlinkClick r:id="rId2"/>
              </a:rPr>
              <a:t>FreePDF</a:t>
            </a:r>
            <a:r>
              <a:rPr lang="cs-CZ" sz="1400" b="1" i="1" dirty="0" smtClean="0">
                <a:solidFill>
                  <a:srgbClr val="000066"/>
                </a:solidFill>
                <a:hlinkClick r:id="rId2"/>
              </a:rPr>
              <a:t> </a:t>
            </a:r>
            <a:r>
              <a:rPr lang="cs-CZ" sz="1400" b="1" i="1" dirty="0" err="1" smtClean="0">
                <a:solidFill>
                  <a:srgbClr val="000066"/>
                </a:solidFill>
                <a:hlinkClick r:id="rId2"/>
              </a:rPr>
              <a:t>Creator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i="1" dirty="0" smtClean="0"/>
              <a:t>např.           z webu </a:t>
            </a:r>
            <a:r>
              <a:rPr lang="cs-CZ" sz="1400" i="1" dirty="0" smtClean="0">
                <a:hlinkClick r:id="rId3"/>
              </a:rPr>
              <a:t>http://www.stahuj.centrum.</a:t>
            </a:r>
            <a:r>
              <a:rPr lang="cs-CZ" sz="1400" i="1" dirty="0" err="1" smtClean="0">
                <a:hlinkClick r:id="rId3"/>
              </a:rPr>
              <a:t>cz</a:t>
            </a:r>
            <a:r>
              <a:rPr lang="cs-CZ" sz="1400" i="1" dirty="0" smtClean="0">
                <a:hlinkClick r:id="rId3"/>
              </a:rPr>
              <a:t>/</a:t>
            </a:r>
            <a:r>
              <a:rPr lang="cs-CZ" sz="1400" dirty="0" smtClean="0"/>
              <a:t>). </a:t>
            </a:r>
            <a:r>
              <a:rPr lang="cs-CZ" sz="1400" dirty="0"/>
              <a:t>Tento program vytvoří virtuální tiskárnu, pomocí které se „tiskne“ </a:t>
            </a:r>
            <a:r>
              <a:rPr lang="cs-CZ" sz="1400" dirty="0" smtClean="0"/>
              <a:t>formát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pdf</a:t>
            </a:r>
            <a:r>
              <a:rPr lang="cs-CZ" sz="1400" dirty="0" smtClean="0"/>
              <a:t> </a:t>
            </a:r>
            <a:r>
              <a:rPr lang="cs-CZ" sz="1400" dirty="0"/>
              <a:t>souboru. </a:t>
            </a:r>
          </a:p>
          <a:p>
            <a:pPr marL="361950" indent="-361950" algn="just"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 smtClean="0"/>
              <a:t>Nezapomeňte </a:t>
            </a:r>
            <a:r>
              <a:rPr lang="cs-CZ" sz="1400" dirty="0"/>
              <a:t>si prohlédnout záložku </a:t>
            </a:r>
            <a:r>
              <a:rPr lang="cs-CZ" sz="1400" b="1" dirty="0">
                <a:solidFill>
                  <a:srgbClr val="000066"/>
                </a:solidFill>
              </a:rPr>
              <a:t>možnosti…</a:t>
            </a:r>
            <a:r>
              <a:rPr lang="cs-CZ" sz="1400" dirty="0"/>
              <a:t> a provést nastavení programu </a:t>
            </a:r>
            <a:r>
              <a:rPr lang="cs-CZ" sz="1400" dirty="0" err="1"/>
              <a:t>PDFCreator</a:t>
            </a:r>
            <a:r>
              <a:rPr lang="cs-CZ" sz="1400" dirty="0"/>
              <a:t>.</a:t>
            </a:r>
          </a:p>
          <a:p>
            <a:pPr marL="361950" indent="-361950" algn="just"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/>
              <a:t>Samozřejmě pak budeme potřebovat program pro zobrazení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pdf</a:t>
            </a:r>
            <a:r>
              <a:rPr lang="cs-CZ" sz="1400" dirty="0" smtClean="0"/>
              <a:t> </a:t>
            </a:r>
            <a:r>
              <a:rPr lang="cs-CZ" sz="1400" dirty="0"/>
              <a:t>souboru. K tomu lze například použít </a:t>
            </a:r>
            <a:r>
              <a:rPr lang="cs-CZ" sz="1400" b="1" i="1" dirty="0">
                <a:solidFill>
                  <a:srgbClr val="000066"/>
                </a:solidFill>
              </a:rPr>
              <a:t>Adobe </a:t>
            </a:r>
            <a:r>
              <a:rPr lang="cs-CZ" sz="1400" b="1" i="1" dirty="0" err="1">
                <a:solidFill>
                  <a:srgbClr val="000066"/>
                </a:solidFill>
              </a:rPr>
              <a:t>Reader</a:t>
            </a:r>
            <a:r>
              <a:rPr lang="cs-CZ" sz="1400" dirty="0"/>
              <a:t> </a:t>
            </a:r>
            <a:r>
              <a:rPr lang="cs-CZ" sz="1400" dirty="0" smtClean="0"/>
              <a:t>(</a:t>
            </a:r>
            <a:r>
              <a:rPr lang="cs-CZ" sz="1400" i="1" dirty="0" smtClean="0"/>
              <a:t>lze stáhnout zde </a:t>
            </a:r>
            <a:r>
              <a:rPr lang="cs-CZ" sz="1400" b="1" i="1" dirty="0" smtClean="0">
                <a:solidFill>
                  <a:srgbClr val="000066"/>
                </a:solidFill>
                <a:hlinkClick r:id="rId4"/>
              </a:rPr>
              <a:t>Adobe </a:t>
            </a:r>
            <a:r>
              <a:rPr lang="cs-CZ" sz="1400" b="1" i="1" dirty="0" err="1" smtClean="0">
                <a:solidFill>
                  <a:srgbClr val="000066"/>
                </a:solidFill>
                <a:hlinkClick r:id="rId4"/>
              </a:rPr>
              <a:t>Reader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i="1" dirty="0" smtClean="0"/>
              <a:t>např. z webu </a:t>
            </a:r>
            <a:r>
              <a:rPr lang="cs-CZ" sz="1400" i="1" dirty="0" smtClean="0">
                <a:hlinkClick r:id="rId3"/>
              </a:rPr>
              <a:t>http://www.stahuj.centrum.</a:t>
            </a:r>
            <a:r>
              <a:rPr lang="cs-CZ" sz="1400" i="1" dirty="0" err="1" smtClean="0">
                <a:hlinkClick r:id="rId3"/>
              </a:rPr>
              <a:t>cz</a:t>
            </a:r>
            <a:r>
              <a:rPr lang="cs-CZ" sz="1400" i="1" dirty="0" smtClean="0">
                <a:hlinkClick r:id="rId3"/>
              </a:rPr>
              <a:t>/</a:t>
            </a:r>
            <a:r>
              <a:rPr lang="cs-CZ" sz="1400" dirty="0" smtClean="0"/>
              <a:t>). </a:t>
            </a:r>
          </a:p>
          <a:p>
            <a:pPr marL="361950" indent="-361950" algn="just"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n"/>
            </a:pPr>
            <a:endParaRPr lang="cs-CZ" sz="1400" dirty="0" smtClean="0"/>
          </a:p>
          <a:p>
            <a:pPr marL="361950" indent="-361950" algn="just"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 smtClean="0"/>
              <a:t>Nebo veškeré náhledy desek plošného spoje lze získat za pomocí softwaru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Google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SketchUp</a:t>
            </a:r>
            <a:r>
              <a:rPr lang="cs-CZ" sz="1400" b="1" dirty="0" smtClean="0"/>
              <a:t> </a:t>
            </a:r>
            <a:r>
              <a:rPr lang="cs-CZ" sz="1400" dirty="0" smtClean="0"/>
              <a:t>(</a:t>
            </a:r>
            <a:r>
              <a:rPr lang="cs-CZ" sz="1400" i="1" dirty="0" smtClean="0"/>
              <a:t>lze stáhnout zde </a:t>
            </a:r>
            <a:r>
              <a:rPr lang="cs-CZ" sz="1400" b="1" i="1" dirty="0" err="1" smtClean="0">
                <a:solidFill>
                  <a:srgbClr val="000066"/>
                </a:solidFill>
                <a:hlinkClick r:id="rId5"/>
              </a:rPr>
              <a:t>Google</a:t>
            </a:r>
            <a:r>
              <a:rPr lang="cs-CZ" sz="1400" b="1" i="1" dirty="0" smtClean="0">
                <a:solidFill>
                  <a:srgbClr val="000066"/>
                </a:solidFill>
                <a:hlinkClick r:id="rId5"/>
              </a:rPr>
              <a:t> </a:t>
            </a:r>
            <a:r>
              <a:rPr lang="cs-CZ" sz="1400" b="1" i="1" dirty="0" err="1" smtClean="0">
                <a:solidFill>
                  <a:srgbClr val="000066"/>
                </a:solidFill>
                <a:hlinkClick r:id="rId5"/>
              </a:rPr>
              <a:t>SketchUp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i="1" dirty="0" smtClean="0"/>
              <a:t>např. z webu </a:t>
            </a:r>
            <a:r>
              <a:rPr lang="cs-CZ" sz="1400" i="1" dirty="0" smtClean="0">
                <a:hlinkClick r:id="rId3"/>
              </a:rPr>
              <a:t>http://www.stahuj.centrum.</a:t>
            </a:r>
            <a:r>
              <a:rPr lang="cs-CZ" sz="1400" i="1" dirty="0" err="1" smtClean="0">
                <a:hlinkClick r:id="rId3"/>
              </a:rPr>
              <a:t>cz</a:t>
            </a:r>
            <a:r>
              <a:rPr lang="cs-CZ" sz="1400" i="1" dirty="0" smtClean="0">
                <a:hlinkClick r:id="rId3"/>
              </a:rPr>
              <a:t>/</a:t>
            </a:r>
            <a:r>
              <a:rPr lang="cs-CZ" sz="1400" dirty="0" smtClean="0"/>
              <a:t>). Popis práce s tímto softwarem bude v jedné z následujících prezentaci.</a:t>
            </a:r>
            <a:endParaRPr lang="cs-CZ" sz="1400" b="1" dirty="0" smtClean="0"/>
          </a:p>
          <a:p>
            <a:pPr marL="361950" indent="-361950" algn="just"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n"/>
            </a:pPr>
            <a:endParaRPr lang="cs-CZ" sz="1400" dirty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Jak vytvořit dokumentaci k projektu?</a:t>
            </a:r>
          </a:p>
        </p:txBody>
      </p:sp>
      <p:grpSp>
        <p:nvGrpSpPr>
          <p:cNvPr id="25" name="Skupina 24"/>
          <p:cNvGrpSpPr/>
          <p:nvPr/>
        </p:nvGrpSpPr>
        <p:grpSpPr>
          <a:xfrm>
            <a:off x="352425" y="6497638"/>
            <a:ext cx="545821" cy="114300"/>
            <a:chOff x="352425" y="6497638"/>
            <a:chExt cx="545821" cy="114300"/>
          </a:xfrm>
        </p:grpSpPr>
        <p:pic>
          <p:nvPicPr>
            <p:cNvPr id="1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70" name="Rectangle 18"/>
          <p:cNvSpPr>
            <a:spLocks noChangeArrowheads="1"/>
          </p:cNvSpPr>
          <p:nvPr/>
        </p:nvSpPr>
        <p:spPr bwMode="auto">
          <a:xfrm>
            <a:off x="466725" y="1714488"/>
            <a:ext cx="81772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None/>
            </a:pPr>
            <a:r>
              <a:rPr lang="cs-CZ" sz="1400" dirty="0"/>
              <a:t>Nejprve si musíme vygenerovat všechny potřebné náhledy pro vytvoření dokumentace a pomocí klávesy </a:t>
            </a:r>
            <a:r>
              <a:rPr lang="cs-CZ" sz="1400" b="1" i="1" dirty="0" err="1">
                <a:solidFill>
                  <a:srgbClr val="000066"/>
                </a:solidFill>
              </a:rPr>
              <a:t>PrintScreen</a:t>
            </a:r>
            <a:r>
              <a:rPr lang="cs-CZ" sz="1400" dirty="0"/>
              <a:t> si z nich udělat obrázky např. za pomocí programu </a:t>
            </a:r>
            <a:r>
              <a:rPr lang="cs-CZ" sz="1400" b="1" i="1" dirty="0">
                <a:solidFill>
                  <a:srgbClr val="000066"/>
                </a:solidFill>
              </a:rPr>
              <a:t>Malování</a:t>
            </a:r>
            <a:r>
              <a:rPr lang="cs-CZ" sz="1400" dirty="0"/>
              <a:t> (</a:t>
            </a:r>
            <a:r>
              <a:rPr lang="cs-CZ" sz="1400" i="1" dirty="0"/>
              <a:t>součástí každého systému Windows</a:t>
            </a:r>
            <a:r>
              <a:rPr lang="cs-CZ" sz="1400" dirty="0"/>
              <a:t>), tyto </a:t>
            </a:r>
            <a:r>
              <a:rPr lang="cs-CZ" sz="1400" dirty="0" err="1"/>
              <a:t>printscreeny</a:t>
            </a:r>
            <a:r>
              <a:rPr lang="cs-CZ" sz="1400" dirty="0"/>
              <a:t> případně oříznout a ukládat do předem vytvořeného adresáře, se kterým budeme dále </a:t>
            </a:r>
            <a:r>
              <a:rPr lang="cs-CZ" sz="1400" dirty="0" smtClean="0"/>
              <a:t>pracovat, nejlépe </a:t>
            </a:r>
            <a:r>
              <a:rPr lang="cs-CZ" sz="1400" dirty="0"/>
              <a:t>do formátu </a:t>
            </a:r>
            <a:r>
              <a:rPr lang="cs-CZ" sz="1400" b="1" i="1" dirty="0" smtClean="0"/>
              <a:t>*.</a:t>
            </a:r>
            <a:r>
              <a:rPr lang="cs-CZ" sz="1400" b="1" i="1" dirty="0" err="1"/>
              <a:t>jpg</a:t>
            </a:r>
            <a:r>
              <a:rPr lang="cs-CZ" sz="1400" b="1" i="1" dirty="0"/>
              <a:t>, *.</a:t>
            </a:r>
            <a:r>
              <a:rPr lang="cs-CZ" sz="1400" b="1" i="1" dirty="0" err="1" smtClean="0"/>
              <a:t>jpeg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graphicFrame>
        <p:nvGraphicFramePr>
          <p:cNvPr id="305228" name="Group 76"/>
          <p:cNvGraphicFramePr>
            <a:graphicFrameLocks noGrp="1"/>
          </p:cNvGraphicFramePr>
          <p:nvPr>
            <p:ph idx="1"/>
          </p:nvPr>
        </p:nvGraphicFramePr>
        <p:xfrm>
          <a:off x="4857752" y="2924175"/>
          <a:ext cx="3825875" cy="2382208"/>
        </p:xfrm>
        <a:graphic>
          <a:graphicData uri="http://schemas.openxmlformats.org/drawingml/2006/table">
            <a:tbl>
              <a:tblPr/>
              <a:tblGrid>
                <a:gridCol w="957263"/>
                <a:gridCol w="957262"/>
                <a:gridCol w="954088"/>
                <a:gridCol w="957262"/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Dokument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Zrcadlení při tisku (Mirror)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Zapnuté hladiny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druh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strana DPS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Obrazec spojů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spodní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16, 17, 18, 20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vrchní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1, 17, 18, 20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Potisk, rozložení součástek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vrchní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16, 17, 20, 21, 23, 25, 27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spodní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16, 17, 20, 22, 24, 26, 28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Nepájivá maska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spodní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20, 30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vrchní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20, 29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5215" name="Text Box 63"/>
          <p:cNvSpPr txBox="1">
            <a:spLocks noChangeArrowheads="1"/>
          </p:cNvSpPr>
          <p:nvPr/>
        </p:nvSpPr>
        <p:spPr bwMode="auto">
          <a:xfrm>
            <a:off x="4714876" y="5429264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Tabulka </a:t>
            </a:r>
            <a:r>
              <a:rPr lang="cs-CZ" sz="1200" i="1" dirty="0" smtClean="0"/>
              <a:t>04 </a:t>
            </a:r>
            <a:r>
              <a:rPr lang="cs-CZ" sz="1200" i="1" dirty="0"/>
              <a:t>– Tiskové výstupy</a:t>
            </a:r>
          </a:p>
        </p:txBody>
      </p:sp>
      <p:sp>
        <p:nvSpPr>
          <p:cNvPr id="305218" name="Rectangle 66"/>
          <p:cNvSpPr>
            <a:spLocks noChangeArrowheads="1"/>
          </p:cNvSpPr>
          <p:nvPr/>
        </p:nvSpPr>
        <p:spPr bwMode="auto">
          <a:xfrm>
            <a:off x="539751" y="2957513"/>
            <a:ext cx="424656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1950" indent="-361950" algn="just"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/>
              <a:t>výsledný výkres schématu zapojení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sch</a:t>
            </a:r>
            <a:r>
              <a:rPr lang="cs-CZ" sz="1400" dirty="0" smtClean="0"/>
              <a:t> z </a:t>
            </a:r>
            <a:r>
              <a:rPr lang="cs-CZ" sz="1400" dirty="0"/>
              <a:t>editoru schématu;</a:t>
            </a:r>
          </a:p>
          <a:p>
            <a:pPr marL="361950" indent="-361950" algn="just"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/>
              <a:t>rozpiska součástek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bom</a:t>
            </a:r>
            <a:r>
              <a:rPr lang="cs-CZ" sz="1400" dirty="0" smtClean="0"/>
              <a:t>;</a:t>
            </a:r>
            <a:endParaRPr lang="cs-CZ" sz="1400" dirty="0"/>
          </a:p>
          <a:p>
            <a:pPr marL="361950" indent="-361950" algn="just"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/>
              <a:t>z editoru plošného spoje ze souboru </a:t>
            </a:r>
            <a:r>
              <a:rPr lang="cs-CZ" sz="1400" b="1" i="1" dirty="0" smtClean="0"/>
              <a:t>*.brd</a:t>
            </a:r>
            <a:r>
              <a:rPr lang="cs-CZ" sz="1400" dirty="0" smtClean="0"/>
              <a:t> </a:t>
            </a:r>
            <a:r>
              <a:rPr lang="cs-CZ" sz="1400" b="1" dirty="0">
                <a:solidFill>
                  <a:srgbClr val="000066"/>
                </a:solidFill>
              </a:rPr>
              <a:t>obrazec spojů, potisk rozložení součástek                a </a:t>
            </a:r>
            <a:r>
              <a:rPr lang="cs-CZ" sz="1400" b="1" dirty="0" err="1">
                <a:solidFill>
                  <a:srgbClr val="000066"/>
                </a:solidFill>
              </a:rPr>
              <a:t>nepájivou</a:t>
            </a:r>
            <a:r>
              <a:rPr lang="cs-CZ" sz="1400" b="1" dirty="0">
                <a:solidFill>
                  <a:srgbClr val="000066"/>
                </a:solidFill>
              </a:rPr>
              <a:t> masku</a:t>
            </a:r>
            <a:r>
              <a:rPr lang="cs-CZ" sz="1400" dirty="0"/>
              <a:t> (</a:t>
            </a:r>
            <a:r>
              <a:rPr lang="cs-CZ" sz="1400" b="1" i="1" dirty="0"/>
              <a:t>viz. tabulka </a:t>
            </a:r>
            <a:r>
              <a:rPr lang="cs-CZ" sz="1400" b="1" i="1" dirty="0" smtClean="0"/>
              <a:t>04</a:t>
            </a:r>
            <a:r>
              <a:rPr lang="cs-CZ" sz="1400" dirty="0" smtClean="0"/>
              <a:t>);</a:t>
            </a:r>
            <a:endParaRPr lang="cs-CZ" sz="1400" dirty="0"/>
          </a:p>
          <a:p>
            <a:pPr marL="361950" indent="-361950" algn="just">
              <a:buClr>
                <a:srgbClr val="FF0000"/>
              </a:buClr>
              <a:buFont typeface="Wingdings" pitchFamily="2" charset="2"/>
              <a:buChar char="n"/>
            </a:pPr>
            <a:r>
              <a:rPr lang="cs-CZ" sz="1400" dirty="0"/>
              <a:t>případně 3D pohled vygenerovaný pomocí </a:t>
            </a:r>
            <a:r>
              <a:rPr lang="cs-CZ" sz="1400" dirty="0" smtClean="0"/>
              <a:t>softwaru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Google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SketchUp</a:t>
            </a:r>
            <a:r>
              <a:rPr lang="cs-CZ" sz="1400" dirty="0" smtClean="0"/>
              <a:t>. </a:t>
            </a:r>
            <a:endParaRPr lang="cs-CZ" sz="1400" dirty="0"/>
          </a:p>
        </p:txBody>
      </p:sp>
      <p:sp>
        <p:nvSpPr>
          <p:cNvPr id="305219" name="Rectangle 67"/>
          <p:cNvSpPr>
            <a:spLocks noChangeArrowheads="1"/>
          </p:cNvSpPr>
          <p:nvPr/>
        </p:nvSpPr>
        <p:spPr bwMode="auto">
          <a:xfrm>
            <a:off x="500034" y="4941888"/>
            <a:ext cx="4214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1400" dirty="0"/>
              <a:t>Takto připravené části dokumentu vložíme podle vzorové dokumentace např. do textového editoru </a:t>
            </a:r>
            <a:r>
              <a:rPr lang="cs-CZ" sz="1400" b="1" i="1" dirty="0">
                <a:solidFill>
                  <a:srgbClr val="000066"/>
                </a:solidFill>
              </a:rPr>
              <a:t>Microsoft Word</a:t>
            </a:r>
            <a:r>
              <a:rPr lang="cs-CZ" sz="1400" dirty="0"/>
              <a:t> a vygenerujeme z něj výsledný dokument formátu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pdf</a:t>
            </a:r>
            <a:r>
              <a:rPr lang="cs-CZ" sz="1400" dirty="0" smtClean="0"/>
              <a:t> </a:t>
            </a:r>
            <a:r>
              <a:rPr lang="cs-CZ" sz="1400" dirty="0"/>
              <a:t>(</a:t>
            </a:r>
            <a:r>
              <a:rPr lang="cs-CZ" sz="1400" i="1" dirty="0"/>
              <a:t>viz. předchozí snímek</a:t>
            </a:r>
            <a:r>
              <a:rPr lang="cs-CZ" sz="1400" dirty="0"/>
              <a:t>).</a:t>
            </a: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Vytvoření dokumentace k projektu</a:t>
            </a:r>
          </a:p>
        </p:txBody>
      </p:sp>
      <p:grpSp>
        <p:nvGrpSpPr>
          <p:cNvPr id="26" name="Skupina 25"/>
          <p:cNvGrpSpPr/>
          <p:nvPr/>
        </p:nvGrpSpPr>
        <p:grpSpPr>
          <a:xfrm>
            <a:off x="352425" y="6497638"/>
            <a:ext cx="545821" cy="114300"/>
            <a:chOff x="352425" y="6497638"/>
            <a:chExt cx="545821" cy="114300"/>
          </a:xfrm>
        </p:grpSpPr>
        <p:pic>
          <p:nvPicPr>
            <p:cNvPr id="21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1" name="Text Box 21"/>
          <p:cNvSpPr txBox="1">
            <a:spLocks noChangeArrowheads="1"/>
          </p:cNvSpPr>
          <p:nvPr/>
        </p:nvSpPr>
        <p:spPr bwMode="auto">
          <a:xfrm>
            <a:off x="2411413" y="5457841"/>
            <a:ext cx="42481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45 </a:t>
            </a:r>
            <a:r>
              <a:rPr lang="cs-CZ" sz="1200" i="1" dirty="0"/>
              <a:t>– Náhled vzorové dokumentace</a:t>
            </a:r>
          </a:p>
        </p:txBody>
      </p:sp>
      <p:pic>
        <p:nvPicPr>
          <p:cNvPr id="307224" name="Picture 24" descr="obrazek_4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2263" y="1630363"/>
            <a:ext cx="2547938" cy="3598863"/>
          </a:xfrm>
          <a:prstGeom prst="rect">
            <a:avLst/>
          </a:prstGeom>
          <a:noFill/>
        </p:spPr>
      </p:pic>
      <p:pic>
        <p:nvPicPr>
          <p:cNvPr id="307225" name="Picture 25" descr="obrazek_4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1" y="1630363"/>
            <a:ext cx="2551113" cy="3598863"/>
          </a:xfrm>
          <a:prstGeom prst="rect">
            <a:avLst/>
          </a:prstGeom>
          <a:noFill/>
        </p:spPr>
      </p:pic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Příklad dokumentace k projektu</a:t>
            </a:r>
          </a:p>
        </p:txBody>
      </p:sp>
      <p:grpSp>
        <p:nvGrpSpPr>
          <p:cNvPr id="27" name="Skupina 26"/>
          <p:cNvGrpSpPr/>
          <p:nvPr/>
        </p:nvGrpSpPr>
        <p:grpSpPr>
          <a:xfrm>
            <a:off x="352425" y="6497638"/>
            <a:ext cx="545821" cy="114300"/>
            <a:chOff x="352425" y="6497638"/>
            <a:chExt cx="545821" cy="114300"/>
          </a:xfrm>
        </p:grpSpPr>
        <p:pic>
          <p:nvPicPr>
            <p:cNvPr id="23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1"/>
          <p:cNvSpPr>
            <a:spLocks noChangeArrowheads="1"/>
          </p:cNvSpPr>
          <p:nvPr/>
        </p:nvSpPr>
        <p:spPr bwMode="auto">
          <a:xfrm>
            <a:off x="500063" y="1670050"/>
            <a:ext cx="8143875" cy="197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400" b="1" dirty="0" smtClean="0"/>
              <a:t>Které náhledy musíme vygenerovat pro vytvoření dokumentace?</a:t>
            </a:r>
            <a:endParaRPr lang="cs-CZ" sz="1400" b="1" dirty="0"/>
          </a:p>
          <a:p>
            <a:pPr marL="342900" indent="-342900">
              <a:spcBef>
                <a:spcPct val="20000"/>
              </a:spcBef>
            </a:pPr>
            <a:endParaRPr lang="cs-CZ" sz="1300" u="sng" dirty="0"/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výsledný výkres schématu zapojení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sch</a:t>
            </a:r>
            <a:r>
              <a:rPr lang="cs-CZ" sz="1400" b="1" i="1" dirty="0" smtClean="0"/>
              <a:t> </a:t>
            </a:r>
            <a:r>
              <a:rPr lang="cs-CZ" sz="1400" dirty="0" smtClean="0"/>
              <a:t>z editoru schématu</a:t>
            </a:r>
            <a:r>
              <a:rPr lang="cs-CZ" sz="1400" b="1" dirty="0" smtClean="0"/>
              <a:t>;</a:t>
            </a:r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rozpiska součástek </a:t>
            </a:r>
            <a:r>
              <a:rPr lang="cs-CZ" sz="1400" b="1" i="1" dirty="0" smtClean="0"/>
              <a:t>*.</a:t>
            </a:r>
            <a:r>
              <a:rPr lang="cs-CZ" sz="1400" b="1" i="1" dirty="0" err="1" smtClean="0"/>
              <a:t>bom</a:t>
            </a:r>
            <a:r>
              <a:rPr lang="cs-CZ" sz="1400" dirty="0" smtClean="0"/>
              <a:t>;</a:t>
            </a:r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z editoru plošného spoje ze souboru </a:t>
            </a:r>
            <a:r>
              <a:rPr lang="cs-CZ" sz="1400" b="1" i="1" dirty="0" smtClean="0"/>
              <a:t>*.brd</a:t>
            </a:r>
            <a:r>
              <a:rPr lang="cs-CZ" sz="1400" dirty="0" smtClean="0"/>
              <a:t> </a:t>
            </a:r>
            <a:r>
              <a:rPr lang="cs-CZ" sz="1400" b="1" dirty="0" smtClean="0">
                <a:solidFill>
                  <a:srgbClr val="000066"/>
                </a:solidFill>
              </a:rPr>
              <a:t>obrazec spojů, potisk rozložení součástek                a </a:t>
            </a:r>
            <a:r>
              <a:rPr lang="cs-CZ" sz="1400" b="1" dirty="0" err="1" smtClean="0">
                <a:solidFill>
                  <a:srgbClr val="000066"/>
                </a:solidFill>
              </a:rPr>
              <a:t>nepájivou</a:t>
            </a:r>
            <a:r>
              <a:rPr lang="cs-CZ" sz="1400" b="1" dirty="0" smtClean="0">
                <a:solidFill>
                  <a:srgbClr val="000066"/>
                </a:solidFill>
              </a:rPr>
              <a:t> masku</a:t>
            </a:r>
            <a:r>
              <a:rPr lang="cs-CZ" sz="1400" dirty="0" smtClean="0"/>
              <a:t>;</a:t>
            </a:r>
            <a:endParaRPr lang="cs-CZ" sz="1400" b="1" dirty="0" smtClean="0">
              <a:solidFill>
                <a:srgbClr val="000066"/>
              </a:solidFill>
            </a:endParaRPr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3D pohled vygenerovaný pomocí softwaru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Google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SketchUp</a:t>
            </a:r>
            <a:r>
              <a:rPr lang="cs-CZ" sz="1400" b="1" dirty="0" smtClean="0">
                <a:solidFill>
                  <a:srgbClr val="000066"/>
                </a:solidFill>
              </a:rPr>
              <a:t>.</a:t>
            </a:r>
            <a:endParaRPr lang="cs-CZ" sz="1400" dirty="0" smtClean="0"/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endParaRPr lang="cs-CZ" sz="1300" dirty="0"/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00063" y="3857625"/>
            <a:ext cx="8104187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cs-CZ" sz="1400" b="1" dirty="0"/>
              <a:t>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endParaRPr lang="cs-CZ" sz="1300" dirty="0"/>
          </a:p>
          <a:p>
            <a:pPr marL="355600" indent="-355600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  <a:defRPr/>
            </a:pPr>
            <a:endParaRPr lang="cs-CZ" sz="1400" i="1" dirty="0"/>
          </a:p>
          <a:p>
            <a:pPr marL="355600" indent="-355600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  <a:defRPr/>
            </a:pPr>
            <a:endParaRPr lang="cs-CZ" sz="1400" i="1" dirty="0"/>
          </a:p>
          <a:p>
            <a:pPr marL="355600" indent="-355600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  <a:defRPr/>
            </a:pPr>
            <a:endParaRPr lang="cs-CZ" sz="1400" i="1" dirty="0"/>
          </a:p>
          <a:p>
            <a:pPr marL="355600" indent="-355600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  <a:defRPr/>
            </a:pPr>
            <a:endParaRPr lang="cs-CZ" sz="1400" i="1" dirty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Opakování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00034" y="3884628"/>
            <a:ext cx="8143875" cy="197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400" b="1" dirty="0" smtClean="0"/>
              <a:t>Které programy (software) použijeme při tvorbě dokumentace?</a:t>
            </a:r>
            <a:endParaRPr lang="cs-CZ" sz="1400" b="1" dirty="0"/>
          </a:p>
          <a:p>
            <a:pPr marL="342900" indent="-342900">
              <a:spcBef>
                <a:spcPct val="20000"/>
              </a:spcBef>
            </a:pPr>
            <a:endParaRPr lang="cs-CZ" sz="1400" u="sng" dirty="0"/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b="1" i="1" dirty="0" err="1" smtClean="0">
                <a:solidFill>
                  <a:srgbClr val="000066"/>
                </a:solidFill>
              </a:rPr>
              <a:t>PDFCreator</a:t>
            </a:r>
            <a:r>
              <a:rPr lang="cs-CZ" sz="1400" b="1" dirty="0" smtClean="0">
                <a:solidFill>
                  <a:srgbClr val="000066"/>
                </a:solidFill>
              </a:rPr>
              <a:t> </a:t>
            </a:r>
            <a:r>
              <a:rPr lang="cs-CZ" sz="1400" dirty="0" smtClean="0"/>
              <a:t>a</a:t>
            </a:r>
            <a:r>
              <a:rPr lang="cs-CZ" sz="1400" b="1" dirty="0" smtClean="0">
                <a:solidFill>
                  <a:srgbClr val="000066"/>
                </a:solidFill>
              </a:rPr>
              <a:t> </a:t>
            </a:r>
            <a:r>
              <a:rPr lang="cs-CZ" sz="1400" b="1" i="1" dirty="0" smtClean="0">
                <a:solidFill>
                  <a:srgbClr val="000066"/>
                </a:solidFill>
              </a:rPr>
              <a:t>Adobe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Reader</a:t>
            </a:r>
            <a:r>
              <a:rPr lang="cs-CZ" sz="1400" b="1" dirty="0" smtClean="0">
                <a:solidFill>
                  <a:srgbClr val="000066"/>
                </a:solidFill>
              </a:rPr>
              <a:t> </a:t>
            </a:r>
            <a:r>
              <a:rPr lang="cs-CZ" sz="1400" dirty="0" smtClean="0"/>
              <a:t>pro vytvoření a čtení souboru ve formátu </a:t>
            </a:r>
            <a:r>
              <a:rPr lang="cs-CZ" sz="1400" b="1" dirty="0" smtClean="0"/>
              <a:t>*.</a:t>
            </a:r>
            <a:r>
              <a:rPr lang="cs-CZ" sz="1400" b="1" dirty="0" err="1" smtClean="0"/>
              <a:t>pdf</a:t>
            </a:r>
            <a:r>
              <a:rPr lang="cs-CZ" sz="1400" dirty="0" smtClean="0"/>
              <a:t>;</a:t>
            </a:r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b="1" i="1" dirty="0" smtClean="0">
                <a:solidFill>
                  <a:srgbClr val="000066"/>
                </a:solidFill>
              </a:rPr>
              <a:t>Malování</a:t>
            </a:r>
            <a:r>
              <a:rPr lang="cs-CZ" sz="1400" b="1" dirty="0" smtClean="0">
                <a:solidFill>
                  <a:srgbClr val="000066"/>
                </a:solidFill>
              </a:rPr>
              <a:t> </a:t>
            </a:r>
            <a:r>
              <a:rPr lang="cs-CZ" sz="1400" dirty="0" smtClean="0"/>
              <a:t>nebo jiný </a:t>
            </a:r>
            <a:r>
              <a:rPr lang="cs-CZ" sz="1400" b="1" i="1" dirty="0" smtClean="0">
                <a:solidFill>
                  <a:srgbClr val="000066"/>
                </a:solidFill>
              </a:rPr>
              <a:t>grafický editor </a:t>
            </a:r>
            <a:r>
              <a:rPr lang="cs-CZ" sz="1400" dirty="0" smtClean="0"/>
              <a:t>pro tvorbu a úpravu souborů ve formátu</a:t>
            </a:r>
            <a:r>
              <a:rPr lang="cs-CZ" sz="1400" b="1" dirty="0" smtClean="0"/>
              <a:t> *.</a:t>
            </a:r>
            <a:r>
              <a:rPr lang="cs-CZ" sz="1400" b="1" dirty="0" err="1" smtClean="0"/>
              <a:t>jpg</a:t>
            </a:r>
            <a:r>
              <a:rPr lang="cs-CZ" sz="1400" dirty="0" smtClean="0"/>
              <a:t>;</a:t>
            </a:r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b="1" i="1" dirty="0" smtClean="0">
                <a:solidFill>
                  <a:srgbClr val="000066"/>
                </a:solidFill>
              </a:rPr>
              <a:t>Microsoft Word</a:t>
            </a:r>
            <a:r>
              <a:rPr lang="cs-CZ" sz="1400" i="1" dirty="0" smtClean="0"/>
              <a:t> </a:t>
            </a:r>
            <a:r>
              <a:rPr lang="cs-CZ" sz="1400" dirty="0" smtClean="0"/>
              <a:t>nebo jiný</a:t>
            </a:r>
            <a:r>
              <a:rPr lang="cs-CZ" sz="1400" b="1" dirty="0" smtClean="0">
                <a:solidFill>
                  <a:srgbClr val="000066"/>
                </a:solidFill>
              </a:rPr>
              <a:t> </a:t>
            </a:r>
            <a:r>
              <a:rPr lang="cs-CZ" sz="1400" b="1" i="1" dirty="0" smtClean="0">
                <a:solidFill>
                  <a:srgbClr val="000066"/>
                </a:solidFill>
              </a:rPr>
              <a:t>textový editor</a:t>
            </a:r>
            <a:r>
              <a:rPr lang="cs-CZ" sz="1400" dirty="0" smtClean="0">
                <a:solidFill>
                  <a:srgbClr val="000066"/>
                </a:solidFill>
              </a:rPr>
              <a:t> </a:t>
            </a:r>
            <a:r>
              <a:rPr lang="cs-CZ" sz="1400" dirty="0" smtClean="0"/>
              <a:t>pro tvorbu a úpravu výsledného dokumentu;</a:t>
            </a:r>
          </a:p>
          <a:p>
            <a:pPr marL="342900" indent="-342900" algn="just"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b="1" i="1" dirty="0" err="1" smtClean="0">
                <a:solidFill>
                  <a:srgbClr val="000066"/>
                </a:solidFill>
              </a:rPr>
              <a:t>Google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SketchUp</a:t>
            </a:r>
            <a:r>
              <a:rPr lang="cs-CZ" sz="1400" b="1" i="1" dirty="0" smtClean="0">
                <a:solidFill>
                  <a:srgbClr val="000066"/>
                </a:solidFill>
              </a:rPr>
              <a:t> </a:t>
            </a:r>
            <a:r>
              <a:rPr lang="cs-CZ" sz="1400" dirty="0" smtClean="0"/>
              <a:t>software pro získání náhledu DPS i 3D pohledu.</a:t>
            </a:r>
            <a:endParaRPr lang="cs-CZ" sz="1400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352425" y="6497638"/>
            <a:ext cx="545821" cy="114300"/>
            <a:chOff x="352425" y="6497638"/>
            <a:chExt cx="545821" cy="114300"/>
          </a:xfrm>
        </p:grpSpPr>
        <p:pic>
          <p:nvPicPr>
            <p:cNvPr id="15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Použitá literatura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39750" y="1773238"/>
            <a:ext cx="756126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400" dirty="0"/>
              <a:t>JURÁNEK, Antonín, HRABOVSKÝ, Miroslav. </a:t>
            </a:r>
            <a:r>
              <a:rPr lang="cs-CZ" sz="1400" i="1" dirty="0"/>
              <a:t>EAGLE pro </a:t>
            </a:r>
            <a:r>
              <a:rPr lang="cs-CZ" sz="1400" i="1" dirty="0" smtClean="0"/>
              <a:t>začátečníky: </a:t>
            </a:r>
            <a:r>
              <a:rPr lang="cs-CZ" sz="1400" i="1" dirty="0"/>
              <a:t>uživatelská a referenční příručka.</a:t>
            </a:r>
            <a:r>
              <a:rPr lang="cs-CZ" sz="1400" dirty="0"/>
              <a:t> 2. </a:t>
            </a:r>
            <a:r>
              <a:rPr lang="cs-CZ" sz="1400" dirty="0" err="1"/>
              <a:t>vyd</a:t>
            </a:r>
            <a:r>
              <a:rPr lang="cs-CZ" sz="1400" dirty="0"/>
              <a:t>. Praha : BEN, 2007. 192s. ISBN 80-7300-213-2.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PLÍVA, Zdeněk. </a:t>
            </a:r>
            <a:r>
              <a:rPr lang="cs-CZ" sz="1400" i="1" dirty="0"/>
              <a:t>EAGLE </a:t>
            </a:r>
            <a:r>
              <a:rPr lang="cs-CZ" sz="1400" i="1" dirty="0" smtClean="0"/>
              <a:t>prakticky: </a:t>
            </a:r>
            <a:r>
              <a:rPr lang="cs-CZ" sz="1400" i="1" dirty="0"/>
              <a:t>řešení problému při běžné práci.</a:t>
            </a:r>
            <a:r>
              <a:rPr lang="cs-CZ" sz="1400" dirty="0"/>
              <a:t> 1. </a:t>
            </a:r>
            <a:r>
              <a:rPr lang="cs-CZ" sz="1400" dirty="0" err="1"/>
              <a:t>vyd</a:t>
            </a:r>
            <a:r>
              <a:rPr lang="cs-CZ" sz="1400" dirty="0"/>
              <a:t>. BEN - technická literatura : Praha, 2007. 184 s. ISBN 978-80-7300-227-5.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CadSoft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 err="1"/>
              <a:t>Home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EAGLE Layout Editor</a:t>
            </a:r>
            <a:r>
              <a:rPr lang="cs-CZ" sz="1400" dirty="0"/>
              <a:t> [online]. 2007 </a:t>
            </a:r>
            <a:br>
              <a:rPr lang="cs-CZ" sz="1400" dirty="0"/>
            </a:br>
            <a:r>
              <a:rPr lang="cs-CZ" sz="1400" dirty="0"/>
              <a:t>[cit. 2012-10-26]. Dostupný z: </a:t>
            </a:r>
            <a:r>
              <a:rPr lang="cs-CZ" sz="1400" dirty="0">
                <a:hlinkClick r:id="rId2"/>
              </a:rPr>
              <a:t>http://www.</a:t>
            </a:r>
            <a:r>
              <a:rPr lang="cs-CZ" sz="1400" dirty="0" err="1">
                <a:hlinkClick r:id="rId2"/>
              </a:rPr>
              <a:t>cadsoft.de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Eagle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/>
              <a:t>České stránky editoru plošných spojů EAGLE</a:t>
            </a:r>
            <a:r>
              <a:rPr lang="cs-CZ" sz="1400" dirty="0"/>
              <a:t> [online]. 2003 [cit. 2012-10-26]. Dostupný z: </a:t>
            </a:r>
            <a:r>
              <a:rPr lang="cs-CZ" sz="1400" dirty="0">
                <a:hlinkClick r:id="rId3"/>
              </a:rPr>
              <a:t>http://www.</a:t>
            </a:r>
            <a:r>
              <a:rPr lang="cs-CZ" sz="1400" dirty="0" err="1">
                <a:hlinkClick r:id="rId3"/>
              </a:rPr>
              <a:t>eagle.cz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76925" y="6108700"/>
            <a:ext cx="2233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cs-CZ" sz="1600" dirty="0">
                <a:latin typeface="Verdana" pitchFamily="34" charset="0"/>
                <a:ea typeface="+mj-ea"/>
                <a:cs typeface="+mj-cs"/>
              </a:rPr>
              <a:t>Děkuji za pozornost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45.1 </a:t>
            </a:r>
            <a:r>
              <a:rPr lang="cs-CZ" sz="1200" i="1" dirty="0"/>
              <a:t>– Náhled vzorové dokumentace</a:t>
            </a:r>
          </a:p>
        </p:txBody>
      </p:sp>
      <p:pic>
        <p:nvPicPr>
          <p:cNvPr id="308229" name="Picture 5" descr="obrazek_44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550863"/>
            <a:ext cx="3822700" cy="53990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Text Box 3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45.2 </a:t>
            </a:r>
            <a:r>
              <a:rPr lang="cs-CZ" sz="1200" i="1" dirty="0"/>
              <a:t>– Náhled vzorové dokumentace</a:t>
            </a:r>
          </a:p>
        </p:txBody>
      </p:sp>
      <p:pic>
        <p:nvPicPr>
          <p:cNvPr id="310277" name="Picture 5" descr="obrazek_45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549275"/>
            <a:ext cx="3829050" cy="54006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7645</TotalTime>
  <Words>592</Words>
  <Application>Microsoft Office PowerPoint</Application>
  <PresentationFormat>Předvádění na obrazovce (4:3)</PresentationFormat>
  <Paragraphs>87</Paragraphs>
  <Slides>9</Slides>
  <Notes>2</Notes>
  <HiddenSlides>2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Vzor zpracované dokumentace</vt:lpstr>
      <vt:lpstr>Jak vytvořit dokumentaci k projektu?</vt:lpstr>
      <vt:lpstr>Vytvoření dokumentace k projektu</vt:lpstr>
      <vt:lpstr>Příklad dokumentace k projektu</vt:lpstr>
      <vt:lpstr>Opakování</vt:lpstr>
      <vt:lpstr>Použitá literatura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DUMy</dc:title>
  <dc:creator>Tomáš Milerski</dc:creator>
  <cp:lastModifiedBy>Teacher</cp:lastModifiedBy>
  <cp:revision>333</cp:revision>
  <dcterms:created xsi:type="dcterms:W3CDTF">2007-03-02T14:45:28Z</dcterms:created>
  <dcterms:modified xsi:type="dcterms:W3CDTF">2013-06-07T09:22:22Z</dcterms:modified>
</cp:coreProperties>
</file>