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7" r:id="rId2"/>
    <p:sldId id="297" r:id="rId3"/>
    <p:sldId id="302" r:id="rId4"/>
    <p:sldId id="298" r:id="rId5"/>
    <p:sldId id="301" r:id="rId6"/>
    <p:sldId id="299" r:id="rId7"/>
    <p:sldId id="300" r:id="rId8"/>
    <p:sldId id="303" r:id="rId9"/>
    <p:sldId id="304" r:id="rId10"/>
    <p:sldId id="305" r:id="rId11"/>
    <p:sldId id="306" r:id="rId12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D3EB80"/>
    <a:srgbClr val="D3EBED"/>
    <a:srgbClr val="006940"/>
    <a:srgbClr val="006666"/>
    <a:srgbClr val="FFFF00"/>
    <a:srgbClr val="FF6600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02" autoAdjust="0"/>
    <p:restoredTop sz="95667" autoAdjust="0"/>
  </p:normalViewPr>
  <p:slideViewPr>
    <p:cSldViewPr>
      <p:cViewPr varScale="1">
        <p:scale>
          <a:sx n="108" d="100"/>
          <a:sy n="108" d="100"/>
        </p:scale>
        <p:origin x="-102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913538E0-2E84-4125-A287-A2FBC287771B}" type="datetimeFigureOut">
              <a:rPr lang="cs-CZ"/>
              <a:pPr>
                <a:defRPr/>
              </a:pPr>
              <a:t>7.6.2013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 smtClean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3BA3CA39-C211-41E0-96AE-D692C252959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920591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921E0F8-8CBE-4862-A6A1-3C407DDD695F}" type="slidenum">
              <a:rPr lang="cs-CZ" smtClean="0"/>
              <a:pPr/>
              <a:t>8</a:t>
            </a:fld>
            <a:endParaRPr lang="cs-CZ" smtClean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i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Obr. 01 - Vzhled kontrolního panelu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921E0F8-8CBE-4862-A6A1-3C407DDD695F}" type="slidenum">
              <a:rPr lang="cs-CZ" smtClean="0"/>
              <a:pPr/>
              <a:t>9</a:t>
            </a:fld>
            <a:endParaRPr lang="cs-CZ" smtClean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i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Obr. 01 - Vzhled kontrolního panelu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921E0F8-8CBE-4862-A6A1-3C407DDD695F}" type="slidenum">
              <a:rPr lang="cs-CZ" smtClean="0"/>
              <a:pPr/>
              <a:t>10</a:t>
            </a:fld>
            <a:endParaRPr lang="cs-CZ" smtClean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i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Obr. 01 - Vzhled kontrolního panelu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921E0F8-8CBE-4862-A6A1-3C407DDD695F}" type="slidenum">
              <a:rPr lang="cs-CZ" smtClean="0"/>
              <a:pPr/>
              <a:t>11</a:t>
            </a:fld>
            <a:endParaRPr lang="cs-CZ" smtClean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i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Obr. 01 - Vzhled kontrolního panelu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3AD9C2-AE28-422F-8942-77E8EA1CDCE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B264DB-860A-452B-B594-60599D56EFD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E8452E-48B1-45EA-ACFF-7C5D3514E2E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B9464F-FD4C-4007-8C0F-F37A8F17EE8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801E47-A797-45D4-80FF-D4C8DAD88B5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33D9E1-862D-4C63-8EAA-5BDD23C5035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5F3929-792F-4377-BCCD-7538AAF3AF9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68A5CE-3C12-47E1-9F57-5F22DD86D9F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D01E3D-C79D-45FF-8B3A-E9B09656ADD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C3CA87-9964-4616-AA14-C72D75FF77C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A02652-3011-4352-A5DB-78B6300518C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>
            <a:lum bright="90000" contrast="-9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63D1A5B2-6BA9-492A-8082-901E647B331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6" Type="http://schemas.openxmlformats.org/officeDocument/2006/relationships/image" Target="../media/image6.png"/><Relationship Id="rId5" Type="http://schemas.openxmlformats.org/officeDocument/2006/relationships/slide" Target="slide4.xml"/><Relationship Id="rId4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6" Type="http://schemas.openxmlformats.org/officeDocument/2006/relationships/image" Target="../media/image6.png"/><Relationship Id="rId5" Type="http://schemas.openxmlformats.org/officeDocument/2006/relationships/slide" Target="slide4.xml"/><Relationship Id="rId4" Type="http://schemas.openxmlformats.org/officeDocument/2006/relationships/notesSlide" Target="../notesSlides/notesSlide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http://www.sketchup.com/intl/en/download/" TargetMode="External"/><Relationship Id="rId7" Type="http://schemas.openxmlformats.org/officeDocument/2006/relationships/slide" Target="slide8.xml"/><Relationship Id="rId2" Type="http://schemas.openxmlformats.org/officeDocument/2006/relationships/hyperlink" Target="http://www.cadsoftusa.com/download-eagle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hyperlink" Target="http://eagleup.wordpress.com/installation-and-setup/" TargetMode="External"/><Relationship Id="rId4" Type="http://schemas.openxmlformats.org/officeDocument/2006/relationships/hyperlink" Target="http://mhonarc.veidrodis.com/image_magick/binaries/ImageMagick-6.8.0-6-Q8-windows-dll.exe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sites.google.com/site/eagleupwarehouse/eagleUp_export_legacy4.4.ulp?attredirects=0&amp;d=1" TargetMode="External"/><Relationship Id="rId7" Type="http://schemas.openxmlformats.org/officeDocument/2006/relationships/image" Target="../media/image5.png"/><Relationship Id="rId2" Type="http://schemas.openxmlformats.org/officeDocument/2006/relationships/hyperlink" Target="https://sites.google.com/site/eagleupwarehouse/eagleUp4.4.zip?attredirects=0&amp;d=1" TargetMode="External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5" Type="http://schemas.openxmlformats.org/officeDocument/2006/relationships/image" Target="../media/image4.png"/><Relationship Id="rId4" Type="http://schemas.openxmlformats.org/officeDocument/2006/relationships/hyperlink" Target="http://eagleup.wordpress.com/installation-and-setup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eagleup.wordpress.com/installation-and-setup/" TargetMode="External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5" Type="http://schemas.openxmlformats.org/officeDocument/2006/relationships/image" Target="../media/image5.png"/><Relationship Id="rId4" Type="http://schemas.openxmlformats.org/officeDocument/2006/relationships/slide" Target="slide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dsoftusa.com/services/3d-visualization/?language=en" TargetMode="External"/><Relationship Id="rId2" Type="http://schemas.openxmlformats.org/officeDocument/2006/relationships/hyperlink" Target="http://www.cadsoft.de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eagle.cz/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6.png"/><Relationship Id="rId5" Type="http://schemas.openxmlformats.org/officeDocument/2006/relationships/slide" Target="slide2.xml"/><Relationship Id="rId4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6.png"/><Relationship Id="rId5" Type="http://schemas.openxmlformats.org/officeDocument/2006/relationships/slide" Target="slide3.xml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403350" y="3063875"/>
            <a:ext cx="6300788" cy="1079500"/>
          </a:xfrm>
        </p:spPr>
        <p:txBody>
          <a:bodyPr/>
          <a:lstStyle/>
          <a:p>
            <a:pPr eaLnBrk="1" hangingPunct="1"/>
            <a:r>
              <a:rPr lang="cs-CZ" sz="3600" b="1" dirty="0" err="1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EagleUp</a:t>
            </a:r>
            <a:r>
              <a:rPr lang="cs-CZ" sz="3600" b="1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– 3D model 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87450" y="476250"/>
            <a:ext cx="6985000" cy="1296988"/>
          </a:xfrm>
          <a:solidFill>
            <a:schemeClr val="bg1"/>
          </a:solidFill>
        </p:spPr>
        <p:txBody>
          <a:bodyPr/>
          <a:lstStyle/>
          <a:p>
            <a:pPr eaLnBrk="1" hangingPunct="1"/>
            <a:endParaRPr lang="cs-CZ" sz="2400" smtClean="0">
              <a:solidFill>
                <a:schemeClr val="bg1"/>
              </a:solidFill>
              <a:latin typeface="Verdana" pitchFamily="34" charset="0"/>
            </a:endParaRPr>
          </a:p>
          <a:p>
            <a:pPr eaLnBrk="1" hangingPunct="1"/>
            <a:endParaRPr lang="cs-CZ" sz="2400" smtClean="0">
              <a:solidFill>
                <a:schemeClr val="bg1"/>
              </a:solidFill>
              <a:latin typeface="Verdana" pitchFamily="34" charset="0"/>
            </a:endParaRPr>
          </a:p>
          <a:p>
            <a:pPr eaLnBrk="1" hangingPunct="1"/>
            <a:endParaRPr lang="cs-CZ" sz="2400" smtClean="0">
              <a:solidFill>
                <a:schemeClr val="bg1"/>
              </a:solidFill>
              <a:latin typeface="Verdana" pitchFamily="34" charset="0"/>
            </a:endParaRPr>
          </a:p>
          <a:p>
            <a:pPr eaLnBrk="1" hangingPunct="1"/>
            <a:endParaRPr lang="cs-CZ" sz="2400" smtClean="0">
              <a:solidFill>
                <a:schemeClr val="bg1"/>
              </a:solidFill>
              <a:latin typeface="Verdana" pitchFamily="34" charset="0"/>
            </a:endParaRPr>
          </a:p>
          <a:p>
            <a:pPr eaLnBrk="1" hangingPunct="1"/>
            <a:endParaRPr lang="cs-CZ" sz="2400" smtClean="0">
              <a:solidFill>
                <a:schemeClr val="bg1"/>
              </a:solidFill>
              <a:latin typeface="Verdana" pitchFamily="34" charset="0"/>
            </a:endParaRPr>
          </a:p>
          <a:p>
            <a:pPr eaLnBrk="1" hangingPunct="1"/>
            <a:endParaRPr lang="cs-CZ" sz="2400" smtClean="0">
              <a:solidFill>
                <a:schemeClr val="bg1"/>
              </a:solidFill>
              <a:latin typeface="Verdana" pitchFamily="34" charset="0"/>
            </a:endParaRPr>
          </a:p>
        </p:txBody>
      </p:sp>
      <p:grpSp>
        <p:nvGrpSpPr>
          <p:cNvPr id="3076" name="Skupina 10"/>
          <p:cNvGrpSpPr>
            <a:grpSpLocks/>
          </p:cNvGrpSpPr>
          <p:nvPr/>
        </p:nvGrpSpPr>
        <p:grpSpPr bwMode="auto">
          <a:xfrm>
            <a:off x="1187450" y="476250"/>
            <a:ext cx="6840538" cy="1260475"/>
            <a:chOff x="971600" y="548680"/>
            <a:chExt cx="6840760" cy="1259483"/>
          </a:xfrm>
        </p:grpSpPr>
        <p:pic>
          <p:nvPicPr>
            <p:cNvPr id="3080" name="Picture 41" descr="OPVK_hor_zakladni_logolink_RGB_cz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71600" y="548680"/>
              <a:ext cx="5966142" cy="125948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3081" name="Picture 42" descr="logo2_SŠ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235309" y="620152"/>
              <a:ext cx="577051" cy="79253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</p:grpSp>
      <p:sp>
        <p:nvSpPr>
          <p:cNvPr id="3077" name="Text Box 43"/>
          <p:cNvSpPr txBox="1">
            <a:spLocks noChangeArrowheads="1"/>
          </p:cNvSpPr>
          <p:nvPr/>
        </p:nvSpPr>
        <p:spPr bwMode="auto">
          <a:xfrm>
            <a:off x="3419475" y="4416425"/>
            <a:ext cx="20716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latin typeface="Trebuchet MS" pitchFamily="34" charset="0"/>
              </a:rPr>
              <a:t>Bc. Tomáš Milerski</a:t>
            </a:r>
          </a:p>
        </p:txBody>
      </p:sp>
      <p:sp>
        <p:nvSpPr>
          <p:cNvPr id="3078" name="Line 44"/>
          <p:cNvSpPr>
            <a:spLocks noChangeShapeType="1"/>
          </p:cNvSpPr>
          <p:nvPr/>
        </p:nvSpPr>
        <p:spPr bwMode="auto">
          <a:xfrm>
            <a:off x="395288" y="1916113"/>
            <a:ext cx="84248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079" name="Text Box 45"/>
          <p:cNvSpPr txBox="1">
            <a:spLocks noChangeArrowheads="1"/>
          </p:cNvSpPr>
          <p:nvPr/>
        </p:nvSpPr>
        <p:spPr bwMode="auto">
          <a:xfrm>
            <a:off x="611188" y="5949950"/>
            <a:ext cx="79914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1200" dirty="0">
                <a:latin typeface="Trebuchet MS" pitchFamily="34" charset="0"/>
              </a:rPr>
              <a:t>Střední škola, </a:t>
            </a:r>
            <a:r>
              <a:rPr lang="cs-CZ" sz="1200" dirty="0" err="1">
                <a:latin typeface="Trebuchet MS" pitchFamily="34" charset="0"/>
              </a:rPr>
              <a:t>Havířov</a:t>
            </a:r>
            <a:r>
              <a:rPr lang="cs-CZ" sz="1200" dirty="0">
                <a:latin typeface="Trebuchet MS" pitchFamily="34" charset="0"/>
              </a:rPr>
              <a:t>-</a:t>
            </a:r>
            <a:r>
              <a:rPr lang="cs-CZ" sz="1200" dirty="0" err="1">
                <a:latin typeface="Trebuchet MS" pitchFamily="34" charset="0"/>
              </a:rPr>
              <a:t>Šumbark</a:t>
            </a:r>
            <a:r>
              <a:rPr lang="cs-CZ" sz="1200" dirty="0">
                <a:latin typeface="Trebuchet MS" pitchFamily="34" charset="0"/>
              </a:rPr>
              <a:t>, Sýkorova 1/613, příspěvková organizace</a:t>
            </a:r>
          </a:p>
          <a:p>
            <a:pPr algn="ctr"/>
            <a:r>
              <a:rPr lang="cs-CZ" sz="1200" dirty="0">
                <a:latin typeface="Trebuchet MS" pitchFamily="34" charset="0"/>
              </a:rPr>
              <a:t>Tento výukový materiál byl zpracován v rámci akce EU peníze středním školám - OP VK 1.5. </a:t>
            </a:r>
          </a:p>
          <a:p>
            <a:pPr algn="ctr"/>
            <a:r>
              <a:rPr lang="cs-CZ" sz="1200" dirty="0">
                <a:latin typeface="Trebuchet MS" pitchFamily="34" charset="0"/>
              </a:rPr>
              <a:t>Výuková sada – Návrhové systémy plošných spojů, DUM č</a:t>
            </a:r>
            <a:r>
              <a:rPr lang="cs-CZ" sz="1200">
                <a:latin typeface="Trebuchet MS" pitchFamily="34" charset="0"/>
              </a:rPr>
              <a:t>. </a:t>
            </a:r>
            <a:r>
              <a:rPr lang="cs-CZ" sz="1200" smtClean="0">
                <a:latin typeface="Trebuchet MS" pitchFamily="34" charset="0"/>
              </a:rPr>
              <a:t>12</a:t>
            </a:r>
            <a:endParaRPr lang="cs-CZ" sz="1200" dirty="0">
              <a:latin typeface="Trebuchet MS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7"/>
          <p:cNvSpPr txBox="1">
            <a:spLocks noChangeArrowheads="1"/>
          </p:cNvSpPr>
          <p:nvPr/>
        </p:nvSpPr>
        <p:spPr bwMode="auto">
          <a:xfrm>
            <a:off x="1331913" y="6165850"/>
            <a:ext cx="6480175" cy="257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  <a:buClr>
                <a:schemeClr val="hlink"/>
              </a:buClr>
              <a:buSzPct val="120000"/>
            </a:pPr>
            <a:r>
              <a:rPr lang="cs-CZ" sz="1200" i="1" dirty="0"/>
              <a:t>Video 24 – Export a import </a:t>
            </a:r>
          </a:p>
        </p:txBody>
      </p:sp>
      <p:pic>
        <p:nvPicPr>
          <p:cNvPr id="3" name="Obrázek 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424" y="6124089"/>
            <a:ext cx="504056" cy="401255"/>
          </a:xfrm>
          <a:prstGeom prst="rect">
            <a:avLst/>
          </a:prstGeom>
        </p:spPr>
      </p:pic>
      <p:pic>
        <p:nvPicPr>
          <p:cNvPr id="4" name="eagleUp tutorial part 3 - simple export and import exampl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86000" y="1714500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77388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7"/>
          <p:cNvSpPr txBox="1">
            <a:spLocks noChangeArrowheads="1"/>
          </p:cNvSpPr>
          <p:nvPr/>
        </p:nvSpPr>
        <p:spPr bwMode="auto">
          <a:xfrm>
            <a:off x="1331913" y="6165850"/>
            <a:ext cx="6480175" cy="257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  <a:buClr>
                <a:schemeClr val="hlink"/>
              </a:buClr>
              <a:buSzPct val="120000"/>
            </a:pPr>
            <a:r>
              <a:rPr lang="cs-CZ" sz="1200" i="1" dirty="0"/>
              <a:t>Video 25 – Příklad 3d vizualizace</a:t>
            </a:r>
          </a:p>
        </p:txBody>
      </p:sp>
      <p:pic>
        <p:nvPicPr>
          <p:cNvPr id="3" name="Obrázek 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424" y="6124089"/>
            <a:ext cx="504056" cy="401255"/>
          </a:xfrm>
          <a:prstGeom prst="rect">
            <a:avLst/>
          </a:prstGeom>
        </p:spPr>
      </p:pic>
      <p:pic>
        <p:nvPicPr>
          <p:cNvPr id="2" name="eagleUp example - Minh's project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86000" y="1714500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648469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20"/>
          <p:cNvSpPr txBox="1">
            <a:spLocks noChangeArrowheads="1"/>
          </p:cNvSpPr>
          <p:nvPr/>
        </p:nvSpPr>
        <p:spPr bwMode="auto">
          <a:xfrm>
            <a:off x="539750" y="1714488"/>
            <a:ext cx="8137525" cy="73866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cs-CZ" sz="1400" dirty="0" smtClean="0"/>
              <a:t>Chceme-li spustit </a:t>
            </a:r>
            <a:r>
              <a:rPr lang="cs-CZ" sz="1400" b="1" i="1" dirty="0" err="1" smtClean="0">
                <a:solidFill>
                  <a:srgbClr val="000066"/>
                </a:solidFill>
              </a:rPr>
              <a:t>eagleUp</a:t>
            </a:r>
            <a:r>
              <a:rPr lang="cs-CZ" sz="1400" b="1" i="1" dirty="0" smtClean="0">
                <a:solidFill>
                  <a:srgbClr val="000066"/>
                </a:solidFill>
              </a:rPr>
              <a:t> – 3D modulu</a:t>
            </a:r>
            <a:r>
              <a:rPr lang="cs-CZ" sz="1400" dirty="0" smtClean="0"/>
              <a:t> je zapotřebí stáhnout a nainstalovat tři programy (umístěny také v adresáři </a:t>
            </a:r>
            <a:r>
              <a:rPr lang="cs-CZ" sz="1400" b="1" i="1" dirty="0" smtClean="0">
                <a:solidFill>
                  <a:srgbClr val="000066"/>
                </a:solidFill>
              </a:rPr>
              <a:t>\software</a:t>
            </a:r>
            <a:r>
              <a:rPr lang="cs-CZ" sz="1400" dirty="0" smtClean="0"/>
              <a:t>:</a:t>
            </a:r>
          </a:p>
          <a:p>
            <a:pPr algn="just"/>
            <a:endParaRPr lang="cs-CZ" sz="1400" dirty="0"/>
          </a:p>
        </p:txBody>
      </p:sp>
      <p:sp>
        <p:nvSpPr>
          <p:cNvPr id="4100" name="Rectangle 21"/>
          <p:cNvSpPr>
            <a:spLocks noGrp="1" noChangeArrowheads="1"/>
          </p:cNvSpPr>
          <p:nvPr>
            <p:ph type="body" idx="1"/>
          </p:nvPr>
        </p:nvSpPr>
        <p:spPr>
          <a:xfrm>
            <a:off x="571472" y="2571744"/>
            <a:ext cx="7961341" cy="1214446"/>
          </a:xfrm>
          <a:noFill/>
        </p:spPr>
        <p:txBody>
          <a:bodyPr/>
          <a:lstStyle/>
          <a:p>
            <a:pPr algn="just">
              <a:spcBef>
                <a:spcPts val="0"/>
              </a:spcBef>
              <a:spcAft>
                <a:spcPts val="600"/>
              </a:spcAft>
              <a:buClr>
                <a:srgbClr val="CC0000"/>
              </a:buClr>
              <a:buFont typeface="Wingdings" pitchFamily="2" charset="2"/>
              <a:buChar char="n"/>
            </a:pPr>
            <a:r>
              <a:rPr lang="cs-CZ" sz="1400" b="1" i="1" kern="1200" dirty="0" err="1" smtClean="0">
                <a:solidFill>
                  <a:srgbClr val="000066"/>
                </a:solidFill>
                <a:latin typeface="Arial" charset="0"/>
              </a:rPr>
              <a:t>CadSoft</a:t>
            </a:r>
            <a:r>
              <a:rPr lang="cs-CZ" sz="1400" b="1" i="1" kern="1200" dirty="0" smtClean="0">
                <a:solidFill>
                  <a:srgbClr val="000066"/>
                </a:solidFill>
                <a:latin typeface="Arial" charset="0"/>
              </a:rPr>
              <a:t> </a:t>
            </a:r>
            <a:r>
              <a:rPr lang="cs-CZ" sz="1400" b="1" i="1" kern="1200" dirty="0" err="1" smtClean="0">
                <a:solidFill>
                  <a:srgbClr val="000066"/>
                </a:solidFill>
                <a:latin typeface="Arial" charset="0"/>
              </a:rPr>
              <a:t>Eagle</a:t>
            </a:r>
            <a:r>
              <a:rPr lang="cs-CZ" sz="1400" dirty="0" smtClean="0"/>
              <a:t> (freeware verze dostupné </a:t>
            </a:r>
            <a:r>
              <a:rPr lang="cs-CZ" sz="1400" dirty="0" smtClean="0">
                <a:hlinkClick r:id="rId2"/>
              </a:rPr>
              <a:t>zde</a:t>
            </a:r>
            <a:r>
              <a:rPr lang="cs-CZ" sz="1400" dirty="0" smtClean="0"/>
              <a:t>)</a:t>
            </a:r>
            <a:r>
              <a:rPr lang="en-US" sz="1400" dirty="0" smtClean="0"/>
              <a:t>;</a:t>
            </a:r>
            <a:endParaRPr lang="cs-CZ" sz="1400" dirty="0" smtClean="0"/>
          </a:p>
          <a:p>
            <a:pPr algn="just">
              <a:spcBef>
                <a:spcPts val="0"/>
              </a:spcBef>
              <a:spcAft>
                <a:spcPts val="600"/>
              </a:spcAft>
              <a:buClr>
                <a:srgbClr val="CC0000"/>
              </a:buClr>
              <a:buFont typeface="Wingdings" pitchFamily="2" charset="2"/>
              <a:buChar char="n"/>
            </a:pPr>
            <a:r>
              <a:rPr lang="cs-CZ" sz="1400" b="1" i="1" kern="1200" dirty="0" err="1" smtClean="0">
                <a:solidFill>
                  <a:srgbClr val="000066"/>
                </a:solidFill>
                <a:latin typeface="Arial" charset="0"/>
              </a:rPr>
              <a:t>Google</a:t>
            </a:r>
            <a:r>
              <a:rPr lang="cs-CZ" sz="1400" b="1" i="1" kern="1200" dirty="0" smtClean="0">
                <a:solidFill>
                  <a:srgbClr val="000066"/>
                </a:solidFill>
                <a:latin typeface="Arial" charset="0"/>
              </a:rPr>
              <a:t> </a:t>
            </a:r>
            <a:r>
              <a:rPr lang="cs-CZ" sz="1400" b="1" i="1" kern="1200" dirty="0" err="1" smtClean="0">
                <a:solidFill>
                  <a:srgbClr val="000066"/>
                </a:solidFill>
                <a:latin typeface="Arial" charset="0"/>
              </a:rPr>
              <a:t>Sketchup</a:t>
            </a:r>
            <a:r>
              <a:rPr lang="cs-CZ" sz="1400" dirty="0" smtClean="0"/>
              <a:t> (freeware verze dostupné </a:t>
            </a:r>
            <a:r>
              <a:rPr lang="cs-CZ" sz="1400" dirty="0" smtClean="0">
                <a:hlinkClick r:id="rId3"/>
              </a:rPr>
              <a:t>zde</a:t>
            </a:r>
            <a:r>
              <a:rPr lang="cs-CZ" sz="1400" dirty="0" smtClean="0"/>
              <a:t>)</a:t>
            </a:r>
            <a:r>
              <a:rPr lang="en-US" sz="1400" dirty="0" smtClean="0"/>
              <a:t>;</a:t>
            </a:r>
            <a:endParaRPr lang="cs-CZ" sz="1400" dirty="0" smtClean="0"/>
          </a:p>
          <a:p>
            <a:pPr algn="just">
              <a:spcBef>
                <a:spcPts val="0"/>
              </a:spcBef>
              <a:spcAft>
                <a:spcPts val="600"/>
              </a:spcAft>
              <a:buClr>
                <a:srgbClr val="CC0000"/>
              </a:buClr>
              <a:buFont typeface="Wingdings" pitchFamily="2" charset="2"/>
              <a:buChar char="n"/>
            </a:pPr>
            <a:r>
              <a:rPr lang="cs-CZ" sz="1400" b="1" i="1" kern="1200" dirty="0" err="1" smtClean="0">
                <a:solidFill>
                  <a:srgbClr val="000066"/>
                </a:solidFill>
                <a:latin typeface="Arial" charset="0"/>
              </a:rPr>
              <a:t>ImageMagick</a:t>
            </a:r>
            <a:r>
              <a:rPr lang="cs-CZ" sz="1400" dirty="0" smtClean="0"/>
              <a:t> (freeware verze dostupné </a:t>
            </a:r>
            <a:r>
              <a:rPr lang="cs-CZ" sz="1400" dirty="0" smtClean="0">
                <a:hlinkClick r:id="rId4"/>
              </a:rPr>
              <a:t>zde</a:t>
            </a:r>
            <a:r>
              <a:rPr lang="cs-CZ" sz="1400" dirty="0" smtClean="0"/>
              <a:t>, doporučuji </a:t>
            </a:r>
            <a:r>
              <a:rPr lang="cs-CZ" sz="1400" b="1" i="1" dirty="0" err="1" smtClean="0">
                <a:solidFill>
                  <a:srgbClr val="000066"/>
                </a:solidFill>
              </a:rPr>
              <a:t>ImageMagick</a:t>
            </a:r>
            <a:r>
              <a:rPr lang="cs-CZ" sz="1400" b="1" i="1" dirty="0" smtClean="0">
                <a:solidFill>
                  <a:srgbClr val="000066"/>
                </a:solidFill>
              </a:rPr>
              <a:t>-6.8.0-Q8-</a:t>
            </a:r>
            <a:r>
              <a:rPr lang="cs-CZ" sz="1400" b="1" i="1" dirty="0" err="1" smtClean="0">
                <a:solidFill>
                  <a:srgbClr val="000066"/>
                </a:solidFill>
              </a:rPr>
              <a:t>windows</a:t>
            </a:r>
            <a:r>
              <a:rPr lang="cs-CZ" sz="1400" b="1" i="1" dirty="0" smtClean="0">
                <a:solidFill>
                  <a:srgbClr val="000066"/>
                </a:solidFill>
              </a:rPr>
              <a:t>-</a:t>
            </a:r>
            <a:r>
              <a:rPr lang="cs-CZ" sz="1400" b="1" i="1" dirty="0" err="1" smtClean="0">
                <a:solidFill>
                  <a:srgbClr val="000066"/>
                </a:solidFill>
              </a:rPr>
              <a:t>dll.exe</a:t>
            </a:r>
            <a:r>
              <a:rPr lang="cs-CZ" sz="1400" dirty="0" smtClean="0"/>
              <a:t>).</a:t>
            </a:r>
          </a:p>
          <a:p>
            <a:pPr>
              <a:buNone/>
            </a:pPr>
            <a:endParaRPr lang="cs-CZ" sz="1400" dirty="0" smtClean="0"/>
          </a:p>
        </p:txBody>
      </p:sp>
      <p:sp>
        <p:nvSpPr>
          <p:cNvPr id="1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l"/>
            <a:r>
              <a:rPr lang="cs-CZ" sz="2600" b="1" dirty="0" smtClean="0">
                <a:solidFill>
                  <a:schemeClr val="tx1"/>
                </a:solidFill>
                <a:latin typeface="Verdana" pitchFamily="34" charset="0"/>
              </a:rPr>
              <a:t>Stažení a instalace programů</a:t>
            </a:r>
          </a:p>
        </p:txBody>
      </p:sp>
      <p:sp>
        <p:nvSpPr>
          <p:cNvPr id="5" name="Obdélník 4"/>
          <p:cNvSpPr/>
          <p:nvPr/>
        </p:nvSpPr>
        <p:spPr>
          <a:xfrm>
            <a:off x="4357686" y="6121619"/>
            <a:ext cx="435771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cs-CZ" sz="1400" i="1" dirty="0" smtClean="0">
                <a:latin typeface="+mn-lt"/>
                <a:hlinkClick r:id="rId5"/>
              </a:rPr>
              <a:t>http://eagleup.wordpress.com/installation-and-setup/</a:t>
            </a:r>
            <a:endParaRPr lang="cs-CZ" sz="1400" i="1" dirty="0" smtClean="0">
              <a:latin typeface="+mn-lt"/>
            </a:endParaRPr>
          </a:p>
        </p:txBody>
      </p:sp>
      <p:grpSp>
        <p:nvGrpSpPr>
          <p:cNvPr id="12" name="Skupina 11"/>
          <p:cNvGrpSpPr/>
          <p:nvPr/>
        </p:nvGrpSpPr>
        <p:grpSpPr>
          <a:xfrm>
            <a:off x="352425" y="6497638"/>
            <a:ext cx="545821" cy="114300"/>
            <a:chOff x="352425" y="6497638"/>
            <a:chExt cx="545821" cy="114300"/>
          </a:xfrm>
        </p:grpSpPr>
        <p:pic>
          <p:nvPicPr>
            <p:cNvPr id="7" name="Picture 13" descr="tlacitko_ctverec_pocet stran_18px"/>
            <p:cNvPicPr>
              <a:picLocks noChangeAspect="1" noChangeArrowheads="1"/>
            </p:cNvPicPr>
            <p:nvPr/>
          </p:nvPicPr>
          <p:blipFill>
            <a:blip r:embed="rId6" cstate="print">
              <a:lum/>
            </a:blip>
            <a:srcRect/>
            <a:stretch>
              <a:fillRect/>
            </a:stretch>
          </p:blipFill>
          <p:spPr bwMode="auto">
            <a:xfrm>
              <a:off x="352425" y="6497638"/>
              <a:ext cx="114393" cy="114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4" descr="tlacitko_ctverec_pocet stran_18px"/>
            <p:cNvPicPr>
              <a:picLocks noChangeAspect="1" noChangeArrowheads="1"/>
            </p:cNvPicPr>
            <p:nvPr/>
          </p:nvPicPr>
          <p:blipFill>
            <a:blip r:embed="rId6" cstate="print">
              <a:lum bright="70000"/>
            </a:blip>
            <a:srcRect/>
            <a:stretch>
              <a:fillRect/>
            </a:stretch>
          </p:blipFill>
          <p:spPr bwMode="auto">
            <a:xfrm>
              <a:off x="496234" y="6497638"/>
              <a:ext cx="114393" cy="114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14" descr="tlacitko_ctverec_pocet stran_18px"/>
            <p:cNvPicPr>
              <a:picLocks noChangeAspect="1" noChangeArrowheads="1"/>
            </p:cNvPicPr>
            <p:nvPr/>
          </p:nvPicPr>
          <p:blipFill>
            <a:blip r:embed="rId6" cstate="print">
              <a:lum bright="70000"/>
            </a:blip>
            <a:srcRect/>
            <a:stretch>
              <a:fillRect/>
            </a:stretch>
          </p:blipFill>
          <p:spPr bwMode="auto">
            <a:xfrm>
              <a:off x="640044" y="6497638"/>
              <a:ext cx="114393" cy="114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14" descr="tlacitko_ctverec_pocet stran_18px"/>
            <p:cNvPicPr>
              <a:picLocks noChangeAspect="1" noChangeArrowheads="1"/>
            </p:cNvPicPr>
            <p:nvPr/>
          </p:nvPicPr>
          <p:blipFill>
            <a:blip r:embed="rId6" cstate="print">
              <a:lum bright="70000"/>
            </a:blip>
            <a:srcRect/>
            <a:stretch>
              <a:fillRect/>
            </a:stretch>
          </p:blipFill>
          <p:spPr bwMode="auto">
            <a:xfrm>
              <a:off x="783853" y="6497638"/>
              <a:ext cx="114393" cy="114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Skupina 2"/>
          <p:cNvGrpSpPr/>
          <p:nvPr/>
        </p:nvGrpSpPr>
        <p:grpSpPr>
          <a:xfrm>
            <a:off x="2857488" y="4221088"/>
            <a:ext cx="3381375" cy="1681022"/>
            <a:chOff x="2857488" y="4221088"/>
            <a:chExt cx="3381375" cy="1681022"/>
          </a:xfrm>
        </p:grpSpPr>
        <p:sp>
          <p:nvSpPr>
            <p:cNvPr id="11" name="Text Box 13"/>
            <p:cNvSpPr txBox="1">
              <a:spLocks noChangeArrowheads="1"/>
            </p:cNvSpPr>
            <p:nvPr/>
          </p:nvSpPr>
          <p:spPr bwMode="auto">
            <a:xfrm>
              <a:off x="2857488" y="5643578"/>
              <a:ext cx="3381375" cy="25853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buClr>
                  <a:schemeClr val="hlink"/>
                </a:buClr>
                <a:buSzPct val="120000"/>
              </a:pPr>
              <a:r>
                <a:rPr lang="cs-CZ" sz="1200" i="1" dirty="0"/>
                <a:t>Video </a:t>
              </a:r>
              <a:r>
                <a:rPr lang="cs-CZ" sz="1200" i="1" dirty="0" smtClean="0"/>
                <a:t>22 </a:t>
              </a:r>
              <a:r>
                <a:rPr lang="cs-CZ" sz="1200" i="1" dirty="0"/>
                <a:t>– </a:t>
              </a:r>
              <a:r>
                <a:rPr lang="cs-CZ" sz="1200" i="1" dirty="0" smtClean="0"/>
                <a:t>Stažení a instalace programů</a:t>
              </a:r>
              <a:endParaRPr lang="cs-CZ" sz="1200" i="1" dirty="0"/>
            </a:p>
          </p:txBody>
        </p:sp>
        <p:pic>
          <p:nvPicPr>
            <p:cNvPr id="2" name="Obrázek 1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1074" y="4221088"/>
              <a:ext cx="1274203" cy="1243481"/>
            </a:xfrm>
            <a:prstGeom prst="rect">
              <a:avLst/>
            </a:prstGeom>
          </p:spPr>
        </p:pic>
      </p:grp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1"/>
          <p:cNvSpPr>
            <a:spLocks noGrp="1" noChangeArrowheads="1"/>
          </p:cNvSpPr>
          <p:nvPr>
            <p:ph type="body" idx="1"/>
          </p:nvPr>
        </p:nvSpPr>
        <p:spPr>
          <a:xfrm>
            <a:off x="571472" y="1714488"/>
            <a:ext cx="7961341" cy="3571900"/>
          </a:xfrm>
          <a:noFill/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  <a:buClr>
                <a:srgbClr val="CC0000"/>
              </a:buClr>
              <a:buFont typeface="Wingdings" pitchFamily="2" charset="2"/>
              <a:buChar char="n"/>
            </a:pPr>
            <a:r>
              <a:rPr lang="cs-CZ" sz="1400" b="1" i="1" dirty="0" err="1" smtClean="0">
                <a:solidFill>
                  <a:srgbClr val="000066"/>
                </a:solidFill>
                <a:hlinkClick r:id="rId2"/>
              </a:rPr>
              <a:t>eagleUp</a:t>
            </a:r>
            <a:r>
              <a:rPr lang="cs-CZ" sz="1400" b="1" i="1" dirty="0" smtClean="0">
                <a:solidFill>
                  <a:srgbClr val="000066"/>
                </a:solidFill>
                <a:hlinkClick r:id="rId2"/>
              </a:rPr>
              <a:t> 4.4.zip</a:t>
            </a:r>
            <a:r>
              <a:rPr lang="cs-CZ" sz="1400" b="1" i="1" dirty="0" smtClean="0">
                <a:solidFill>
                  <a:srgbClr val="000066"/>
                </a:solidFill>
              </a:rPr>
              <a:t> </a:t>
            </a:r>
            <a:r>
              <a:rPr lang="cs-CZ" sz="1400" dirty="0" smtClean="0"/>
              <a:t>(uživatelé verzí </a:t>
            </a:r>
            <a:r>
              <a:rPr lang="cs-CZ" sz="1400" dirty="0" err="1" smtClean="0"/>
              <a:t>Eagle</a:t>
            </a:r>
            <a:r>
              <a:rPr lang="cs-CZ" sz="1400" dirty="0" smtClean="0"/>
              <a:t> 4.xx a dříve než 5,9 by měly využít </a:t>
            </a:r>
            <a:r>
              <a:rPr lang="cs-CZ" sz="1400" dirty="0" err="1" smtClean="0"/>
              <a:t>ULPze</a:t>
            </a:r>
            <a:r>
              <a:rPr lang="cs-CZ" sz="1400" dirty="0" smtClean="0"/>
              <a:t> </a:t>
            </a:r>
            <a:r>
              <a:rPr lang="cs-CZ" sz="1400" dirty="0" smtClean="0">
                <a:hlinkClick r:id="rId3"/>
              </a:rPr>
              <a:t>starší verze je k dispozici zde</a:t>
            </a:r>
            <a:r>
              <a:rPr lang="cs-CZ" sz="1400" dirty="0" smtClean="0"/>
              <a:t>)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CC0000"/>
              </a:buClr>
              <a:buNone/>
            </a:pPr>
            <a:r>
              <a:rPr lang="cs-CZ" sz="1400" dirty="0" smtClean="0"/>
              <a:t>Rozbalte archiv </a:t>
            </a:r>
            <a:r>
              <a:rPr lang="cs-CZ" sz="1400" b="1" i="1" kern="1200" dirty="0" smtClean="0">
                <a:solidFill>
                  <a:srgbClr val="000066"/>
                </a:solidFill>
                <a:latin typeface="Arial" charset="0"/>
              </a:rPr>
              <a:t>eagleUp4.4.zip </a:t>
            </a:r>
            <a:r>
              <a:rPr lang="cs-CZ" sz="1400" dirty="0" smtClean="0"/>
              <a:t>a najdete 4 složky. Musíte zkopírovat soubory ručně: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CC0000"/>
              </a:buClr>
              <a:buFont typeface="Wingdings" pitchFamily="2" charset="2"/>
              <a:buChar char="n"/>
            </a:pPr>
            <a:r>
              <a:rPr lang="pt-BR" sz="1400" b="1" i="1" dirty="0" smtClean="0">
                <a:solidFill>
                  <a:srgbClr val="000066"/>
                </a:solidFill>
              </a:rPr>
              <a:t>eagleUp_export.ulp</a:t>
            </a:r>
            <a:r>
              <a:rPr lang="cs-CZ" sz="1400" b="1" i="1" dirty="0" smtClean="0">
                <a:solidFill>
                  <a:srgbClr val="000066"/>
                </a:solidFill>
              </a:rPr>
              <a:t>    </a:t>
            </a:r>
            <a:r>
              <a:rPr lang="cs-CZ" sz="1400" b="1" i="1" dirty="0" smtClean="0">
                <a:solidFill>
                  <a:srgbClr val="000066"/>
                </a:solidFill>
                <a:sym typeface="Symbol" pitchFamily="18" charset="2"/>
              </a:rPr>
              <a:t>    </a:t>
            </a:r>
            <a:r>
              <a:rPr lang="pt-BR" sz="1400" b="1" i="1" dirty="0" smtClean="0">
                <a:solidFill>
                  <a:srgbClr val="000066"/>
                </a:solidFill>
              </a:rPr>
              <a:t>C:\Program Files\EAGLE-</a:t>
            </a:r>
            <a:r>
              <a:rPr lang="cs-CZ" sz="1400" b="1" i="1" dirty="0" smtClean="0">
                <a:solidFill>
                  <a:srgbClr val="000066"/>
                </a:solidFill>
              </a:rPr>
              <a:t>6</a:t>
            </a:r>
            <a:r>
              <a:rPr lang="pt-BR" sz="1400" b="1" i="1" dirty="0" smtClean="0">
                <a:solidFill>
                  <a:srgbClr val="000066"/>
                </a:solidFill>
              </a:rPr>
              <a:t>.</a:t>
            </a:r>
            <a:r>
              <a:rPr lang="cs-CZ" sz="1400" b="1" i="1" dirty="0" smtClean="0">
                <a:solidFill>
                  <a:srgbClr val="000066"/>
                </a:solidFill>
              </a:rPr>
              <a:t>3</a:t>
            </a:r>
            <a:r>
              <a:rPr lang="pt-BR" sz="1400" b="1" i="1" dirty="0" smtClean="0">
                <a:solidFill>
                  <a:srgbClr val="000066"/>
                </a:solidFill>
              </a:rPr>
              <a:t>.0\ULP</a:t>
            </a:r>
            <a:r>
              <a:rPr lang="en-US" sz="1400" dirty="0" smtClean="0"/>
              <a:t>;</a:t>
            </a:r>
            <a:r>
              <a:rPr lang="pt-BR" sz="1400" dirty="0" smtClean="0"/>
              <a:t> </a:t>
            </a:r>
            <a:endParaRPr lang="cs-CZ" sz="1400" dirty="0" smtClean="0"/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CC0000"/>
              </a:buClr>
              <a:buFont typeface="Wingdings" pitchFamily="2" charset="2"/>
              <a:buChar char="n"/>
            </a:pPr>
            <a:r>
              <a:rPr lang="cs-CZ" sz="1400" b="1" i="1" dirty="0" err="1" smtClean="0">
                <a:solidFill>
                  <a:srgbClr val="000066"/>
                </a:solidFill>
              </a:rPr>
              <a:t>eagleUp</a:t>
            </a:r>
            <a:r>
              <a:rPr lang="cs-CZ" sz="1400" b="1" i="1" dirty="0" smtClean="0">
                <a:solidFill>
                  <a:srgbClr val="000066"/>
                </a:solidFill>
              </a:rPr>
              <a:t>_import.</a:t>
            </a:r>
            <a:r>
              <a:rPr lang="cs-CZ" sz="1400" b="1" i="1" dirty="0" err="1" smtClean="0">
                <a:solidFill>
                  <a:srgbClr val="000066"/>
                </a:solidFill>
              </a:rPr>
              <a:t>rb</a:t>
            </a:r>
            <a:r>
              <a:rPr lang="cs-CZ" sz="1400" b="1" i="1" dirty="0" smtClean="0">
                <a:solidFill>
                  <a:srgbClr val="000066"/>
                </a:solidFill>
              </a:rPr>
              <a:t>    </a:t>
            </a:r>
            <a:r>
              <a:rPr lang="cs-CZ" sz="1400" b="1" i="1" dirty="0" smtClean="0">
                <a:solidFill>
                  <a:srgbClr val="000066"/>
                </a:solidFill>
                <a:sym typeface="Symbol" pitchFamily="18" charset="2"/>
              </a:rPr>
              <a:t>    </a:t>
            </a:r>
            <a:r>
              <a:rPr lang="cs-CZ" sz="1400" b="1" i="1" dirty="0" smtClean="0">
                <a:solidFill>
                  <a:srgbClr val="000066"/>
                </a:solidFill>
              </a:rPr>
              <a:t>C:\Program </a:t>
            </a:r>
            <a:r>
              <a:rPr lang="cs-CZ" sz="1400" b="1" i="1" dirty="0" err="1" smtClean="0">
                <a:solidFill>
                  <a:srgbClr val="000066"/>
                </a:solidFill>
              </a:rPr>
              <a:t>Files</a:t>
            </a:r>
            <a:r>
              <a:rPr lang="cs-CZ" sz="1400" b="1" i="1" dirty="0" smtClean="0">
                <a:solidFill>
                  <a:srgbClr val="000066"/>
                </a:solidFill>
              </a:rPr>
              <a:t>\</a:t>
            </a:r>
            <a:r>
              <a:rPr lang="cs-CZ" sz="1400" b="1" i="1" dirty="0" err="1" smtClean="0">
                <a:solidFill>
                  <a:srgbClr val="000066"/>
                </a:solidFill>
              </a:rPr>
              <a:t>Google</a:t>
            </a:r>
            <a:r>
              <a:rPr lang="cs-CZ" sz="1400" b="1" i="1" dirty="0" smtClean="0">
                <a:solidFill>
                  <a:srgbClr val="000066"/>
                </a:solidFill>
              </a:rPr>
              <a:t>\</a:t>
            </a:r>
            <a:r>
              <a:rPr lang="cs-CZ" sz="1400" b="1" i="1" dirty="0" err="1" smtClean="0">
                <a:solidFill>
                  <a:srgbClr val="000066"/>
                </a:solidFill>
              </a:rPr>
              <a:t>Google</a:t>
            </a:r>
            <a:r>
              <a:rPr lang="cs-CZ" sz="1400" b="1" i="1" dirty="0" smtClean="0">
                <a:solidFill>
                  <a:srgbClr val="000066"/>
                </a:solidFill>
              </a:rPr>
              <a:t> </a:t>
            </a:r>
            <a:r>
              <a:rPr lang="cs-CZ" sz="1400" b="1" i="1" dirty="0" err="1" smtClean="0">
                <a:solidFill>
                  <a:srgbClr val="000066"/>
                </a:solidFill>
              </a:rPr>
              <a:t>SketchUp</a:t>
            </a:r>
            <a:r>
              <a:rPr lang="cs-CZ" sz="1400" b="1" i="1" dirty="0" smtClean="0">
                <a:solidFill>
                  <a:srgbClr val="000066"/>
                </a:solidFill>
              </a:rPr>
              <a:t> 8\</a:t>
            </a:r>
            <a:r>
              <a:rPr lang="cs-CZ" sz="1400" b="1" i="1" dirty="0" err="1" smtClean="0">
                <a:solidFill>
                  <a:srgbClr val="000066"/>
                </a:solidFill>
              </a:rPr>
              <a:t>Plugins</a:t>
            </a:r>
            <a:r>
              <a:rPr lang="en-US" sz="1400" dirty="0" smtClean="0"/>
              <a:t>;</a:t>
            </a:r>
            <a:r>
              <a:rPr lang="cs-CZ" sz="1400" dirty="0" smtClean="0"/>
              <a:t> 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CC0000"/>
              </a:buClr>
              <a:buFont typeface="Wingdings" pitchFamily="2" charset="2"/>
              <a:buChar char="n"/>
            </a:pPr>
            <a:r>
              <a:rPr lang="cs-CZ" sz="1400" dirty="0" smtClean="0"/>
              <a:t>obsah </a:t>
            </a:r>
            <a:r>
              <a:rPr lang="cs-CZ" sz="1400" b="1" i="1" dirty="0" smtClean="0">
                <a:solidFill>
                  <a:srgbClr val="000066"/>
                </a:solidFill>
              </a:rPr>
              <a:t>\</a:t>
            </a:r>
            <a:r>
              <a:rPr lang="cs-CZ" sz="1400" b="1" i="1" dirty="0" err="1" smtClean="0">
                <a:solidFill>
                  <a:srgbClr val="000066"/>
                </a:solidFill>
              </a:rPr>
              <a:t>models</a:t>
            </a:r>
            <a:r>
              <a:rPr lang="cs-CZ" sz="1400" b="1" i="1" dirty="0" smtClean="0">
                <a:solidFill>
                  <a:srgbClr val="000066"/>
                </a:solidFill>
              </a:rPr>
              <a:t> </a:t>
            </a:r>
            <a:r>
              <a:rPr lang="cs-CZ" sz="1400" dirty="0" smtClean="0"/>
              <a:t>může být umístěna kdekoliv, </a:t>
            </a:r>
            <a:r>
              <a:rPr lang="cs-CZ" sz="1400" b="1" i="1" dirty="0" smtClean="0">
                <a:solidFill>
                  <a:srgbClr val="000066"/>
                </a:solidFill>
              </a:rPr>
              <a:t>C:\Program </a:t>
            </a:r>
            <a:r>
              <a:rPr lang="cs-CZ" sz="1400" b="1" i="1" dirty="0" err="1" smtClean="0">
                <a:solidFill>
                  <a:srgbClr val="000066"/>
                </a:solidFill>
              </a:rPr>
              <a:t>Files</a:t>
            </a:r>
            <a:r>
              <a:rPr lang="cs-CZ" sz="1400" b="1" i="1" dirty="0" smtClean="0">
                <a:solidFill>
                  <a:srgbClr val="000066"/>
                </a:solidFill>
              </a:rPr>
              <a:t>\EAGLE-6.3.0\</a:t>
            </a:r>
            <a:r>
              <a:rPr lang="cs-CZ" sz="1400" b="1" i="1" dirty="0" err="1" smtClean="0">
                <a:solidFill>
                  <a:srgbClr val="000066"/>
                </a:solidFill>
              </a:rPr>
              <a:t>models</a:t>
            </a:r>
            <a:r>
              <a:rPr lang="cs-CZ" sz="1400" dirty="0" smtClean="0">
                <a:solidFill>
                  <a:srgbClr val="000066"/>
                </a:solidFill>
              </a:rPr>
              <a:t>.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CC0000"/>
              </a:buClr>
              <a:buFont typeface="Wingdings" pitchFamily="2" charset="2"/>
              <a:buChar char="n"/>
            </a:pPr>
            <a:r>
              <a:rPr lang="cs-CZ" sz="1400" dirty="0" smtClean="0"/>
              <a:t>počáteční nastavení </a:t>
            </a:r>
            <a:r>
              <a:rPr lang="cs-CZ" sz="1400" b="1" i="1" dirty="0" err="1" smtClean="0">
                <a:solidFill>
                  <a:srgbClr val="000066"/>
                </a:solidFill>
              </a:rPr>
              <a:t>eagleUp</a:t>
            </a:r>
            <a:r>
              <a:rPr lang="cs-CZ" sz="1400" dirty="0" smtClean="0"/>
              <a:t>.</a:t>
            </a:r>
          </a:p>
          <a:p>
            <a:endParaRPr lang="cs-CZ" sz="1400" dirty="0" smtClean="0"/>
          </a:p>
          <a:p>
            <a:pPr>
              <a:lnSpc>
                <a:spcPct val="90000"/>
              </a:lnSpc>
            </a:pPr>
            <a:endParaRPr lang="cs-CZ" sz="1400" dirty="0" smtClean="0"/>
          </a:p>
        </p:txBody>
      </p:sp>
      <p:sp>
        <p:nvSpPr>
          <p:cNvPr id="1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l"/>
            <a:r>
              <a:rPr lang="cs-CZ" sz="2600" b="1" dirty="0" err="1" smtClean="0">
                <a:solidFill>
                  <a:schemeClr val="tx1"/>
                </a:solidFill>
                <a:latin typeface="Verdana" pitchFamily="34" charset="0"/>
              </a:rPr>
              <a:t>EagleUp</a:t>
            </a:r>
            <a:endParaRPr lang="cs-CZ" sz="2600" b="1" dirty="0" smtClean="0">
              <a:solidFill>
                <a:schemeClr val="tx1"/>
              </a:solidFill>
              <a:latin typeface="Verdana" pitchFamily="34" charset="0"/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4357686" y="6121619"/>
            <a:ext cx="435771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cs-CZ" sz="1400" i="1" dirty="0" smtClean="0">
                <a:latin typeface="+mn-lt"/>
                <a:hlinkClick r:id="rId4"/>
              </a:rPr>
              <a:t>http://eagleup.wordpress.com/installation-and-setup/</a:t>
            </a:r>
            <a:endParaRPr lang="cs-CZ" sz="1400" i="1" dirty="0" smtClean="0">
              <a:latin typeface="+mn-lt"/>
            </a:endParaRPr>
          </a:p>
        </p:txBody>
      </p:sp>
      <p:grpSp>
        <p:nvGrpSpPr>
          <p:cNvPr id="17" name="Skupina 16"/>
          <p:cNvGrpSpPr/>
          <p:nvPr/>
        </p:nvGrpSpPr>
        <p:grpSpPr>
          <a:xfrm>
            <a:off x="352425" y="6497638"/>
            <a:ext cx="545821" cy="114300"/>
            <a:chOff x="352425" y="6497638"/>
            <a:chExt cx="545821" cy="114300"/>
          </a:xfrm>
        </p:grpSpPr>
        <p:pic>
          <p:nvPicPr>
            <p:cNvPr id="13" name="Picture 13" descr="tlacitko_ctverec_pocet stran_18px"/>
            <p:cNvPicPr>
              <a:picLocks noChangeAspect="1" noChangeArrowheads="1"/>
            </p:cNvPicPr>
            <p:nvPr/>
          </p:nvPicPr>
          <p:blipFill>
            <a:blip r:embed="rId5" cstate="print">
              <a:lum/>
            </a:blip>
            <a:srcRect/>
            <a:stretch>
              <a:fillRect/>
            </a:stretch>
          </p:blipFill>
          <p:spPr bwMode="auto">
            <a:xfrm>
              <a:off x="352425" y="6497638"/>
              <a:ext cx="114393" cy="114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14" descr="tlacitko_ctverec_pocet stran_18px"/>
            <p:cNvPicPr>
              <a:picLocks noChangeAspect="1" noChangeArrowheads="1"/>
            </p:cNvPicPr>
            <p:nvPr/>
          </p:nvPicPr>
          <p:blipFill>
            <a:blip r:embed="rId5" cstate="print">
              <a:lum/>
            </a:blip>
            <a:srcRect/>
            <a:stretch>
              <a:fillRect/>
            </a:stretch>
          </p:blipFill>
          <p:spPr bwMode="auto">
            <a:xfrm>
              <a:off x="496234" y="6497638"/>
              <a:ext cx="114393" cy="114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14" descr="tlacitko_ctverec_pocet stran_18px"/>
            <p:cNvPicPr>
              <a:picLocks noChangeAspect="1" noChangeArrowheads="1"/>
            </p:cNvPicPr>
            <p:nvPr/>
          </p:nvPicPr>
          <p:blipFill>
            <a:blip r:embed="rId5" cstate="print">
              <a:lum bright="70000"/>
            </a:blip>
            <a:srcRect/>
            <a:stretch>
              <a:fillRect/>
            </a:stretch>
          </p:blipFill>
          <p:spPr bwMode="auto">
            <a:xfrm>
              <a:off x="640044" y="6497638"/>
              <a:ext cx="114393" cy="114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14" descr="tlacitko_ctverec_pocet stran_18px"/>
            <p:cNvPicPr>
              <a:picLocks noChangeAspect="1" noChangeArrowheads="1"/>
            </p:cNvPicPr>
            <p:nvPr/>
          </p:nvPicPr>
          <p:blipFill>
            <a:blip r:embed="rId5" cstate="print">
              <a:lum bright="70000"/>
            </a:blip>
            <a:srcRect/>
            <a:stretch>
              <a:fillRect/>
            </a:stretch>
          </p:blipFill>
          <p:spPr bwMode="auto">
            <a:xfrm>
              <a:off x="783853" y="6497638"/>
              <a:ext cx="114393" cy="114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" name="Skupina 1"/>
          <p:cNvGrpSpPr/>
          <p:nvPr/>
        </p:nvGrpSpPr>
        <p:grpSpPr>
          <a:xfrm>
            <a:off x="2714612" y="4221088"/>
            <a:ext cx="3643338" cy="1681022"/>
            <a:chOff x="2714612" y="4221088"/>
            <a:chExt cx="3643338" cy="1681022"/>
          </a:xfrm>
        </p:grpSpPr>
        <p:sp>
          <p:nvSpPr>
            <p:cNvPr id="11" name="Text Box 13"/>
            <p:cNvSpPr txBox="1">
              <a:spLocks noChangeArrowheads="1"/>
            </p:cNvSpPr>
            <p:nvPr/>
          </p:nvSpPr>
          <p:spPr bwMode="auto">
            <a:xfrm>
              <a:off x="2714612" y="5643578"/>
              <a:ext cx="3643338" cy="25853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buClr>
                  <a:schemeClr val="hlink"/>
                </a:buClr>
                <a:buSzPct val="120000"/>
              </a:pPr>
              <a:r>
                <a:rPr lang="cs-CZ" sz="1200" i="1" dirty="0"/>
                <a:t>Video </a:t>
              </a:r>
              <a:r>
                <a:rPr lang="cs-CZ" sz="1200" i="1" dirty="0" smtClean="0"/>
                <a:t>23 </a:t>
              </a:r>
              <a:r>
                <a:rPr lang="cs-CZ" sz="1200" i="1" dirty="0"/>
                <a:t>– </a:t>
              </a:r>
              <a:r>
                <a:rPr lang="cs-CZ" sz="1200" i="1" dirty="0" smtClean="0"/>
                <a:t>Stažení a instalace </a:t>
              </a:r>
              <a:r>
                <a:rPr lang="cs-CZ" sz="1200" i="1" dirty="0" err="1" smtClean="0"/>
                <a:t>EagleUp</a:t>
              </a:r>
              <a:endParaRPr lang="cs-CZ" sz="1200" i="1" dirty="0"/>
            </a:p>
          </p:txBody>
        </p:sp>
        <p:pic>
          <p:nvPicPr>
            <p:cNvPr id="18" name="Obrázek 17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9180" y="4221088"/>
              <a:ext cx="1274203" cy="1243481"/>
            </a:xfrm>
            <a:prstGeom prst="rect">
              <a:avLst/>
            </a:prstGeom>
          </p:spPr>
        </p:pic>
      </p:grp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l"/>
            <a:r>
              <a:rPr lang="cs-CZ" sz="2600" b="1" dirty="0" smtClean="0">
                <a:solidFill>
                  <a:schemeClr val="tx1"/>
                </a:solidFill>
                <a:latin typeface="Verdana" pitchFamily="34" charset="0"/>
              </a:rPr>
              <a:t>Export a import…</a:t>
            </a:r>
          </a:p>
        </p:txBody>
      </p:sp>
      <p:sp>
        <p:nvSpPr>
          <p:cNvPr id="18" name="Obdélník 17"/>
          <p:cNvSpPr/>
          <p:nvPr/>
        </p:nvSpPr>
        <p:spPr>
          <a:xfrm>
            <a:off x="4357686" y="6121619"/>
            <a:ext cx="435771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cs-CZ" sz="1400" i="1" dirty="0" smtClean="0">
                <a:latin typeface="+mn-lt"/>
                <a:hlinkClick r:id="rId2"/>
              </a:rPr>
              <a:t>http://eagleup.wordpress.com/installation-and-setup/</a:t>
            </a:r>
            <a:endParaRPr lang="cs-CZ" sz="1400" i="1" dirty="0" smtClean="0">
              <a:latin typeface="+mn-lt"/>
            </a:endParaRPr>
          </a:p>
        </p:txBody>
      </p:sp>
      <p:sp>
        <p:nvSpPr>
          <p:cNvPr id="19" name="Rectangle 21"/>
          <p:cNvSpPr txBox="1">
            <a:spLocks noChangeArrowheads="1"/>
          </p:cNvSpPr>
          <p:nvPr/>
        </p:nvSpPr>
        <p:spPr bwMode="auto">
          <a:xfrm>
            <a:off x="571472" y="1714488"/>
            <a:ext cx="7961341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 eaLnBrk="0" hangingPunct="0">
              <a:spcBef>
                <a:spcPts val="0"/>
              </a:spcBef>
              <a:spcAft>
                <a:spcPts val="600"/>
              </a:spcAft>
              <a:buClr>
                <a:srgbClr val="CC0000"/>
              </a:buClr>
              <a:buFont typeface="Wingdings" pitchFamily="2" charset="2"/>
              <a:buChar char="n"/>
            </a:pPr>
            <a:r>
              <a:rPr lang="cs-CZ" sz="1400" b="1" i="1" kern="0" dirty="0" err="1" smtClean="0">
                <a:solidFill>
                  <a:srgbClr val="000066"/>
                </a:solidFill>
                <a:sym typeface="Symbol" pitchFamily="18" charset="2"/>
              </a:rPr>
              <a:t>Eagle</a:t>
            </a:r>
            <a:r>
              <a:rPr lang="cs-CZ" sz="1400" b="1" i="1" kern="0" dirty="0" smtClean="0">
                <a:solidFill>
                  <a:srgbClr val="000066"/>
                </a:solidFill>
                <a:sym typeface="Symbol" pitchFamily="18" charset="2"/>
              </a:rPr>
              <a:t> </a:t>
            </a:r>
            <a:r>
              <a:rPr lang="cs-CZ" sz="1400" b="1" i="1" kern="0" dirty="0" err="1" smtClean="0">
                <a:solidFill>
                  <a:srgbClr val="000066"/>
                </a:solidFill>
                <a:sym typeface="Symbol" pitchFamily="18" charset="2"/>
              </a:rPr>
              <a:t>boad</a:t>
            </a:r>
            <a:r>
              <a:rPr lang="cs-CZ" sz="1400" b="1" i="1" kern="0" dirty="0" smtClean="0">
                <a:solidFill>
                  <a:srgbClr val="000066"/>
                </a:solidFill>
                <a:sym typeface="Symbol" pitchFamily="18" charset="2"/>
              </a:rPr>
              <a:t>  </a:t>
            </a:r>
            <a:r>
              <a:rPr lang="cs-CZ" sz="1400" b="1" i="1" kern="0" dirty="0" err="1" smtClean="0">
                <a:solidFill>
                  <a:srgbClr val="000066"/>
                </a:solidFill>
                <a:sym typeface="Symbol" pitchFamily="18" charset="2"/>
              </a:rPr>
              <a:t>eagleUp</a:t>
            </a:r>
            <a:r>
              <a:rPr lang="cs-CZ" sz="1400" b="1" i="1" kern="0" dirty="0" smtClean="0">
                <a:solidFill>
                  <a:srgbClr val="000066"/>
                </a:solidFill>
                <a:sym typeface="Symbol" pitchFamily="18" charset="2"/>
              </a:rPr>
              <a:t>_export.</a:t>
            </a:r>
            <a:r>
              <a:rPr lang="cs-CZ" sz="1400" b="1" i="1" kern="0" dirty="0" err="1" smtClean="0">
                <a:solidFill>
                  <a:srgbClr val="000066"/>
                </a:solidFill>
                <a:sym typeface="Symbol" pitchFamily="18" charset="2"/>
              </a:rPr>
              <a:t>ulp</a:t>
            </a:r>
            <a:r>
              <a:rPr lang="cs-CZ" sz="1400" i="1" dirty="0" smtClean="0"/>
              <a:t> </a:t>
            </a:r>
            <a:r>
              <a:rPr lang="cs-CZ" sz="1400" b="1" i="1" kern="0" dirty="0" smtClean="0">
                <a:solidFill>
                  <a:srgbClr val="000066"/>
                </a:solidFill>
                <a:sym typeface="Symbol" pitchFamily="18" charset="2"/>
              </a:rPr>
              <a:t> nastavení parametrů </a:t>
            </a:r>
            <a:r>
              <a:rPr lang="cs-CZ" sz="1400" b="1" i="1" kern="0" dirty="0" err="1" smtClean="0">
                <a:solidFill>
                  <a:srgbClr val="000066"/>
                </a:solidFill>
                <a:sym typeface="Symbol" pitchFamily="18" charset="2"/>
              </a:rPr>
              <a:t>eagleUp</a:t>
            </a:r>
            <a:r>
              <a:rPr lang="cs-CZ" sz="1400" b="1" i="1" kern="0" dirty="0" smtClean="0">
                <a:solidFill>
                  <a:srgbClr val="000066"/>
                </a:solidFill>
                <a:sym typeface="Symbol" pitchFamily="18" charset="2"/>
              </a:rPr>
              <a:t>  export</a:t>
            </a:r>
            <a:r>
              <a:rPr lang="en-US" sz="1400" kern="0" dirty="0" smtClean="0"/>
              <a:t>;</a:t>
            </a:r>
            <a:endParaRPr lang="cs-CZ" sz="1400" kern="0" dirty="0" smtClean="0"/>
          </a:p>
          <a:p>
            <a:pPr marL="342900" lvl="0" indent="-342900" eaLnBrk="0" hangingPunct="0">
              <a:spcBef>
                <a:spcPts val="0"/>
              </a:spcBef>
              <a:spcAft>
                <a:spcPts val="600"/>
              </a:spcAft>
              <a:buClr>
                <a:srgbClr val="CC0000"/>
              </a:buClr>
            </a:pPr>
            <a:endParaRPr lang="cs-CZ" sz="1400" kern="0" dirty="0" smtClean="0"/>
          </a:p>
          <a:p>
            <a:pPr marL="342900" indent="-342900" eaLnBrk="0" hangingPunct="0">
              <a:spcBef>
                <a:spcPts val="0"/>
              </a:spcBef>
              <a:spcAft>
                <a:spcPts val="600"/>
              </a:spcAft>
              <a:buClr>
                <a:srgbClr val="CC0000"/>
              </a:buClr>
              <a:buFont typeface="Wingdings" pitchFamily="2" charset="2"/>
              <a:buChar char="n"/>
            </a:pPr>
            <a:r>
              <a:rPr lang="cs-CZ" sz="1400" b="1" i="1" kern="0" dirty="0" err="1" smtClean="0">
                <a:solidFill>
                  <a:srgbClr val="000066"/>
                </a:solidFill>
                <a:sym typeface="Symbol" pitchFamily="18" charset="2"/>
              </a:rPr>
              <a:t>Google</a:t>
            </a:r>
            <a:r>
              <a:rPr lang="cs-CZ" sz="1400" b="1" i="1" kern="0" dirty="0" smtClean="0">
                <a:solidFill>
                  <a:srgbClr val="000066"/>
                </a:solidFill>
                <a:sym typeface="Symbol" pitchFamily="18" charset="2"/>
              </a:rPr>
              <a:t> </a:t>
            </a:r>
            <a:r>
              <a:rPr lang="cs-CZ" sz="1400" b="1" i="1" kern="0" dirty="0" err="1" smtClean="0">
                <a:solidFill>
                  <a:srgbClr val="000066"/>
                </a:solidFill>
                <a:sym typeface="Symbol" pitchFamily="18" charset="2"/>
              </a:rPr>
              <a:t>Sketchup</a:t>
            </a:r>
            <a:r>
              <a:rPr lang="cs-CZ" sz="1400" b="1" i="1" kern="0" dirty="0" smtClean="0">
                <a:solidFill>
                  <a:srgbClr val="000066"/>
                </a:solidFill>
                <a:sym typeface="Symbol" pitchFamily="18" charset="2"/>
              </a:rPr>
              <a:t>   import </a:t>
            </a:r>
            <a:r>
              <a:rPr lang="cs-CZ" sz="1400" b="1" i="1" kern="0" dirty="0" err="1" smtClean="0">
                <a:solidFill>
                  <a:srgbClr val="000066"/>
                </a:solidFill>
                <a:sym typeface="Symbol" pitchFamily="18" charset="2"/>
              </a:rPr>
              <a:t>eagle</a:t>
            </a:r>
            <a:r>
              <a:rPr lang="cs-CZ" sz="1400" b="1" i="1" kern="0" dirty="0" smtClean="0">
                <a:solidFill>
                  <a:srgbClr val="000066"/>
                </a:solidFill>
                <a:sym typeface="Symbol" pitchFamily="18" charset="2"/>
              </a:rPr>
              <a:t> </a:t>
            </a:r>
            <a:r>
              <a:rPr lang="cs-CZ" sz="1400" b="1" i="1" kern="0" dirty="0" err="1" smtClean="0">
                <a:solidFill>
                  <a:srgbClr val="000066"/>
                </a:solidFill>
                <a:sym typeface="Symbol" pitchFamily="18" charset="2"/>
              </a:rPr>
              <a:t>board</a:t>
            </a:r>
            <a:r>
              <a:rPr lang="cs-CZ" sz="1400" b="1" i="1" kern="0" dirty="0" smtClean="0">
                <a:solidFill>
                  <a:srgbClr val="000066"/>
                </a:solidFill>
                <a:sym typeface="Symbol" pitchFamily="18" charset="2"/>
              </a:rPr>
              <a:t>   *.</a:t>
            </a:r>
            <a:r>
              <a:rPr lang="cs-CZ" sz="1400" b="1" i="1" kern="0" dirty="0" err="1" smtClean="0">
                <a:solidFill>
                  <a:srgbClr val="000066"/>
                </a:solidFill>
                <a:sym typeface="Symbol" pitchFamily="18" charset="2"/>
              </a:rPr>
              <a:t>eup</a:t>
            </a:r>
            <a:r>
              <a:rPr lang="cs-CZ" sz="1400" kern="0" dirty="0" smtClean="0">
                <a:solidFill>
                  <a:srgbClr val="000066"/>
                </a:solidFill>
                <a:sym typeface="Symbol" pitchFamily="18" charset="2"/>
              </a:rPr>
              <a:t>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cs-CZ" sz="1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cs-CZ" sz="1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4" name="Skupina 23"/>
          <p:cNvGrpSpPr/>
          <p:nvPr/>
        </p:nvGrpSpPr>
        <p:grpSpPr>
          <a:xfrm>
            <a:off x="352425" y="6497638"/>
            <a:ext cx="545821" cy="114300"/>
            <a:chOff x="352425" y="6497638"/>
            <a:chExt cx="545821" cy="114300"/>
          </a:xfrm>
        </p:grpSpPr>
        <p:pic>
          <p:nvPicPr>
            <p:cNvPr id="20" name="Picture 13" descr="tlacitko_ctverec_pocet stran_18px"/>
            <p:cNvPicPr>
              <a:picLocks noChangeAspect="1" noChangeArrowheads="1"/>
            </p:cNvPicPr>
            <p:nvPr/>
          </p:nvPicPr>
          <p:blipFill>
            <a:blip r:embed="rId3" cstate="print">
              <a:lum/>
            </a:blip>
            <a:srcRect/>
            <a:stretch>
              <a:fillRect/>
            </a:stretch>
          </p:blipFill>
          <p:spPr bwMode="auto">
            <a:xfrm>
              <a:off x="352425" y="6497638"/>
              <a:ext cx="114393" cy="114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14" descr="tlacitko_ctverec_pocet stran_18px"/>
            <p:cNvPicPr>
              <a:picLocks noChangeAspect="1" noChangeArrowheads="1"/>
            </p:cNvPicPr>
            <p:nvPr/>
          </p:nvPicPr>
          <p:blipFill>
            <a:blip r:embed="rId3" cstate="print">
              <a:lum/>
            </a:blip>
            <a:srcRect/>
            <a:stretch>
              <a:fillRect/>
            </a:stretch>
          </p:blipFill>
          <p:spPr bwMode="auto">
            <a:xfrm>
              <a:off x="496234" y="6497638"/>
              <a:ext cx="114393" cy="114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14" descr="tlacitko_ctverec_pocet stran_18px"/>
            <p:cNvPicPr>
              <a:picLocks noChangeAspect="1" noChangeArrowheads="1"/>
            </p:cNvPicPr>
            <p:nvPr/>
          </p:nvPicPr>
          <p:blipFill>
            <a:blip r:embed="rId3" cstate="print">
              <a:lum/>
            </a:blip>
            <a:srcRect/>
            <a:stretch>
              <a:fillRect/>
            </a:stretch>
          </p:blipFill>
          <p:spPr bwMode="auto">
            <a:xfrm>
              <a:off x="640044" y="6497638"/>
              <a:ext cx="114393" cy="114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14" descr="tlacitko_ctverec_pocet stran_18px"/>
            <p:cNvPicPr>
              <a:picLocks noChangeAspect="1" noChangeArrowheads="1"/>
            </p:cNvPicPr>
            <p:nvPr/>
          </p:nvPicPr>
          <p:blipFill>
            <a:blip r:embed="rId3" cstate="print">
              <a:lum bright="70000"/>
            </a:blip>
            <a:srcRect/>
            <a:stretch>
              <a:fillRect/>
            </a:stretch>
          </p:blipFill>
          <p:spPr bwMode="auto">
            <a:xfrm>
              <a:off x="783853" y="6497638"/>
              <a:ext cx="114393" cy="114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" name="Skupina 1"/>
          <p:cNvGrpSpPr/>
          <p:nvPr/>
        </p:nvGrpSpPr>
        <p:grpSpPr>
          <a:xfrm>
            <a:off x="1190625" y="3645024"/>
            <a:ext cx="6762750" cy="1712802"/>
            <a:chOff x="1190625" y="3645024"/>
            <a:chExt cx="6762750" cy="1712802"/>
          </a:xfrm>
        </p:grpSpPr>
        <p:sp>
          <p:nvSpPr>
            <p:cNvPr id="12" name="Text Box 13"/>
            <p:cNvSpPr txBox="1">
              <a:spLocks noChangeArrowheads="1"/>
            </p:cNvSpPr>
            <p:nvPr/>
          </p:nvSpPr>
          <p:spPr bwMode="auto">
            <a:xfrm>
              <a:off x="1190625" y="5072074"/>
              <a:ext cx="3381375" cy="25853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buClr>
                  <a:schemeClr val="hlink"/>
                </a:buClr>
                <a:buSzPct val="120000"/>
              </a:pPr>
              <a:r>
                <a:rPr lang="cs-CZ" sz="1200" i="1" dirty="0"/>
                <a:t>Video </a:t>
              </a:r>
              <a:r>
                <a:rPr lang="cs-CZ" sz="1200" i="1" dirty="0" smtClean="0"/>
                <a:t>24 </a:t>
              </a:r>
              <a:r>
                <a:rPr lang="cs-CZ" sz="1200" i="1" dirty="0"/>
                <a:t>– </a:t>
              </a:r>
              <a:r>
                <a:rPr lang="cs-CZ" sz="1200" i="1" dirty="0" smtClean="0"/>
                <a:t>Export a import </a:t>
              </a:r>
              <a:endParaRPr lang="cs-CZ" sz="1200" i="1" dirty="0"/>
            </a:p>
          </p:txBody>
        </p:sp>
        <p:sp>
          <p:nvSpPr>
            <p:cNvPr id="14" name="Text Box 13"/>
            <p:cNvSpPr txBox="1">
              <a:spLocks noChangeArrowheads="1"/>
            </p:cNvSpPr>
            <p:nvPr/>
          </p:nvSpPr>
          <p:spPr bwMode="auto">
            <a:xfrm>
              <a:off x="4572000" y="5099294"/>
              <a:ext cx="3381375" cy="25853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buClr>
                  <a:schemeClr val="hlink"/>
                </a:buClr>
                <a:buSzPct val="120000"/>
              </a:pPr>
              <a:r>
                <a:rPr lang="cs-CZ" sz="1200" i="1" dirty="0"/>
                <a:t>Video </a:t>
              </a:r>
              <a:r>
                <a:rPr lang="cs-CZ" sz="1200" i="1" dirty="0" smtClean="0"/>
                <a:t>25 </a:t>
              </a:r>
              <a:r>
                <a:rPr lang="cs-CZ" sz="1200" i="1" dirty="0"/>
                <a:t>– </a:t>
              </a:r>
              <a:r>
                <a:rPr lang="cs-CZ" sz="1200" i="1" dirty="0" smtClean="0"/>
                <a:t>Příklad 3d vizualizace</a:t>
              </a:r>
              <a:endParaRPr lang="cs-CZ" sz="1200" i="1" dirty="0"/>
            </a:p>
          </p:txBody>
        </p:sp>
        <p:pic>
          <p:nvPicPr>
            <p:cNvPr id="13" name="Obrázek 12">
              <a:hlinkClick r:id="rId4" action="ppaction://hlinksldjump"/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4211" y="3645024"/>
              <a:ext cx="1274203" cy="1243481"/>
            </a:xfrm>
            <a:prstGeom prst="rect">
              <a:avLst/>
            </a:prstGeom>
          </p:spPr>
        </p:pic>
        <p:pic>
          <p:nvPicPr>
            <p:cNvPr id="15" name="Obrázek 14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5586" y="3645024"/>
              <a:ext cx="1274203" cy="1243481"/>
            </a:xfrm>
            <a:prstGeom prst="rect">
              <a:avLst/>
            </a:prstGeom>
          </p:spPr>
        </p:pic>
      </p:grp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11"/>
          <p:cNvSpPr>
            <a:spLocks noChangeArrowheads="1"/>
          </p:cNvSpPr>
          <p:nvPr/>
        </p:nvSpPr>
        <p:spPr bwMode="auto">
          <a:xfrm>
            <a:off x="500063" y="1670050"/>
            <a:ext cx="8143875" cy="1973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cs-CZ" sz="1400" b="1" dirty="0" smtClean="0"/>
              <a:t>Které programy (software) potřebujeme pro tvorbu 3D modelu „vizualizace“?</a:t>
            </a:r>
          </a:p>
          <a:p>
            <a:pPr marL="342900" indent="-342900">
              <a:spcBef>
                <a:spcPct val="20000"/>
              </a:spcBef>
            </a:pPr>
            <a:endParaRPr lang="cs-CZ" sz="1300" u="sng" dirty="0"/>
          </a:p>
          <a:p>
            <a:pPr marL="342900" indent="-342900" algn="just">
              <a:spcAft>
                <a:spcPts val="600"/>
              </a:spcAft>
              <a:buClr>
                <a:srgbClr val="CC0000"/>
              </a:buClr>
              <a:buFont typeface="Wingdings" pitchFamily="2" charset="2"/>
              <a:buChar char="n"/>
            </a:pPr>
            <a:r>
              <a:rPr lang="cs-CZ" sz="1400" b="1" i="1" dirty="0" err="1" smtClean="0">
                <a:solidFill>
                  <a:srgbClr val="000066"/>
                </a:solidFill>
              </a:rPr>
              <a:t>CadSoft</a:t>
            </a:r>
            <a:r>
              <a:rPr lang="cs-CZ" sz="1400" b="1" i="1" dirty="0" smtClean="0">
                <a:solidFill>
                  <a:srgbClr val="000066"/>
                </a:solidFill>
              </a:rPr>
              <a:t> </a:t>
            </a:r>
            <a:r>
              <a:rPr lang="cs-CZ" sz="1400" b="1" i="1" dirty="0" err="1" smtClean="0">
                <a:solidFill>
                  <a:srgbClr val="000066"/>
                </a:solidFill>
              </a:rPr>
              <a:t>Eagle</a:t>
            </a:r>
            <a:r>
              <a:rPr lang="cs-CZ" sz="1400" b="1" dirty="0" smtClean="0"/>
              <a:t>;</a:t>
            </a:r>
          </a:p>
          <a:p>
            <a:pPr marL="342900" indent="-342900" algn="just">
              <a:spcAft>
                <a:spcPts val="600"/>
              </a:spcAft>
              <a:buClr>
                <a:srgbClr val="CC0000"/>
              </a:buClr>
              <a:buFont typeface="Wingdings" pitchFamily="2" charset="2"/>
              <a:buChar char="n"/>
            </a:pPr>
            <a:r>
              <a:rPr lang="cs-CZ" sz="1400" b="1" i="1" dirty="0" err="1" smtClean="0">
                <a:solidFill>
                  <a:srgbClr val="000066"/>
                </a:solidFill>
              </a:rPr>
              <a:t>Google</a:t>
            </a:r>
            <a:r>
              <a:rPr lang="cs-CZ" sz="1400" b="1" i="1" dirty="0" smtClean="0">
                <a:solidFill>
                  <a:srgbClr val="000066"/>
                </a:solidFill>
              </a:rPr>
              <a:t> </a:t>
            </a:r>
            <a:r>
              <a:rPr lang="cs-CZ" sz="1400" b="1" i="1" dirty="0" err="1" smtClean="0">
                <a:solidFill>
                  <a:srgbClr val="000066"/>
                </a:solidFill>
              </a:rPr>
              <a:t>Sketchup</a:t>
            </a:r>
            <a:r>
              <a:rPr lang="cs-CZ" sz="1400" dirty="0" smtClean="0"/>
              <a:t>;</a:t>
            </a:r>
          </a:p>
          <a:p>
            <a:pPr marL="342900" indent="-342900" algn="just">
              <a:spcAft>
                <a:spcPts val="600"/>
              </a:spcAft>
              <a:buClr>
                <a:srgbClr val="CC0000"/>
              </a:buClr>
              <a:buFont typeface="Wingdings" pitchFamily="2" charset="2"/>
              <a:buChar char="n"/>
            </a:pPr>
            <a:r>
              <a:rPr lang="cs-CZ" sz="1400" b="1" i="1" dirty="0" err="1" smtClean="0">
                <a:solidFill>
                  <a:srgbClr val="000066"/>
                </a:solidFill>
              </a:rPr>
              <a:t>ImageMagick</a:t>
            </a:r>
            <a:r>
              <a:rPr lang="cs-CZ" sz="1400" dirty="0" smtClean="0"/>
              <a:t>;</a:t>
            </a:r>
            <a:endParaRPr lang="cs-CZ" sz="1400" b="1" dirty="0" smtClean="0">
              <a:solidFill>
                <a:srgbClr val="000066"/>
              </a:solidFill>
            </a:endParaRPr>
          </a:p>
          <a:p>
            <a:pPr marL="342900" indent="-342900" algn="just">
              <a:spcAft>
                <a:spcPts val="600"/>
              </a:spcAft>
              <a:buClr>
                <a:srgbClr val="CC0000"/>
              </a:buClr>
              <a:buFont typeface="Wingdings" pitchFamily="2" charset="2"/>
              <a:buChar char="n"/>
            </a:pPr>
            <a:r>
              <a:rPr lang="cs-CZ" sz="1400" b="1" i="1" dirty="0" err="1" smtClean="0">
                <a:solidFill>
                  <a:srgbClr val="000066"/>
                </a:solidFill>
              </a:rPr>
              <a:t>EagleUp</a:t>
            </a:r>
            <a:r>
              <a:rPr lang="cs-CZ" sz="1400" b="1" dirty="0" smtClean="0">
                <a:solidFill>
                  <a:srgbClr val="000066"/>
                </a:solidFill>
              </a:rPr>
              <a:t>.</a:t>
            </a:r>
            <a:endParaRPr lang="cs-CZ" sz="1400" dirty="0" smtClean="0"/>
          </a:p>
          <a:p>
            <a:pPr marL="342900" indent="-342900" algn="just">
              <a:spcAft>
                <a:spcPts val="600"/>
              </a:spcAft>
              <a:buClr>
                <a:srgbClr val="CC0000"/>
              </a:buClr>
              <a:buFont typeface="Wingdings" pitchFamily="2" charset="2"/>
              <a:buChar char="n"/>
            </a:pPr>
            <a:endParaRPr lang="cs-CZ" sz="1300" dirty="0"/>
          </a:p>
        </p:txBody>
      </p:sp>
      <p:sp>
        <p:nvSpPr>
          <p:cNvPr id="22" name="Rectangle 8"/>
          <p:cNvSpPr>
            <a:spLocks noChangeArrowheads="1"/>
          </p:cNvSpPr>
          <p:nvPr/>
        </p:nvSpPr>
        <p:spPr bwMode="auto">
          <a:xfrm>
            <a:off x="500063" y="3857625"/>
            <a:ext cx="8104187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cs-CZ" sz="1400" b="1" dirty="0"/>
              <a:t> </a:t>
            </a:r>
          </a:p>
          <a:p>
            <a:pPr marL="342900" indent="-342900">
              <a:spcBef>
                <a:spcPct val="20000"/>
              </a:spcBef>
              <a:buFont typeface="Wingdings" pitchFamily="2" charset="2"/>
              <a:buNone/>
              <a:defRPr/>
            </a:pPr>
            <a:endParaRPr lang="cs-CZ" sz="1300" dirty="0"/>
          </a:p>
          <a:p>
            <a:pPr marL="355600" indent="-355600">
              <a:spcAft>
                <a:spcPts val="600"/>
              </a:spcAft>
              <a:buClr>
                <a:srgbClr val="CC0000"/>
              </a:buClr>
              <a:buFont typeface="Wingdings" pitchFamily="2" charset="2"/>
              <a:buChar char="n"/>
              <a:defRPr/>
            </a:pPr>
            <a:endParaRPr lang="cs-CZ" sz="1400" i="1" dirty="0"/>
          </a:p>
          <a:p>
            <a:pPr marL="355600" indent="-355600">
              <a:spcAft>
                <a:spcPts val="600"/>
              </a:spcAft>
              <a:buClr>
                <a:srgbClr val="CC0000"/>
              </a:buClr>
              <a:buFont typeface="Wingdings" pitchFamily="2" charset="2"/>
              <a:buChar char="n"/>
              <a:defRPr/>
            </a:pPr>
            <a:endParaRPr lang="cs-CZ" sz="1400" i="1" dirty="0"/>
          </a:p>
          <a:p>
            <a:pPr marL="355600" indent="-355600">
              <a:spcAft>
                <a:spcPts val="600"/>
              </a:spcAft>
              <a:buClr>
                <a:srgbClr val="CC0000"/>
              </a:buClr>
              <a:buFont typeface="Wingdings" pitchFamily="2" charset="2"/>
              <a:buChar char="n"/>
              <a:defRPr/>
            </a:pPr>
            <a:endParaRPr lang="cs-CZ" sz="1400" i="1" dirty="0"/>
          </a:p>
          <a:p>
            <a:pPr marL="355600" indent="-355600">
              <a:spcAft>
                <a:spcPts val="600"/>
              </a:spcAft>
              <a:buClr>
                <a:srgbClr val="CC0000"/>
              </a:buClr>
              <a:buFont typeface="Wingdings" pitchFamily="2" charset="2"/>
              <a:buChar char="n"/>
              <a:defRPr/>
            </a:pPr>
            <a:endParaRPr lang="cs-CZ" sz="1400" i="1" dirty="0"/>
          </a:p>
        </p:txBody>
      </p:sp>
      <p:sp>
        <p:nvSpPr>
          <p:cNvPr id="102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z="2600" b="1" dirty="0" smtClean="0">
                <a:solidFill>
                  <a:schemeClr val="tx1"/>
                </a:solidFill>
                <a:latin typeface="Verdana" pitchFamily="34" charset="0"/>
              </a:rPr>
              <a:t>Opakování</a:t>
            </a:r>
          </a:p>
        </p:txBody>
      </p:sp>
      <p:grpSp>
        <p:nvGrpSpPr>
          <p:cNvPr id="2" name="Skupina 18"/>
          <p:cNvGrpSpPr/>
          <p:nvPr/>
        </p:nvGrpSpPr>
        <p:grpSpPr>
          <a:xfrm>
            <a:off x="352425" y="6497638"/>
            <a:ext cx="545821" cy="114300"/>
            <a:chOff x="352425" y="6497638"/>
            <a:chExt cx="545821" cy="114300"/>
          </a:xfrm>
        </p:grpSpPr>
        <p:pic>
          <p:nvPicPr>
            <p:cNvPr id="15" name="Picture 13" descr="tlacitko_ctverec_pocet stran_18px"/>
            <p:cNvPicPr>
              <a:picLocks noChangeAspect="1" noChangeArrowheads="1"/>
            </p:cNvPicPr>
            <p:nvPr/>
          </p:nvPicPr>
          <p:blipFill>
            <a:blip r:embed="rId2" cstate="print">
              <a:lum/>
            </a:blip>
            <a:srcRect/>
            <a:stretch>
              <a:fillRect/>
            </a:stretch>
          </p:blipFill>
          <p:spPr bwMode="auto">
            <a:xfrm>
              <a:off x="352425" y="6497638"/>
              <a:ext cx="114393" cy="114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14" descr="tlacitko_ctverec_pocet stran_18px"/>
            <p:cNvPicPr>
              <a:picLocks noChangeAspect="1" noChangeArrowheads="1"/>
            </p:cNvPicPr>
            <p:nvPr/>
          </p:nvPicPr>
          <p:blipFill>
            <a:blip r:embed="rId2" cstate="print">
              <a:lum/>
            </a:blip>
            <a:srcRect/>
            <a:stretch>
              <a:fillRect/>
            </a:stretch>
          </p:blipFill>
          <p:spPr bwMode="auto">
            <a:xfrm>
              <a:off x="496234" y="6497638"/>
              <a:ext cx="114393" cy="114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14" descr="tlacitko_ctverec_pocet stran_18px"/>
            <p:cNvPicPr>
              <a:picLocks noChangeAspect="1" noChangeArrowheads="1"/>
            </p:cNvPicPr>
            <p:nvPr/>
          </p:nvPicPr>
          <p:blipFill>
            <a:blip r:embed="rId2" cstate="print">
              <a:lum/>
            </a:blip>
            <a:srcRect/>
            <a:stretch>
              <a:fillRect/>
            </a:stretch>
          </p:blipFill>
          <p:spPr bwMode="auto">
            <a:xfrm>
              <a:off x="640044" y="6497638"/>
              <a:ext cx="114393" cy="114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14" descr="tlacitko_ctverec_pocet stran_18px"/>
            <p:cNvPicPr>
              <a:picLocks noChangeAspect="1" noChangeArrowheads="1"/>
            </p:cNvPicPr>
            <p:nvPr/>
          </p:nvPicPr>
          <p:blipFill>
            <a:blip r:embed="rId2" cstate="print">
              <a:lum/>
            </a:blip>
            <a:srcRect/>
            <a:stretch>
              <a:fillRect/>
            </a:stretch>
          </p:blipFill>
          <p:spPr bwMode="auto">
            <a:xfrm>
              <a:off x="783853" y="6497638"/>
              <a:ext cx="114393" cy="114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z="2600" b="1" dirty="0" smtClean="0">
                <a:solidFill>
                  <a:schemeClr val="tx1"/>
                </a:solidFill>
                <a:latin typeface="Verdana" pitchFamily="34" charset="0"/>
              </a:rPr>
              <a:t>Použitá literatura</a:t>
            </a:r>
          </a:p>
        </p:txBody>
      </p:sp>
      <p:sp>
        <p:nvSpPr>
          <p:cNvPr id="10243" name="Text Box 5"/>
          <p:cNvSpPr txBox="1">
            <a:spLocks noChangeArrowheads="1"/>
          </p:cNvSpPr>
          <p:nvPr/>
        </p:nvSpPr>
        <p:spPr bwMode="auto">
          <a:xfrm>
            <a:off x="519113" y="164782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10244" name="Text Box 7"/>
          <p:cNvSpPr txBox="1">
            <a:spLocks noChangeArrowheads="1"/>
          </p:cNvSpPr>
          <p:nvPr/>
        </p:nvSpPr>
        <p:spPr bwMode="auto">
          <a:xfrm>
            <a:off x="539750" y="1773238"/>
            <a:ext cx="7561263" cy="3754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cs-CZ" sz="1400" dirty="0"/>
              <a:t>JURÁNEK, Antonín, HRABOVSKÝ, Miroslav. </a:t>
            </a:r>
            <a:r>
              <a:rPr lang="cs-CZ" sz="1400" i="1" dirty="0"/>
              <a:t>EAGLE pro </a:t>
            </a:r>
            <a:r>
              <a:rPr lang="cs-CZ" sz="1400" i="1" dirty="0" smtClean="0"/>
              <a:t>začátečníky: </a:t>
            </a:r>
            <a:r>
              <a:rPr lang="cs-CZ" sz="1400" i="1" dirty="0"/>
              <a:t>uživatelská a referenční příručka.</a:t>
            </a:r>
            <a:r>
              <a:rPr lang="cs-CZ" sz="1400" dirty="0"/>
              <a:t> 2. </a:t>
            </a:r>
            <a:r>
              <a:rPr lang="cs-CZ" sz="1400" dirty="0" err="1"/>
              <a:t>vyd</a:t>
            </a:r>
            <a:r>
              <a:rPr lang="cs-CZ" sz="1400" dirty="0"/>
              <a:t>. Praha : BEN, 2007. 192s. ISBN 80-7300-213-2.</a:t>
            </a:r>
          </a:p>
          <a:p>
            <a:pPr marL="342900" indent="-342900">
              <a:buFontTx/>
              <a:buAutoNum type="arabicPeriod"/>
            </a:pPr>
            <a:endParaRPr lang="cs-CZ" sz="1400" dirty="0"/>
          </a:p>
          <a:p>
            <a:pPr marL="342900" indent="-342900">
              <a:buFontTx/>
              <a:buAutoNum type="arabicPeriod"/>
            </a:pPr>
            <a:r>
              <a:rPr lang="cs-CZ" sz="1400" dirty="0"/>
              <a:t>PLÍVA, Zdeněk. </a:t>
            </a:r>
            <a:r>
              <a:rPr lang="cs-CZ" sz="1400" i="1" dirty="0"/>
              <a:t>EAGLE </a:t>
            </a:r>
            <a:r>
              <a:rPr lang="cs-CZ" sz="1400" i="1" dirty="0" smtClean="0"/>
              <a:t>prakticky: </a:t>
            </a:r>
            <a:r>
              <a:rPr lang="cs-CZ" sz="1400" i="1" dirty="0"/>
              <a:t>řešení problému při běžné práci.</a:t>
            </a:r>
            <a:r>
              <a:rPr lang="cs-CZ" sz="1400" dirty="0"/>
              <a:t> 1. </a:t>
            </a:r>
            <a:r>
              <a:rPr lang="cs-CZ" sz="1400" dirty="0" err="1"/>
              <a:t>vyd</a:t>
            </a:r>
            <a:r>
              <a:rPr lang="cs-CZ" sz="1400" dirty="0"/>
              <a:t>. BEN - technická literatura : Praha, 2007. 184 s. ISBN 978-80-7300-227-5.</a:t>
            </a:r>
          </a:p>
          <a:p>
            <a:pPr marL="342900" indent="-342900">
              <a:buFontTx/>
              <a:buAutoNum type="arabicPeriod"/>
            </a:pPr>
            <a:endParaRPr lang="cs-CZ" sz="1400" dirty="0"/>
          </a:p>
          <a:p>
            <a:pPr marL="342900" indent="-342900">
              <a:buFontTx/>
              <a:buAutoNum type="arabicPeriod"/>
            </a:pPr>
            <a:r>
              <a:rPr lang="cs-CZ" sz="1400" i="1" dirty="0" err="1"/>
              <a:t>CadSoft</a:t>
            </a:r>
            <a:r>
              <a:rPr lang="cs-CZ" sz="1400" i="1" dirty="0"/>
              <a:t> </a:t>
            </a:r>
            <a:r>
              <a:rPr lang="cs-CZ" sz="1400" i="1" dirty="0" smtClean="0"/>
              <a:t>Online: </a:t>
            </a:r>
            <a:r>
              <a:rPr lang="cs-CZ" sz="1400" i="1" dirty="0" err="1"/>
              <a:t>Home</a:t>
            </a:r>
            <a:r>
              <a:rPr lang="cs-CZ" sz="1400" i="1" dirty="0"/>
              <a:t> </a:t>
            </a:r>
            <a:r>
              <a:rPr lang="cs-CZ" sz="1400" i="1" dirty="0" err="1"/>
              <a:t>of</a:t>
            </a:r>
            <a:r>
              <a:rPr lang="cs-CZ" sz="1400" i="1" dirty="0"/>
              <a:t> </a:t>
            </a:r>
            <a:r>
              <a:rPr lang="cs-CZ" sz="1400" i="1" dirty="0" err="1"/>
              <a:t>the</a:t>
            </a:r>
            <a:r>
              <a:rPr lang="cs-CZ" sz="1400" i="1" dirty="0"/>
              <a:t> EAGLE Layout Editor</a:t>
            </a:r>
            <a:r>
              <a:rPr lang="cs-CZ" sz="1400" dirty="0"/>
              <a:t> [online]. 2007 </a:t>
            </a:r>
            <a:br>
              <a:rPr lang="cs-CZ" sz="1400" dirty="0"/>
            </a:br>
            <a:r>
              <a:rPr lang="cs-CZ" sz="1400" dirty="0"/>
              <a:t>[cit. 2012-10-26]. Dostupný z: </a:t>
            </a:r>
            <a:r>
              <a:rPr lang="cs-CZ" sz="1400" dirty="0">
                <a:hlinkClick r:id="rId2"/>
              </a:rPr>
              <a:t>http://www.</a:t>
            </a:r>
            <a:r>
              <a:rPr lang="cs-CZ" sz="1400" dirty="0" err="1">
                <a:hlinkClick r:id="rId2"/>
              </a:rPr>
              <a:t>cadsoft.de</a:t>
            </a:r>
            <a:r>
              <a:rPr lang="cs-CZ" sz="1400" dirty="0" smtClean="0"/>
              <a:t>.</a:t>
            </a:r>
          </a:p>
          <a:p>
            <a:pPr marL="342900" indent="-342900">
              <a:buFontTx/>
              <a:buAutoNum type="arabicPeriod"/>
            </a:pPr>
            <a:endParaRPr lang="cs-CZ" sz="1400" dirty="0" smtClean="0"/>
          </a:p>
          <a:p>
            <a:pPr marL="342900" indent="-342900">
              <a:buFontTx/>
              <a:buAutoNum type="arabicPeriod"/>
            </a:pPr>
            <a:r>
              <a:rPr lang="cs-CZ" sz="1400" i="1" dirty="0" err="1" smtClean="0"/>
              <a:t>CadSoft</a:t>
            </a:r>
            <a:r>
              <a:rPr lang="cs-CZ" sz="1400" i="1" dirty="0" smtClean="0"/>
              <a:t> Online: </a:t>
            </a:r>
            <a:r>
              <a:rPr lang="cs-CZ" sz="1400" i="1" dirty="0" err="1" smtClean="0"/>
              <a:t>Home</a:t>
            </a:r>
            <a:r>
              <a:rPr lang="cs-CZ" sz="1400" i="1" dirty="0" smtClean="0"/>
              <a:t> </a:t>
            </a:r>
            <a:r>
              <a:rPr lang="cs-CZ" sz="1400" i="1" dirty="0" err="1" smtClean="0"/>
              <a:t>of</a:t>
            </a:r>
            <a:r>
              <a:rPr lang="cs-CZ" sz="1400" i="1" dirty="0" smtClean="0"/>
              <a:t> </a:t>
            </a:r>
            <a:r>
              <a:rPr lang="cs-CZ" sz="1400" i="1" dirty="0" err="1" smtClean="0"/>
              <a:t>the</a:t>
            </a:r>
            <a:r>
              <a:rPr lang="cs-CZ" sz="1400" i="1" dirty="0" smtClean="0"/>
              <a:t> EAGLE Layout Editor - </a:t>
            </a:r>
            <a:r>
              <a:rPr lang="cs-CZ" sz="1400" dirty="0" smtClean="0"/>
              <a:t>3D vizualizace [online]. 2007 </a:t>
            </a:r>
            <a:br>
              <a:rPr lang="cs-CZ" sz="1400" dirty="0" smtClean="0"/>
            </a:br>
            <a:r>
              <a:rPr lang="cs-CZ" sz="1400" dirty="0" smtClean="0"/>
              <a:t>[cit. 2013-03-26]. Dostupný z: </a:t>
            </a:r>
            <a:r>
              <a:rPr lang="cs-CZ" sz="1400" dirty="0" smtClean="0">
                <a:solidFill>
                  <a:srgbClr val="FF0000"/>
                </a:solidFill>
                <a:hlinkClick r:id="rId3"/>
              </a:rPr>
              <a:t>http://www.</a:t>
            </a:r>
            <a:r>
              <a:rPr lang="cs-CZ" sz="1400" dirty="0" err="1" smtClean="0">
                <a:solidFill>
                  <a:srgbClr val="FF0000"/>
                </a:solidFill>
                <a:hlinkClick r:id="rId3"/>
              </a:rPr>
              <a:t>cadsoftusa.com</a:t>
            </a:r>
            <a:r>
              <a:rPr lang="cs-CZ" sz="1400" dirty="0" smtClean="0">
                <a:solidFill>
                  <a:srgbClr val="FF0000"/>
                </a:solidFill>
                <a:hlinkClick r:id="rId3"/>
              </a:rPr>
              <a:t>/</a:t>
            </a:r>
            <a:r>
              <a:rPr lang="cs-CZ" sz="1400" dirty="0" err="1" smtClean="0">
                <a:solidFill>
                  <a:srgbClr val="FF0000"/>
                </a:solidFill>
                <a:hlinkClick r:id="rId3"/>
              </a:rPr>
              <a:t>services</a:t>
            </a:r>
            <a:r>
              <a:rPr lang="cs-CZ" sz="1400" dirty="0" smtClean="0">
                <a:solidFill>
                  <a:srgbClr val="FF0000"/>
                </a:solidFill>
                <a:hlinkClick r:id="rId3"/>
              </a:rPr>
              <a:t>/3d-</a:t>
            </a:r>
            <a:r>
              <a:rPr lang="cs-CZ" sz="1400" dirty="0" err="1" smtClean="0">
                <a:solidFill>
                  <a:srgbClr val="FF0000"/>
                </a:solidFill>
                <a:hlinkClick r:id="rId3"/>
              </a:rPr>
              <a:t>visualization</a:t>
            </a:r>
            <a:r>
              <a:rPr lang="cs-CZ" sz="1400" dirty="0" smtClean="0">
                <a:solidFill>
                  <a:srgbClr val="FF0000"/>
                </a:solidFill>
                <a:hlinkClick r:id="rId3"/>
              </a:rPr>
              <a:t>/?</a:t>
            </a:r>
            <a:r>
              <a:rPr lang="cs-CZ" sz="1400" dirty="0" err="1" smtClean="0">
                <a:solidFill>
                  <a:srgbClr val="FF0000"/>
                </a:solidFill>
                <a:hlinkClick r:id="rId3"/>
              </a:rPr>
              <a:t>language</a:t>
            </a:r>
            <a:r>
              <a:rPr lang="cs-CZ" sz="1400" dirty="0" smtClean="0">
                <a:solidFill>
                  <a:srgbClr val="FF0000"/>
                </a:solidFill>
                <a:hlinkClick r:id="rId3"/>
              </a:rPr>
              <a:t>=</a:t>
            </a:r>
            <a:r>
              <a:rPr lang="cs-CZ" sz="1400" dirty="0" err="1" smtClean="0">
                <a:solidFill>
                  <a:srgbClr val="FF0000"/>
                </a:solidFill>
                <a:hlinkClick r:id="rId3"/>
              </a:rPr>
              <a:t>en</a:t>
            </a:r>
            <a:r>
              <a:rPr lang="cs-CZ" sz="1400" dirty="0" smtClean="0">
                <a:solidFill>
                  <a:srgbClr val="FF0000"/>
                </a:solidFill>
              </a:rPr>
              <a:t>.</a:t>
            </a:r>
            <a:endParaRPr lang="cs-CZ" sz="1400" dirty="0"/>
          </a:p>
          <a:p>
            <a:pPr marL="342900" indent="-342900">
              <a:buFontTx/>
              <a:buAutoNum type="arabicPeriod"/>
            </a:pPr>
            <a:endParaRPr lang="cs-CZ" sz="1400" dirty="0"/>
          </a:p>
          <a:p>
            <a:pPr marL="342900" indent="-342900">
              <a:buFontTx/>
              <a:buAutoNum type="arabicPeriod"/>
            </a:pPr>
            <a:r>
              <a:rPr lang="cs-CZ" sz="1400" i="1" dirty="0" err="1"/>
              <a:t>Eagle</a:t>
            </a:r>
            <a:r>
              <a:rPr lang="cs-CZ" sz="1400" i="1" dirty="0"/>
              <a:t> </a:t>
            </a:r>
            <a:r>
              <a:rPr lang="cs-CZ" sz="1400" i="1" dirty="0" smtClean="0"/>
              <a:t>Online: </a:t>
            </a:r>
            <a:r>
              <a:rPr lang="cs-CZ" sz="1400" i="1" dirty="0"/>
              <a:t>České stránky editoru plošných spojů EAGLE</a:t>
            </a:r>
            <a:r>
              <a:rPr lang="cs-CZ" sz="1400" dirty="0"/>
              <a:t> [online]. 2003 [cit. 2012-10-26]. Dostupný z: </a:t>
            </a:r>
            <a:r>
              <a:rPr lang="cs-CZ" sz="1400" dirty="0">
                <a:hlinkClick r:id="rId4"/>
              </a:rPr>
              <a:t>http://www.</a:t>
            </a:r>
            <a:r>
              <a:rPr lang="cs-CZ" sz="1400" dirty="0" err="1">
                <a:hlinkClick r:id="rId4"/>
              </a:rPr>
              <a:t>eagle.cz</a:t>
            </a:r>
            <a:r>
              <a:rPr lang="cs-CZ" sz="1400" dirty="0" smtClean="0"/>
              <a:t>.</a:t>
            </a:r>
          </a:p>
          <a:p>
            <a:pPr marL="342900" indent="-342900"/>
            <a:endParaRPr lang="cs-CZ" sz="1400" dirty="0" smtClean="0"/>
          </a:p>
          <a:p>
            <a:pPr marL="342900" indent="-342900"/>
            <a:endParaRPr lang="cs-CZ" sz="1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5"/>
          <p:cNvSpPr txBox="1">
            <a:spLocks noChangeArrowheads="1"/>
          </p:cNvSpPr>
          <p:nvPr/>
        </p:nvSpPr>
        <p:spPr bwMode="auto">
          <a:xfrm>
            <a:off x="519113" y="164782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6476925" y="6108700"/>
            <a:ext cx="223368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 eaLnBrk="0" hangingPunct="0">
              <a:defRPr/>
            </a:pPr>
            <a:r>
              <a:rPr lang="cs-CZ" sz="1600" dirty="0">
                <a:latin typeface="Verdana" pitchFamily="34" charset="0"/>
                <a:ea typeface="+mj-ea"/>
                <a:cs typeface="+mj-cs"/>
              </a:rPr>
              <a:t>Děkuji za pozornost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7"/>
          <p:cNvSpPr txBox="1">
            <a:spLocks noChangeArrowheads="1"/>
          </p:cNvSpPr>
          <p:nvPr/>
        </p:nvSpPr>
        <p:spPr bwMode="auto">
          <a:xfrm>
            <a:off x="1331913" y="6165850"/>
            <a:ext cx="6480175" cy="257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  <a:buClr>
                <a:schemeClr val="hlink"/>
              </a:buClr>
              <a:buSzPct val="120000"/>
            </a:pPr>
            <a:r>
              <a:rPr lang="cs-CZ" sz="1200" i="1" dirty="0"/>
              <a:t>Video 22 – Stažení a instalace programů</a:t>
            </a:r>
          </a:p>
        </p:txBody>
      </p:sp>
      <p:pic>
        <p:nvPicPr>
          <p:cNvPr id="3" name="Obrázek 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424" y="6124089"/>
            <a:ext cx="504056" cy="401255"/>
          </a:xfrm>
          <a:prstGeom prst="rect">
            <a:avLst/>
          </a:prstGeom>
        </p:spPr>
      </p:pic>
      <p:pic>
        <p:nvPicPr>
          <p:cNvPr id="4" name="eagleUp tutorial part1 - download and installation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86000" y="1714500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14711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7"/>
          <p:cNvSpPr txBox="1">
            <a:spLocks noChangeArrowheads="1"/>
          </p:cNvSpPr>
          <p:nvPr/>
        </p:nvSpPr>
        <p:spPr bwMode="auto">
          <a:xfrm>
            <a:off x="1331913" y="6165850"/>
            <a:ext cx="6480175" cy="257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  <a:buClr>
                <a:schemeClr val="hlink"/>
              </a:buClr>
              <a:buSzPct val="120000"/>
            </a:pPr>
            <a:r>
              <a:rPr lang="cs-CZ" sz="1200" i="1" dirty="0"/>
              <a:t>Video 23 – Stažení a instalace </a:t>
            </a:r>
            <a:r>
              <a:rPr lang="cs-CZ" sz="1200" i="1" dirty="0" err="1"/>
              <a:t>EagleUp</a:t>
            </a:r>
            <a:endParaRPr lang="cs-CZ" sz="1200" i="1" dirty="0"/>
          </a:p>
        </p:txBody>
      </p:sp>
      <p:pic>
        <p:nvPicPr>
          <p:cNvPr id="3" name="Obrázek 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424" y="6124089"/>
            <a:ext cx="504056" cy="401255"/>
          </a:xfrm>
          <a:prstGeom prst="rect">
            <a:avLst/>
          </a:prstGeom>
        </p:spPr>
      </p:pic>
      <p:pic>
        <p:nvPicPr>
          <p:cNvPr id="2" name="eagleUp tutorial part 2 - download and setup of eagleUp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86000" y="1714500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055039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Eclipse</Template>
  <TotalTime>8946</TotalTime>
  <Words>249</Words>
  <Application>Microsoft Office PowerPoint</Application>
  <PresentationFormat>Předvádění na obrazovce (4:3)</PresentationFormat>
  <Paragraphs>66</Paragraphs>
  <Slides>11</Slides>
  <Notes>4</Notes>
  <HiddenSlides>4</HiddenSlides>
  <MMClips>4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2" baseType="lpstr">
      <vt:lpstr>Výchozí návrh</vt:lpstr>
      <vt:lpstr>EagleUp – 3D model </vt:lpstr>
      <vt:lpstr>Stažení a instalace programů</vt:lpstr>
      <vt:lpstr>EagleUp</vt:lpstr>
      <vt:lpstr>Export a import…</vt:lpstr>
      <vt:lpstr>Opakování</vt:lpstr>
      <vt:lpstr>Použitá literatura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DUMy</dc:title>
  <dc:creator>Tomáš Milerski</dc:creator>
  <cp:lastModifiedBy>Teacher</cp:lastModifiedBy>
  <cp:revision>351</cp:revision>
  <dcterms:created xsi:type="dcterms:W3CDTF">2007-03-02T14:45:28Z</dcterms:created>
  <dcterms:modified xsi:type="dcterms:W3CDTF">2013-06-07T09:22:39Z</dcterms:modified>
</cp:coreProperties>
</file>