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1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9" r:id="rId11"/>
    <p:sldId id="330" r:id="rId12"/>
    <p:sldId id="331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3EB80"/>
    <a:srgbClr val="D3EBED"/>
    <a:srgbClr val="006940"/>
    <a:srgbClr val="006666"/>
    <a:srgbClr val="FFFF00"/>
    <a:srgbClr val="FF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2" autoAdjust="0"/>
    <p:restoredTop sz="95667" autoAdjust="0"/>
  </p:normalViewPr>
  <p:slideViewPr>
    <p:cSldViewPr>
      <p:cViewPr varScale="1">
        <p:scale>
          <a:sx n="108" d="100"/>
          <a:sy n="108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A03B48B-03EB-4AD2-9DA0-AA09EB262662}" type="datetimeFigureOut">
              <a:rPr lang="cs-CZ"/>
              <a:pPr>
                <a:defRPr/>
              </a:pPr>
              <a:t>7.6.2013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7F4851E-0F03-4F66-9D5E-A5E68E8237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761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21E0F8-8CBE-4862-A6A1-3C407DDD695F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D8594-F66C-47C1-A0AC-197A4F369A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2E1C2-729C-4AF7-BFEA-08A34B1BDD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2257A-7771-468B-8E7F-E86CD3B881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3C84C-2972-4427-9C28-E5302B6AED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99BA-AEDD-4547-998A-1D31AAB161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57033-E671-47DB-9053-A041A593CB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108D3-6295-4F9E-AE17-9A0DC4B3E8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3AF0B-0DB2-4D1C-BDFE-6D2629681C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B9AAE-15D7-418C-922B-66CD12DD82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2A797-DA5D-4840-AED4-82D4419FF2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EE101-8059-44B2-B9DB-4A833CEBD5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12C5B-83BD-40E9-8582-5E6C02F608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 bright="90000" contrast="-9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A17DBA-14AE-40A2-B045-A88C940E58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le.cz/" TargetMode="External"/><Relationship Id="rId2" Type="http://schemas.openxmlformats.org/officeDocument/2006/relationships/hyperlink" Target="http://www.cadsoft.d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76250"/>
            <a:ext cx="6985000" cy="1296988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8196" name="Skupina 10"/>
          <p:cNvGrpSpPr>
            <a:grpSpLocks/>
          </p:cNvGrpSpPr>
          <p:nvPr/>
        </p:nvGrpSpPr>
        <p:grpSpPr bwMode="auto">
          <a:xfrm>
            <a:off x="1187450" y="476250"/>
            <a:ext cx="6840538" cy="1260475"/>
            <a:chOff x="971600" y="548680"/>
            <a:chExt cx="6840760" cy="1259483"/>
          </a:xfrm>
        </p:grpSpPr>
        <p:pic>
          <p:nvPicPr>
            <p:cNvPr id="8200" name="Picture 41" descr="OPVK_hor_zakladni_logolink_RGB_cz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548680"/>
              <a:ext cx="5966142" cy="1259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42" descr="logo2_SŠ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5309" y="620152"/>
              <a:ext cx="577051" cy="7925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7" name="Text Box 43"/>
          <p:cNvSpPr txBox="1">
            <a:spLocks noChangeArrowheads="1"/>
          </p:cNvSpPr>
          <p:nvPr/>
        </p:nvSpPr>
        <p:spPr bwMode="auto">
          <a:xfrm>
            <a:off x="3419475" y="4416425"/>
            <a:ext cx="207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rebuchet MS" pitchFamily="34" charset="0"/>
              </a:rPr>
              <a:t>Bc. Tomáš Milerski</a:t>
            </a:r>
          </a:p>
        </p:txBody>
      </p:sp>
      <p:sp>
        <p:nvSpPr>
          <p:cNvPr id="8198" name="Line 44"/>
          <p:cNvSpPr>
            <a:spLocks noChangeShapeType="1"/>
          </p:cNvSpPr>
          <p:nvPr/>
        </p:nvSpPr>
        <p:spPr bwMode="auto">
          <a:xfrm>
            <a:off x="395288" y="1916113"/>
            <a:ext cx="8424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199" name="Text Box 45"/>
          <p:cNvSpPr txBox="1">
            <a:spLocks noChangeArrowheads="1"/>
          </p:cNvSpPr>
          <p:nvPr/>
        </p:nvSpPr>
        <p:spPr bwMode="auto">
          <a:xfrm>
            <a:off x="611188" y="5949950"/>
            <a:ext cx="7991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dirty="0">
                <a:latin typeface="Trebuchet MS" pitchFamily="34" charset="0"/>
              </a:rPr>
              <a:t>Střední škola, </a:t>
            </a:r>
            <a:r>
              <a:rPr lang="cs-CZ" sz="1200" dirty="0" err="1">
                <a:latin typeface="Trebuchet MS" pitchFamily="34" charset="0"/>
              </a:rPr>
              <a:t>Havířov</a:t>
            </a:r>
            <a:r>
              <a:rPr lang="cs-CZ" sz="1200" dirty="0">
                <a:latin typeface="Trebuchet MS" pitchFamily="34" charset="0"/>
              </a:rPr>
              <a:t>-</a:t>
            </a:r>
            <a:r>
              <a:rPr lang="cs-CZ" sz="1200" dirty="0" err="1">
                <a:latin typeface="Trebuchet MS" pitchFamily="34" charset="0"/>
              </a:rPr>
              <a:t>Šumbark</a:t>
            </a:r>
            <a:r>
              <a:rPr lang="cs-CZ" sz="1200" dirty="0">
                <a:latin typeface="Trebuchet MS" pitchFamily="34" charset="0"/>
              </a:rPr>
              <a:t>, Sýkorova 1/613, příspěvková organizace</a:t>
            </a:r>
          </a:p>
          <a:p>
            <a:pPr algn="ctr"/>
            <a:r>
              <a:rPr lang="cs-CZ" sz="1200" dirty="0">
                <a:latin typeface="Trebuchet MS" pitchFamily="34" charset="0"/>
              </a:rPr>
              <a:t>Tento výukový materiál byl zpracován v rámci akce EU peníze středním školám - OP VK 1.5. </a:t>
            </a:r>
          </a:p>
          <a:p>
            <a:pPr algn="ctr"/>
            <a:r>
              <a:rPr lang="cs-CZ" sz="1200" dirty="0">
                <a:latin typeface="Trebuchet MS" pitchFamily="34" charset="0"/>
              </a:rPr>
              <a:t>Výuková sada – Návrhové systémy plošných spojů, DUM č</a:t>
            </a:r>
            <a:r>
              <a:rPr lang="cs-CZ" sz="1200">
                <a:latin typeface="Trebuchet MS" pitchFamily="34" charset="0"/>
              </a:rPr>
              <a:t>. </a:t>
            </a:r>
            <a:r>
              <a:rPr lang="cs-CZ" sz="1200" smtClean="0">
                <a:latin typeface="Trebuchet MS" pitchFamily="34" charset="0"/>
              </a:rPr>
              <a:t>13</a:t>
            </a:r>
            <a:endParaRPr lang="cs-CZ" sz="1200" dirty="0">
              <a:latin typeface="Trebuchet MS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3063875"/>
            <a:ext cx="6300788" cy="1079500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Často kladené otázky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600" b="1" dirty="0" smtClean="0">
                <a:solidFill>
                  <a:schemeClr val="tx1"/>
                </a:solidFill>
                <a:latin typeface="Verdana" pitchFamily="34" charset="0"/>
              </a:rPr>
              <a:t>Použitá literatura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19113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539750" y="1773238"/>
            <a:ext cx="75612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cs-CZ" sz="1400" dirty="0"/>
              <a:t>JURÁNEK, Antonín, HRABOVSKÝ, Miroslav. </a:t>
            </a:r>
            <a:r>
              <a:rPr lang="cs-CZ" sz="1400" i="1" dirty="0"/>
              <a:t>EAGLE pro </a:t>
            </a:r>
            <a:r>
              <a:rPr lang="cs-CZ" sz="1400" i="1" dirty="0" smtClean="0"/>
              <a:t>začátečníky: </a:t>
            </a:r>
            <a:r>
              <a:rPr lang="cs-CZ" sz="1400" i="1" dirty="0"/>
              <a:t>uživatelská a referenční příručka.</a:t>
            </a:r>
            <a:r>
              <a:rPr lang="cs-CZ" sz="1400" dirty="0"/>
              <a:t> 2. </a:t>
            </a:r>
            <a:r>
              <a:rPr lang="cs-CZ" sz="1400" dirty="0" err="1"/>
              <a:t>vyd</a:t>
            </a:r>
            <a:r>
              <a:rPr lang="cs-CZ" sz="1400" dirty="0"/>
              <a:t>. Praha : BEN, 2007. 192s. ISBN 80-7300-213-2.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dirty="0"/>
              <a:t>PLÍVA, Zdeněk. </a:t>
            </a:r>
            <a:r>
              <a:rPr lang="cs-CZ" sz="1400" i="1" dirty="0"/>
              <a:t>EAGLE </a:t>
            </a:r>
            <a:r>
              <a:rPr lang="cs-CZ" sz="1400" i="1" dirty="0" smtClean="0"/>
              <a:t>prakticky: </a:t>
            </a:r>
            <a:r>
              <a:rPr lang="cs-CZ" sz="1400" i="1" dirty="0"/>
              <a:t>řešení problému při běžné práci.</a:t>
            </a:r>
            <a:r>
              <a:rPr lang="cs-CZ" sz="1400" dirty="0"/>
              <a:t> 1. </a:t>
            </a:r>
            <a:r>
              <a:rPr lang="cs-CZ" sz="1400" dirty="0" err="1"/>
              <a:t>vyd</a:t>
            </a:r>
            <a:r>
              <a:rPr lang="cs-CZ" sz="1400" dirty="0"/>
              <a:t>. BEN - technická literatura : Praha, 2007. 184 s. ISBN 978-80-7300-227-5.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i="1" dirty="0" err="1"/>
              <a:t>CadSoft</a:t>
            </a:r>
            <a:r>
              <a:rPr lang="cs-CZ" sz="1400" i="1" dirty="0"/>
              <a:t> </a:t>
            </a:r>
            <a:r>
              <a:rPr lang="cs-CZ" sz="1400" i="1" dirty="0" smtClean="0"/>
              <a:t>Online: </a:t>
            </a:r>
            <a:r>
              <a:rPr lang="cs-CZ" sz="1400" i="1" dirty="0" err="1"/>
              <a:t>Home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</a:t>
            </a:r>
            <a:r>
              <a:rPr lang="cs-CZ" sz="1400" i="1" dirty="0" err="1"/>
              <a:t>the</a:t>
            </a:r>
            <a:r>
              <a:rPr lang="cs-CZ" sz="1400" i="1" dirty="0"/>
              <a:t> EAGLE Layout Editor</a:t>
            </a:r>
            <a:r>
              <a:rPr lang="cs-CZ" sz="1400" dirty="0"/>
              <a:t> [online]. 2007 </a:t>
            </a:r>
            <a:br>
              <a:rPr lang="cs-CZ" sz="1400" dirty="0"/>
            </a:br>
            <a:r>
              <a:rPr lang="cs-CZ" sz="1400" dirty="0"/>
              <a:t>[cit. 2012-10-26]. Dostupný z: </a:t>
            </a:r>
            <a:r>
              <a:rPr lang="cs-CZ" sz="1400" dirty="0">
                <a:hlinkClick r:id="rId2"/>
              </a:rPr>
              <a:t>http://www.</a:t>
            </a:r>
            <a:r>
              <a:rPr lang="cs-CZ" sz="1400" dirty="0" err="1">
                <a:hlinkClick r:id="rId2"/>
              </a:rPr>
              <a:t>cadsoft.de</a:t>
            </a:r>
            <a:r>
              <a:rPr lang="cs-CZ" sz="1400" dirty="0"/>
              <a:t>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i="1" dirty="0" err="1"/>
              <a:t>Eagle</a:t>
            </a:r>
            <a:r>
              <a:rPr lang="cs-CZ" sz="1400" i="1" dirty="0"/>
              <a:t> </a:t>
            </a:r>
            <a:r>
              <a:rPr lang="cs-CZ" sz="1400" i="1" dirty="0" smtClean="0"/>
              <a:t>Online: </a:t>
            </a:r>
            <a:r>
              <a:rPr lang="cs-CZ" sz="1400" i="1" dirty="0"/>
              <a:t>České stránky editoru plošných spojů EAGLE</a:t>
            </a:r>
            <a:r>
              <a:rPr lang="cs-CZ" sz="1400" dirty="0"/>
              <a:t> [online]. 2003 [cit. 2012-10-26]. Dostupný z: </a:t>
            </a:r>
            <a:r>
              <a:rPr lang="cs-CZ" sz="1400" dirty="0">
                <a:hlinkClick r:id="rId3"/>
              </a:rPr>
              <a:t>http://www.</a:t>
            </a:r>
            <a:r>
              <a:rPr lang="cs-CZ" sz="1400" dirty="0" err="1">
                <a:hlinkClick r:id="rId3"/>
              </a:rPr>
              <a:t>eagle.cz</a:t>
            </a:r>
            <a:r>
              <a:rPr lang="cs-CZ" sz="1400" dirty="0"/>
              <a:t>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519113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76925" y="6108700"/>
            <a:ext cx="2233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cs-CZ" sz="1600" dirty="0">
                <a:latin typeface="Verdana" pitchFamily="34" charset="0"/>
                <a:ea typeface="+mj-ea"/>
                <a:cs typeface="+mj-cs"/>
              </a:rPr>
              <a:t>Děkuji za pozornost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Video 23 – Zvětšení pájecích plošek</a:t>
            </a:r>
          </a:p>
        </p:txBody>
      </p:sp>
      <p:pic>
        <p:nvPicPr>
          <p:cNvPr id="3" name="Obrázek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124089"/>
            <a:ext cx="504056" cy="401255"/>
          </a:xfrm>
          <a:prstGeom prst="rect">
            <a:avLst/>
          </a:prstGeom>
        </p:spPr>
      </p:pic>
      <p:pic>
        <p:nvPicPr>
          <p:cNvPr id="2" name="zvetseni_pajecich_plosek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000" y="404664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1398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530225" y="1714488"/>
            <a:ext cx="8134350" cy="552440"/>
          </a:xfrm>
          <a:noFill/>
        </p:spPr>
        <p:txBody>
          <a:bodyPr/>
          <a:lstStyle/>
          <a:p>
            <a:pPr marL="0" indent="0" algn="just">
              <a:buFontTx/>
              <a:buNone/>
            </a:pPr>
            <a:r>
              <a:rPr lang="cs-CZ" sz="1400" dirty="0" smtClean="0"/>
              <a:t>Rozměry a tvar pájecí plošky </a:t>
            </a:r>
            <a:r>
              <a:rPr lang="cs-CZ" sz="1400" b="1" i="1" dirty="0" err="1" smtClean="0">
                <a:solidFill>
                  <a:srgbClr val="000066"/>
                </a:solidFill>
              </a:rPr>
              <a:t>Pad</a:t>
            </a:r>
            <a:r>
              <a:rPr lang="cs-CZ" sz="1400" dirty="0" smtClean="0"/>
              <a:t> konkrétní součástky jsou definovány při tvorbě součástky v Editoru knihoven. Při použití knihovní součástky v Editoru plošných spojů je již nemůžeme měnit. 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cs-CZ" sz="1400" dirty="0" smtClean="0"/>
          </a:p>
        </p:txBody>
      </p:sp>
      <p:sp>
        <p:nvSpPr>
          <p:cNvPr id="10243" name="Rectangle 34"/>
          <p:cNvSpPr>
            <a:spLocks noChangeArrowheads="1"/>
          </p:cNvSpPr>
          <p:nvPr/>
        </p:nvSpPr>
        <p:spPr bwMode="auto">
          <a:xfrm>
            <a:off x="500034" y="2714620"/>
            <a:ext cx="807249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cs-CZ" sz="1400" b="1" i="1" dirty="0"/>
              <a:t>Postup zvětšení pájecích plošek pomocí </a:t>
            </a:r>
            <a:r>
              <a:rPr lang="cs-CZ" sz="1400" b="1" i="1" dirty="0" err="1"/>
              <a:t>prokovů</a:t>
            </a:r>
            <a:r>
              <a:rPr lang="cs-CZ" sz="1400" b="1" i="1" dirty="0"/>
              <a:t>: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</a:pPr>
            <a:endParaRPr lang="cs-CZ" sz="1400" dirty="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/>
              <a:t>po vytvoření motivů spojů (tj. hotové destičky s plošnými spoji) přejdeme do nejjemnějšího </a:t>
            </a:r>
            <a:r>
              <a:rPr lang="cs-CZ" sz="1400" dirty="0" smtClean="0"/>
              <a:t>rastru</a:t>
            </a:r>
            <a:r>
              <a:rPr lang="en-US" sz="1400" dirty="0" smtClean="0"/>
              <a:t>;</a:t>
            </a:r>
            <a:endParaRPr lang="cs-CZ" sz="1400" dirty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cs-CZ" sz="1400" b="1" i="1" dirty="0"/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cs-CZ" sz="1400" b="1" i="1" dirty="0" err="1">
                <a:solidFill>
                  <a:srgbClr val="000066"/>
                </a:solidFill>
              </a:rPr>
              <a:t>Grid</a:t>
            </a:r>
            <a:r>
              <a:rPr lang="cs-CZ" sz="1400" b="1" i="1" dirty="0">
                <a:solidFill>
                  <a:srgbClr val="000066"/>
                </a:solidFill>
              </a:rPr>
              <a:t> </a:t>
            </a:r>
            <a:r>
              <a:rPr lang="cs-CZ" sz="1400" b="1" i="1" dirty="0">
                <a:solidFill>
                  <a:srgbClr val="000066"/>
                </a:solidFill>
                <a:sym typeface="Symbol" pitchFamily="18" charset="2"/>
              </a:rPr>
              <a:t> </a:t>
            </a:r>
            <a:r>
              <a:rPr lang="cs-CZ" sz="1400" b="1" i="1" dirty="0" err="1">
                <a:solidFill>
                  <a:srgbClr val="000066"/>
                </a:solidFill>
                <a:sym typeface="Symbol" pitchFamily="18" charset="2"/>
              </a:rPr>
              <a:t>Size</a:t>
            </a:r>
            <a:r>
              <a:rPr lang="cs-CZ" sz="1400" b="1" i="1" dirty="0">
                <a:solidFill>
                  <a:srgbClr val="000066"/>
                </a:solidFill>
                <a:sym typeface="Symbol" pitchFamily="18" charset="2"/>
              </a:rPr>
              <a:t>  </a:t>
            </a:r>
            <a:r>
              <a:rPr lang="cs-CZ" sz="1400" b="1" i="1" dirty="0" err="1" smtClean="0">
                <a:solidFill>
                  <a:srgbClr val="000066"/>
                </a:solidFill>
                <a:sym typeface="Symbol" pitchFamily="18" charset="2"/>
              </a:rPr>
              <a:t>Finest</a:t>
            </a:r>
            <a:endParaRPr lang="cs-CZ" sz="1400" b="1" dirty="0">
              <a:solidFill>
                <a:srgbClr val="000066"/>
              </a:solidFill>
              <a:sym typeface="Symbol" pitchFamily="18" charset="2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cs-CZ" sz="1400" b="1" dirty="0">
              <a:sym typeface="Symbol" pitchFamily="18" charset="2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>
                <a:sym typeface="Symbol" pitchFamily="18" charset="2"/>
              </a:rPr>
              <a:t>klikneme na ikonu </a:t>
            </a:r>
            <a:r>
              <a:rPr lang="cs-CZ" sz="1400" b="1" i="1" dirty="0">
                <a:solidFill>
                  <a:srgbClr val="000066"/>
                </a:solidFill>
                <a:sym typeface="Symbol" pitchFamily="18" charset="2"/>
              </a:rPr>
              <a:t>Via</a:t>
            </a:r>
            <a:r>
              <a:rPr lang="cs-CZ" sz="1400" i="1" dirty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cs-CZ" sz="1400" i="1" dirty="0" smtClean="0">
                <a:sym typeface="Symbol" pitchFamily="18" charset="2"/>
              </a:rPr>
              <a:t>(</a:t>
            </a:r>
            <a:r>
              <a:rPr lang="en-US" sz="1400" i="1" dirty="0" smtClean="0">
                <a:sym typeface="Symbol" pitchFamily="18" charset="2"/>
              </a:rPr>
              <a:t>p</a:t>
            </a:r>
            <a:r>
              <a:rPr lang="cs-CZ" sz="1400" i="1" dirty="0" err="1" smtClean="0">
                <a:sym typeface="Symbol" pitchFamily="18" charset="2"/>
              </a:rPr>
              <a:t>rokovený</a:t>
            </a:r>
            <a:r>
              <a:rPr lang="cs-CZ" sz="1400" i="1" dirty="0" smtClean="0">
                <a:sym typeface="Symbol" pitchFamily="18" charset="2"/>
              </a:rPr>
              <a:t> </a:t>
            </a:r>
            <a:r>
              <a:rPr lang="cs-CZ" sz="1400" i="1" dirty="0">
                <a:sym typeface="Symbol" pitchFamily="18" charset="2"/>
              </a:rPr>
              <a:t>otvor)</a:t>
            </a:r>
            <a:r>
              <a:rPr lang="cs-CZ" sz="1400" dirty="0">
                <a:solidFill>
                  <a:srgbClr val="339933"/>
                </a:solidFill>
                <a:sym typeface="Symbol" pitchFamily="18" charset="2"/>
              </a:rPr>
              <a:t> </a:t>
            </a:r>
            <a:r>
              <a:rPr lang="cs-CZ" sz="1400" dirty="0">
                <a:sym typeface="Symbol" pitchFamily="18" charset="2"/>
              </a:rPr>
              <a:t>a nastavíme parametry </a:t>
            </a:r>
            <a:r>
              <a:rPr lang="cs-CZ" sz="1400" dirty="0" err="1" smtClean="0">
                <a:sym typeface="Symbol" pitchFamily="18" charset="2"/>
              </a:rPr>
              <a:t>prokovů</a:t>
            </a:r>
            <a:r>
              <a:rPr lang="cs-CZ" sz="1400" dirty="0" smtClean="0">
                <a:sym typeface="Symbol" pitchFamily="18" charset="2"/>
              </a:rPr>
              <a:t>, </a:t>
            </a:r>
            <a:r>
              <a:rPr lang="cs-CZ" sz="1400" dirty="0">
                <a:sym typeface="Symbol" pitchFamily="18" charset="2"/>
              </a:rPr>
              <a:t>a to: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</a:pPr>
            <a:endParaRPr lang="cs-CZ" sz="1400" b="1" dirty="0">
              <a:sym typeface="Symbol" pitchFamily="18" charset="2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dirty="0">
                <a:sym typeface="Symbol" pitchFamily="18" charset="2"/>
              </a:rPr>
              <a:t>průměr plošky</a:t>
            </a:r>
            <a:r>
              <a:rPr lang="cs-CZ" sz="1400" dirty="0">
                <a:sym typeface="Symbol" pitchFamily="18" charset="2"/>
              </a:rPr>
              <a:t> … </a:t>
            </a:r>
            <a:r>
              <a:rPr lang="cs-CZ" sz="1400" b="1" i="1" dirty="0" err="1">
                <a:solidFill>
                  <a:srgbClr val="000066"/>
                </a:solidFill>
                <a:sym typeface="Symbol" pitchFamily="18" charset="2"/>
              </a:rPr>
              <a:t>Change</a:t>
            </a:r>
            <a:r>
              <a:rPr lang="cs-CZ" sz="1400" b="1" i="1" dirty="0">
                <a:solidFill>
                  <a:srgbClr val="000066"/>
                </a:solidFill>
                <a:sym typeface="Symbol" pitchFamily="18" charset="2"/>
              </a:rPr>
              <a:t>  </a:t>
            </a:r>
            <a:r>
              <a:rPr lang="cs-CZ" sz="1400" b="1" i="1" dirty="0" err="1">
                <a:solidFill>
                  <a:srgbClr val="000066"/>
                </a:solidFill>
                <a:sym typeface="Symbol" pitchFamily="18" charset="2"/>
              </a:rPr>
              <a:t>Diameter</a:t>
            </a:r>
            <a:r>
              <a:rPr lang="cs-CZ" sz="1400" dirty="0">
                <a:sym typeface="Symbol" pitchFamily="18" charset="2"/>
              </a:rPr>
              <a:t>;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dirty="0">
                <a:sym typeface="Symbol" pitchFamily="18" charset="2"/>
              </a:rPr>
              <a:t>průměr otvoru</a:t>
            </a:r>
            <a:r>
              <a:rPr lang="cs-CZ" sz="1400" dirty="0">
                <a:sym typeface="Symbol" pitchFamily="18" charset="2"/>
              </a:rPr>
              <a:t> … </a:t>
            </a:r>
            <a:r>
              <a:rPr lang="cs-CZ" sz="1400" b="1" i="1" dirty="0" err="1">
                <a:solidFill>
                  <a:srgbClr val="000066"/>
                </a:solidFill>
                <a:sym typeface="Symbol" pitchFamily="18" charset="2"/>
              </a:rPr>
              <a:t>Change</a:t>
            </a:r>
            <a:r>
              <a:rPr lang="cs-CZ" sz="1400" b="1" i="1" dirty="0">
                <a:solidFill>
                  <a:srgbClr val="000066"/>
                </a:solidFill>
                <a:sym typeface="Symbol" pitchFamily="18" charset="2"/>
              </a:rPr>
              <a:t>  </a:t>
            </a:r>
            <a:r>
              <a:rPr lang="cs-CZ" sz="1400" b="1" i="1" dirty="0" err="1">
                <a:solidFill>
                  <a:srgbClr val="000066"/>
                </a:solidFill>
                <a:sym typeface="Symbol" pitchFamily="18" charset="2"/>
              </a:rPr>
              <a:t>Drill</a:t>
            </a:r>
            <a:r>
              <a:rPr lang="cs-CZ" sz="1400" dirty="0">
                <a:sym typeface="Symbol" pitchFamily="18" charset="2"/>
              </a:rPr>
              <a:t>;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dirty="0">
                <a:sym typeface="Symbol" pitchFamily="18" charset="2"/>
              </a:rPr>
              <a:t>tvar </a:t>
            </a:r>
            <a:r>
              <a:rPr lang="cs-CZ" sz="1400" b="1" dirty="0" err="1" smtClean="0">
                <a:sym typeface="Symbol" pitchFamily="18" charset="2"/>
              </a:rPr>
              <a:t>prokovů</a:t>
            </a:r>
            <a:r>
              <a:rPr lang="cs-CZ" sz="1400" dirty="0" smtClean="0">
                <a:sym typeface="Symbol" pitchFamily="18" charset="2"/>
              </a:rPr>
              <a:t> </a:t>
            </a:r>
            <a:r>
              <a:rPr lang="cs-CZ" sz="1400" dirty="0">
                <a:sym typeface="Symbol" pitchFamily="18" charset="2"/>
              </a:rPr>
              <a:t>… </a:t>
            </a:r>
            <a:r>
              <a:rPr lang="cs-CZ" sz="1400" b="1" i="1" dirty="0" err="1">
                <a:solidFill>
                  <a:srgbClr val="000066"/>
                </a:solidFill>
                <a:sym typeface="Symbol" pitchFamily="18" charset="2"/>
              </a:rPr>
              <a:t>Change</a:t>
            </a:r>
            <a:r>
              <a:rPr lang="cs-CZ" sz="1400" b="1" i="1" dirty="0">
                <a:solidFill>
                  <a:srgbClr val="000066"/>
                </a:solidFill>
                <a:sym typeface="Symbol" pitchFamily="18" charset="2"/>
              </a:rPr>
              <a:t>  </a:t>
            </a:r>
            <a:r>
              <a:rPr lang="cs-CZ" sz="1400" b="1" i="1" dirty="0" err="1">
                <a:solidFill>
                  <a:srgbClr val="000066"/>
                </a:solidFill>
                <a:sym typeface="Symbol" pitchFamily="18" charset="2"/>
              </a:rPr>
              <a:t>Shape</a:t>
            </a:r>
            <a:r>
              <a:rPr lang="cs-CZ" sz="1400" dirty="0">
                <a:sym typeface="Symbol" pitchFamily="18" charset="2"/>
              </a:rPr>
              <a:t>.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cs-CZ" sz="1400" dirty="0">
              <a:sym typeface="Symbol" pitchFamily="18" charset="2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</a:pPr>
            <a:endParaRPr lang="cs-CZ" sz="1400" i="1" dirty="0">
              <a:sym typeface="Symbol" pitchFamily="18" charset="2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cs-CZ" sz="2600" b="1" dirty="0" smtClean="0">
                <a:solidFill>
                  <a:schemeClr val="tx1"/>
                </a:solidFill>
                <a:latin typeface="Verdana" pitchFamily="34" charset="0"/>
              </a:rPr>
              <a:t>Jak zvětšit průměr pájecí plošky?</a:t>
            </a:r>
          </a:p>
        </p:txBody>
      </p:sp>
      <p:grpSp>
        <p:nvGrpSpPr>
          <p:cNvPr id="14" name="Skupina 13"/>
          <p:cNvGrpSpPr/>
          <p:nvPr/>
        </p:nvGrpSpPr>
        <p:grpSpPr>
          <a:xfrm>
            <a:off x="352425" y="6497638"/>
            <a:ext cx="1122058" cy="117496"/>
            <a:chOff x="352425" y="6497638"/>
            <a:chExt cx="1122058" cy="117496"/>
          </a:xfrm>
        </p:grpSpPr>
        <p:pic>
          <p:nvPicPr>
            <p:cNvPr id="6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783853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928662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1072471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1216281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1360090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5"/>
          <p:cNvSpPr>
            <a:spLocks noChangeArrowheads="1"/>
          </p:cNvSpPr>
          <p:nvPr/>
        </p:nvSpPr>
        <p:spPr bwMode="auto">
          <a:xfrm>
            <a:off x="500034" y="1779586"/>
            <a:ext cx="8143932" cy="164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cs-CZ" sz="1400" dirty="0">
              <a:sym typeface="Symbol" pitchFamily="18" charset="2"/>
            </a:endParaRPr>
          </a:p>
          <a:p>
            <a:pPr marL="342900" indent="-342900" algn="just"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>
                <a:sym typeface="Symbol" pitchFamily="18" charset="2"/>
              </a:rPr>
              <a:t>umístíme </a:t>
            </a:r>
            <a:r>
              <a:rPr lang="cs-CZ" sz="1400" dirty="0" err="1">
                <a:sym typeface="Symbol" pitchFamily="18" charset="2"/>
              </a:rPr>
              <a:t>prokovy</a:t>
            </a:r>
            <a:r>
              <a:rPr lang="cs-CZ" sz="1400" dirty="0">
                <a:sym typeface="Symbol" pitchFamily="18" charset="2"/>
              </a:rPr>
              <a:t> na požadovaná místa (tj.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cs-CZ" sz="1400" dirty="0">
                <a:sym typeface="Symbol" pitchFamily="18" charset="2"/>
              </a:rPr>
              <a:t>překryjeme jimi původní pájecí plošky), je výhodné zapnout si vrstvu vrtání (</a:t>
            </a:r>
            <a:r>
              <a:rPr lang="cs-CZ" sz="1400" b="1" dirty="0">
                <a:solidFill>
                  <a:srgbClr val="000066"/>
                </a:solidFill>
                <a:sym typeface="Symbol" pitchFamily="18" charset="2"/>
              </a:rPr>
              <a:t>vrstva č. </a:t>
            </a:r>
            <a:r>
              <a:rPr lang="cs-CZ" sz="1400" b="1" i="1" dirty="0">
                <a:solidFill>
                  <a:srgbClr val="000066"/>
                </a:solidFill>
                <a:sym typeface="Symbol" pitchFamily="18" charset="2"/>
              </a:rPr>
              <a:t>44</a:t>
            </a:r>
            <a:r>
              <a:rPr lang="cs-CZ" sz="1400" i="1" dirty="0">
                <a:sym typeface="Symbol" pitchFamily="18" charset="2"/>
              </a:rPr>
              <a:t> – </a:t>
            </a:r>
            <a:r>
              <a:rPr lang="cs-CZ" sz="1400" i="1" dirty="0" err="1">
                <a:sym typeface="Symbol" pitchFamily="18" charset="2"/>
              </a:rPr>
              <a:t>Drills</a:t>
            </a:r>
            <a:r>
              <a:rPr lang="cs-CZ" sz="1400" dirty="0">
                <a:sym typeface="Symbol" pitchFamily="18" charset="2"/>
              </a:rPr>
              <a:t>). </a:t>
            </a:r>
            <a:endParaRPr lang="cs-CZ" sz="1400" dirty="0" smtClean="0">
              <a:sym typeface="Symbol" pitchFamily="18" charset="2"/>
            </a:endParaRPr>
          </a:p>
          <a:p>
            <a:pPr marL="342900" indent="-342900" algn="just"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n"/>
            </a:pPr>
            <a:endParaRPr lang="cs-CZ" sz="1400" dirty="0">
              <a:sym typeface="Symbol" pitchFamily="18" charset="2"/>
            </a:endParaRPr>
          </a:p>
          <a:p>
            <a:pPr marL="342900" indent="-342900" algn="just">
              <a:spcBef>
                <a:spcPts val="0"/>
              </a:spcBef>
            </a:pPr>
            <a:endParaRPr lang="cs-CZ" sz="1400" dirty="0"/>
          </a:p>
          <a:p>
            <a:pPr marL="342900" indent="-342900" algn="ctr">
              <a:spcBef>
                <a:spcPts val="0"/>
              </a:spcBef>
            </a:pPr>
            <a:r>
              <a:rPr lang="cs-CZ" sz="1400" b="1" dirty="0"/>
              <a:t>	 </a:t>
            </a:r>
            <a:r>
              <a:rPr lang="cs-CZ" sz="1400" i="1" dirty="0"/>
              <a:t>Poznámka: </a:t>
            </a:r>
            <a:r>
              <a:rPr lang="cs-CZ" sz="1400" i="1" dirty="0" smtClean="0"/>
              <a:t>Nejčastěji se </a:t>
            </a:r>
            <a:r>
              <a:rPr lang="cs-CZ" sz="1400" i="1" dirty="0"/>
              <a:t>používá pro ruční vrtání tvar plošky kulatý, průměr plošky se volí nejčastěji 2,5 mm (100 </a:t>
            </a:r>
            <a:r>
              <a:rPr lang="cs-CZ" sz="1400" i="1" dirty="0" err="1"/>
              <a:t>milů</a:t>
            </a:r>
            <a:r>
              <a:rPr lang="cs-CZ" sz="1400" i="1" dirty="0"/>
              <a:t>), průměr otvoru 0,4 mm (16 </a:t>
            </a:r>
            <a:r>
              <a:rPr lang="cs-CZ" sz="1400" i="1" dirty="0" err="1"/>
              <a:t>milů</a:t>
            </a:r>
            <a:r>
              <a:rPr lang="cs-CZ" sz="1400" i="1" dirty="0"/>
              <a:t>).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cs-CZ" sz="1400" dirty="0">
              <a:sym typeface="Symbol" pitchFamily="18" charset="2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cs-CZ" sz="1400" i="1" dirty="0">
              <a:sym typeface="Symbol" pitchFamily="18" charset="2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Jak zvětšit průměr pájecí plošky?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352425" y="6497638"/>
            <a:ext cx="1122058" cy="117496"/>
            <a:chOff x="352425" y="6497638"/>
            <a:chExt cx="1122058" cy="117496"/>
          </a:xfrm>
        </p:grpSpPr>
        <p:pic>
          <p:nvPicPr>
            <p:cNvPr id="5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783853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928662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1072471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1216281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1360090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Skupina 2"/>
          <p:cNvGrpSpPr/>
          <p:nvPr/>
        </p:nvGrpSpPr>
        <p:grpSpPr>
          <a:xfrm>
            <a:off x="2843213" y="3933056"/>
            <a:ext cx="3381375" cy="1710522"/>
            <a:chOff x="2843213" y="3933056"/>
            <a:chExt cx="3381375" cy="1710522"/>
          </a:xfrm>
        </p:grpSpPr>
        <p:sp>
          <p:nvSpPr>
            <p:cNvPr id="1033" name="Text Box 16"/>
            <p:cNvSpPr txBox="1">
              <a:spLocks noChangeArrowheads="1"/>
            </p:cNvSpPr>
            <p:nvPr/>
          </p:nvSpPr>
          <p:spPr bwMode="auto">
            <a:xfrm>
              <a:off x="2843213" y="5386403"/>
              <a:ext cx="3381375" cy="257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cs-CZ" sz="1200" i="1" dirty="0"/>
                <a:t>Video </a:t>
              </a:r>
              <a:r>
                <a:rPr lang="cs-CZ" sz="1200" i="1" dirty="0" smtClean="0"/>
                <a:t>23 </a:t>
              </a:r>
              <a:r>
                <a:rPr lang="cs-CZ" sz="1200" i="1" dirty="0"/>
                <a:t>– Zvětšení pájecích plošek</a:t>
              </a:r>
            </a:p>
          </p:txBody>
        </p:sp>
        <p:pic>
          <p:nvPicPr>
            <p:cNvPr id="2" name="Obrázek 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799" y="3933056"/>
              <a:ext cx="1274203" cy="1243481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500034" y="1714489"/>
            <a:ext cx="814393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cs-CZ" sz="1400" dirty="0"/>
              <a:t>Při vrtání otvorů do destičky s plošnými spoji musíme zajistit, aby otvory pro vývody součástek byly přesně ve středu pájecí plošky. Při nedodržení tohoto požadavku jsou spoje nevzhledné a při ručním vrtání otvorů na stojanové vrtačce může velice snadno dojít k situaci, že vrták utrhne měděnou fólii          z pájecí plošky. </a:t>
            </a:r>
          </a:p>
          <a:p>
            <a:pPr algn="just">
              <a:spcBef>
                <a:spcPct val="20000"/>
              </a:spcBef>
            </a:pPr>
            <a:endParaRPr lang="cs-CZ" sz="1400" dirty="0"/>
          </a:p>
          <a:p>
            <a:pPr algn="just">
              <a:spcBef>
                <a:spcPct val="20000"/>
              </a:spcBef>
            </a:pPr>
            <a:r>
              <a:rPr lang="cs-CZ" sz="1400" dirty="0" smtClean="0"/>
              <a:t>Po </a:t>
            </a:r>
            <a:r>
              <a:rPr lang="cs-CZ" sz="1400" dirty="0"/>
              <a:t>vyleptání plošného spoje budeme mít přesně ve středu pájecí plošky otvor v měděné fólii o průměru např. 0,4 mm. Ten nám při vrtání vystředí vrták.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</a:pPr>
            <a:r>
              <a:rPr lang="cs-CZ" sz="2600" b="1" kern="0" dirty="0" smtClean="0">
                <a:latin typeface="Verdana" pitchFamily="34" charset="0"/>
              </a:rPr>
              <a:t>Proč používat jednotný průměr otvorů </a:t>
            </a:r>
            <a:br>
              <a:rPr lang="cs-CZ" sz="2600" b="1" kern="0" dirty="0" smtClean="0">
                <a:latin typeface="Verdana" pitchFamily="34" charset="0"/>
              </a:rPr>
            </a:br>
            <a:r>
              <a:rPr lang="cs-CZ" sz="2600" b="1" kern="0" dirty="0" smtClean="0">
                <a:latin typeface="Verdana" pitchFamily="34" charset="0"/>
              </a:rPr>
              <a:t>pro vývody na klišé plošného spoje?</a:t>
            </a:r>
          </a:p>
        </p:txBody>
      </p:sp>
      <p:pic>
        <p:nvPicPr>
          <p:cNvPr id="16" name="Obrázek 15" descr="dps_vrtani_otvoru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1842" y="3696641"/>
            <a:ext cx="3860317" cy="2304127"/>
          </a:xfrm>
          <a:prstGeom prst="rect">
            <a:avLst/>
          </a:prstGeom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331913" y="6072206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Obr. </a:t>
            </a:r>
            <a:r>
              <a:rPr lang="cs-CZ" sz="1200" i="1" dirty="0" smtClean="0"/>
              <a:t>46 </a:t>
            </a:r>
            <a:r>
              <a:rPr lang="cs-CZ" sz="1200" i="1" dirty="0"/>
              <a:t>– Ukázka </a:t>
            </a:r>
            <a:r>
              <a:rPr lang="cs-CZ" sz="1200" i="1" dirty="0" smtClean="0"/>
              <a:t>správného nastavení velikosti otvorů pro pájecí plošky</a:t>
            </a:r>
            <a:endParaRPr lang="cs-CZ" sz="1200" i="1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352425" y="6497638"/>
            <a:ext cx="1122058" cy="117496"/>
            <a:chOff x="352425" y="6497638"/>
            <a:chExt cx="1122058" cy="117496"/>
          </a:xfrm>
        </p:grpSpPr>
        <p:pic>
          <p:nvPicPr>
            <p:cNvPr id="6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3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783853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3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928662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3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1072471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3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1216281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3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1360090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611188" y="1773238"/>
            <a:ext cx="7921625" cy="208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cs-CZ" sz="1400" dirty="0"/>
              <a:t>V případě, že nepoužijeme konektory, svorkovnice do plošných spojů (např. typu ARK) či plastové kabelové příchytky, můžeme kabel proti vytržení jednotlivých žil zajistit níže popsaným způsobem.</a:t>
            </a:r>
          </a:p>
          <a:p>
            <a:pPr algn="just">
              <a:spcBef>
                <a:spcPts val="0"/>
              </a:spcBef>
            </a:pPr>
            <a:endParaRPr lang="cs-CZ" sz="1400" dirty="0"/>
          </a:p>
          <a:p>
            <a:pPr algn="just">
              <a:spcBef>
                <a:spcPts val="0"/>
              </a:spcBef>
            </a:pPr>
            <a:endParaRPr lang="cs-CZ" sz="1400" dirty="0" smtClean="0"/>
          </a:p>
          <a:p>
            <a:pPr algn="just">
              <a:spcBef>
                <a:spcPts val="0"/>
              </a:spcBef>
            </a:pPr>
            <a:endParaRPr lang="cs-CZ" sz="1400" dirty="0" smtClean="0"/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poblíž pájecích plošek vytvoříme dva </a:t>
            </a:r>
            <a:r>
              <a:rPr lang="cs-CZ" sz="1400" dirty="0" err="1" smtClean="0"/>
              <a:t>prokovy</a:t>
            </a:r>
            <a:r>
              <a:rPr lang="en-US" sz="1400" dirty="0" smtClean="0"/>
              <a:t>;</a:t>
            </a:r>
            <a:endParaRPr lang="cs-CZ" sz="1400" dirty="0" smtClean="0"/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z vodiče vytvoříme můstek, pod kterým podvlečeme zajišťovaný kabel</a:t>
            </a:r>
            <a:r>
              <a:rPr lang="en-US" sz="1400" dirty="0" smtClean="0"/>
              <a:t>;</a:t>
            </a:r>
            <a:endParaRPr lang="cs-CZ" sz="1400" dirty="0" smtClean="0"/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můstek upravíme a připájíme na pájecí plošky </a:t>
            </a:r>
            <a:r>
              <a:rPr lang="cs-CZ" sz="1400" dirty="0" err="1" smtClean="0"/>
              <a:t>prokovů</a:t>
            </a:r>
            <a:r>
              <a:rPr lang="en-US" sz="1400" dirty="0" smtClean="0"/>
              <a:t>.</a:t>
            </a:r>
            <a:endParaRPr lang="cs-CZ" sz="1400" dirty="0" smtClean="0">
              <a:sym typeface="Symbol" pitchFamily="18" charset="2"/>
            </a:endParaRPr>
          </a:p>
          <a:p>
            <a:pPr algn="just">
              <a:spcBef>
                <a:spcPts val="0"/>
              </a:spcBef>
            </a:pPr>
            <a:endParaRPr lang="cs-CZ" sz="1400" dirty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331913" y="4133868"/>
            <a:ext cx="6480175" cy="1938338"/>
            <a:chOff x="839" y="2481"/>
            <a:chExt cx="4082" cy="1221"/>
          </a:xfrm>
        </p:grpSpPr>
        <p:sp>
          <p:nvSpPr>
            <p:cNvPr id="12307" name="Text Box 8"/>
            <p:cNvSpPr txBox="1">
              <a:spLocks noChangeArrowheads="1"/>
            </p:cNvSpPr>
            <p:nvPr/>
          </p:nvSpPr>
          <p:spPr bwMode="auto">
            <a:xfrm>
              <a:off x="839" y="3540"/>
              <a:ext cx="4082" cy="1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cs-CZ" sz="1200" i="1" dirty="0"/>
                <a:t>Obr. </a:t>
              </a:r>
              <a:r>
                <a:rPr lang="cs-CZ" sz="1200" i="1" dirty="0" smtClean="0"/>
                <a:t>47 </a:t>
              </a:r>
              <a:r>
                <a:rPr lang="cs-CZ" sz="1200" i="1" dirty="0"/>
                <a:t>– Ukázka zajištění kabelu proti vytržení z desky pomocí můstku</a:t>
              </a:r>
            </a:p>
          </p:txBody>
        </p:sp>
        <p:pic>
          <p:nvPicPr>
            <p:cNvPr id="12308" name="Picture 10" descr="obrazek_3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53" y="2481"/>
              <a:ext cx="1054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</a:pPr>
            <a:r>
              <a:rPr lang="cs-CZ" sz="2600" b="1" kern="0" dirty="0" smtClean="0">
                <a:latin typeface="Verdana" pitchFamily="34" charset="0"/>
              </a:rPr>
              <a:t>Jak připojit kabel k destičce s plošnými spoji?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352425" y="6497638"/>
            <a:ext cx="1122058" cy="117496"/>
            <a:chOff x="352425" y="6497638"/>
            <a:chExt cx="1122058" cy="117496"/>
          </a:xfrm>
        </p:grpSpPr>
        <p:pic>
          <p:nvPicPr>
            <p:cNvPr id="7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783853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3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928662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3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1072471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3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1216281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3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1360090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00034" y="1773238"/>
            <a:ext cx="8215369" cy="1798638"/>
          </a:xfrm>
          <a:noFill/>
        </p:spPr>
        <p:txBody>
          <a:bodyPr/>
          <a:lstStyle/>
          <a:p>
            <a:pPr marL="0" indent="0" algn="just">
              <a:spcBef>
                <a:spcPts val="0"/>
              </a:spcBef>
              <a:buFontTx/>
              <a:buNone/>
            </a:pPr>
            <a:r>
              <a:rPr lang="cs-CZ" sz="1400" dirty="0" smtClean="0"/>
              <a:t>Vlastní uchycení desky s plošnými spoji provádíme v rozích desky pomocí distančních sloupků, šroubů nebo matic, nejčastěji velikosti M3.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endParaRPr lang="cs-CZ" sz="1400" dirty="0" smtClean="0"/>
          </a:p>
          <a:p>
            <a:pPr marL="0" indent="0" algn="just">
              <a:spcBef>
                <a:spcPts val="0"/>
              </a:spcBef>
              <a:buFontTx/>
              <a:buNone/>
            </a:pPr>
            <a:r>
              <a:rPr lang="cs-CZ" sz="1400" dirty="0" smtClean="0"/>
              <a:t>V okolí matice či hlavy šroubu musíme ponechat volný montážní prostor, kde se nesmí nacházet žádné součástky znemožňující použití šroubováku nebo klíče. 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r>
              <a:rPr lang="cs-CZ" sz="1400" dirty="0" smtClean="0"/>
              <a:t>Např. pro šroub M3 je minimální průměr montážního prostoru 6 mm od osy šroubu, pro matici M3 to je        11 mm od osy matice.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476375" y="3789363"/>
            <a:ext cx="6191250" cy="2160587"/>
            <a:chOff x="930" y="2387"/>
            <a:chExt cx="3900" cy="1361"/>
          </a:xfrm>
        </p:grpSpPr>
        <p:grpSp>
          <p:nvGrpSpPr>
            <p:cNvPr id="13331" name="Group 36"/>
            <p:cNvGrpSpPr>
              <a:grpSpLocks/>
            </p:cNvGrpSpPr>
            <p:nvPr/>
          </p:nvGrpSpPr>
          <p:grpSpPr bwMode="auto">
            <a:xfrm>
              <a:off x="930" y="2387"/>
              <a:ext cx="1633" cy="1361"/>
              <a:chOff x="930" y="2387"/>
              <a:chExt cx="1633" cy="1361"/>
            </a:xfrm>
          </p:grpSpPr>
          <p:pic>
            <p:nvPicPr>
              <p:cNvPr id="13335" name="Picture 14" descr="obrazek_3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67" y="2387"/>
                <a:ext cx="1360" cy="1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36" name="Text Box 15"/>
              <p:cNvSpPr txBox="1">
                <a:spLocks noChangeArrowheads="1"/>
              </p:cNvSpPr>
              <p:nvPr/>
            </p:nvSpPr>
            <p:spPr bwMode="auto">
              <a:xfrm>
                <a:off x="930" y="3586"/>
                <a:ext cx="1633" cy="1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hlink"/>
                  </a:buClr>
                  <a:buSzPct val="120000"/>
                </a:pPr>
                <a:r>
                  <a:rPr lang="cs-CZ" sz="1200" i="1" dirty="0"/>
                  <a:t>Obr. </a:t>
                </a:r>
                <a:r>
                  <a:rPr lang="cs-CZ" sz="1200" i="1" dirty="0" smtClean="0"/>
                  <a:t>48 </a:t>
                </a:r>
                <a:r>
                  <a:rPr lang="cs-CZ" sz="1200" i="1" dirty="0"/>
                  <a:t>– Montážní otvor</a:t>
                </a:r>
              </a:p>
            </p:txBody>
          </p:sp>
        </p:grpSp>
        <p:grpSp>
          <p:nvGrpSpPr>
            <p:cNvPr id="13332" name="Group 19"/>
            <p:cNvGrpSpPr>
              <a:grpSpLocks/>
            </p:cNvGrpSpPr>
            <p:nvPr/>
          </p:nvGrpSpPr>
          <p:grpSpPr bwMode="auto">
            <a:xfrm>
              <a:off x="3197" y="2387"/>
              <a:ext cx="1633" cy="1361"/>
              <a:chOff x="2971" y="2523"/>
              <a:chExt cx="1633" cy="1361"/>
            </a:xfrm>
          </p:grpSpPr>
          <p:pic>
            <p:nvPicPr>
              <p:cNvPr id="13333" name="Picture 13" descr="obrazek_3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87" y="2523"/>
                <a:ext cx="1381" cy="1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34" name="Text Box 18"/>
              <p:cNvSpPr txBox="1">
                <a:spLocks noChangeArrowheads="1"/>
              </p:cNvSpPr>
              <p:nvPr/>
            </p:nvSpPr>
            <p:spPr bwMode="auto">
              <a:xfrm>
                <a:off x="2971" y="3722"/>
                <a:ext cx="1633" cy="1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hlink"/>
                  </a:buClr>
                  <a:buSzPct val="120000"/>
                </a:pPr>
                <a:r>
                  <a:rPr lang="cs-CZ" sz="1200" i="1" dirty="0"/>
                  <a:t>Obr. </a:t>
                </a:r>
                <a:r>
                  <a:rPr lang="cs-CZ" sz="1200" i="1" dirty="0" smtClean="0"/>
                  <a:t>49 </a:t>
                </a:r>
                <a:r>
                  <a:rPr lang="cs-CZ" sz="1200" i="1" dirty="0"/>
                  <a:t>– Model konstrukce</a:t>
                </a:r>
              </a:p>
            </p:txBody>
          </p:sp>
        </p:grp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</a:pPr>
            <a:r>
              <a:rPr lang="pl-PL" sz="2600" b="1" kern="0" dirty="0" smtClean="0">
                <a:latin typeface="Verdana" pitchFamily="34" charset="0"/>
              </a:rPr>
              <a:t>Jak mechanicky upevnit destičku                s plošnými spoji do konstrukce?</a:t>
            </a:r>
          </a:p>
        </p:txBody>
      </p:sp>
      <p:grpSp>
        <p:nvGrpSpPr>
          <p:cNvPr id="19" name="Skupina 18"/>
          <p:cNvGrpSpPr/>
          <p:nvPr/>
        </p:nvGrpSpPr>
        <p:grpSpPr>
          <a:xfrm>
            <a:off x="352425" y="6497638"/>
            <a:ext cx="1122058" cy="117496"/>
            <a:chOff x="352425" y="6497638"/>
            <a:chExt cx="1122058" cy="117496"/>
          </a:xfrm>
        </p:grpSpPr>
        <p:pic>
          <p:nvPicPr>
            <p:cNvPr id="11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4" cstate="print">
              <a:lum/>
            </a:blip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 cstate="print">
              <a:lum/>
            </a:blip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 cstate="print">
              <a:lum/>
            </a:blip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 cstate="print">
              <a:lum/>
            </a:blip>
            <a:srcRect/>
            <a:stretch>
              <a:fillRect/>
            </a:stretch>
          </p:blipFill>
          <p:spPr bwMode="auto">
            <a:xfrm>
              <a:off x="783853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4" cstate="print">
              <a:lum/>
            </a:blip>
            <a:srcRect/>
            <a:stretch>
              <a:fillRect/>
            </a:stretch>
          </p:blipFill>
          <p:spPr bwMode="auto">
            <a:xfrm>
              <a:off x="928662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1072471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1216281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1360090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00034" y="1700213"/>
            <a:ext cx="8143932" cy="1585911"/>
          </a:xfrm>
          <a:noFill/>
        </p:spPr>
        <p:txBody>
          <a:bodyPr/>
          <a:lstStyle/>
          <a:p>
            <a:pPr marL="0" indent="0" algn="just">
              <a:buFontTx/>
              <a:buNone/>
            </a:pPr>
            <a:r>
              <a:rPr lang="cs-CZ" sz="1400" dirty="0" smtClean="0"/>
              <a:t>Ke chlazení součástek můžeme využít oblast měděné fólie pod pouzdrem součástky (nejsou zde plošné vodiče), kterou vytvoříme pomocí polygonu. Můžeme použít i „rozlitou“ měď na celé desce.</a:t>
            </a:r>
          </a:p>
          <a:p>
            <a:pPr marL="0" indent="0" algn="just">
              <a:buFontTx/>
              <a:buNone/>
            </a:pPr>
            <a:endParaRPr lang="cs-CZ" sz="1400" dirty="0" smtClean="0"/>
          </a:p>
          <a:p>
            <a:pPr marL="0" indent="0" algn="just">
              <a:buFontTx/>
              <a:buNone/>
            </a:pPr>
            <a:r>
              <a:rPr lang="cs-CZ" sz="1400" dirty="0" smtClean="0"/>
              <a:t>Při větším ztrátovém výkonu je nutné použít chladič, který umístíme na desku a při nedostatku místa mimo desku. Vždy je nutno chladič se součástkou mechanicky upevnit k desce nebo konstrukci.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cs-CZ" sz="1400" dirty="0" smtClean="0"/>
          </a:p>
        </p:txBody>
      </p:sp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544513" y="3214686"/>
            <a:ext cx="7921625" cy="260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cs-CZ" sz="1400" b="1" u="sng" dirty="0"/>
          </a:p>
          <a:p>
            <a:pPr marL="355600" lvl="1" indent="-355600" algn="just">
              <a:spcBef>
                <a:spcPts val="0"/>
              </a:spcBef>
              <a:spcAft>
                <a:spcPts val="1200"/>
              </a:spcAft>
              <a:buClr>
                <a:srgbClr val="CC0000"/>
              </a:buClr>
            </a:pPr>
            <a:r>
              <a:rPr lang="cs-CZ" sz="1400" b="1" dirty="0" smtClean="0">
                <a:solidFill>
                  <a:srgbClr val="FF0000"/>
                </a:solidFill>
              </a:rPr>
              <a:t>POZOR!!!</a:t>
            </a:r>
          </a:p>
          <a:p>
            <a:pPr marL="355600" lvl="1" indent="-355600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součástky </a:t>
            </a:r>
            <a:r>
              <a:rPr lang="cs-CZ" sz="1400" dirty="0"/>
              <a:t>citlivé na teplo (elektrolytické kondenzátory) neumísťujeme v blízkosti chladičů          a součástek produkujících teplo;</a:t>
            </a:r>
          </a:p>
          <a:p>
            <a:pPr marL="355600" lvl="1" indent="-355600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/>
              <a:t>při použití monolitických stabilizátorů typu 78xx a 79xx umísťujeme keramické kondenzátory </a:t>
            </a:r>
            <a:br>
              <a:rPr lang="cs-CZ" sz="1400" dirty="0"/>
            </a:br>
            <a:r>
              <a:rPr lang="cs-CZ" sz="1400" dirty="0"/>
              <a:t>co nejblíže ke vstupním a výstupním vývodům stabilizátoru;</a:t>
            </a:r>
          </a:p>
          <a:p>
            <a:pPr marL="355600" lvl="1" indent="-355600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/>
              <a:t>vhodným vedením plošných spojů snižujeme plochy jednotlivých proudových smyček (omezujeme tím možnost vniku rušení z okolí);</a:t>
            </a:r>
          </a:p>
          <a:p>
            <a:pPr marL="355600" lvl="1" indent="-355600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/>
              <a:t>blokovací kondenzátory umísťujeme co nejblíže k příslušným integrovaným obvodům.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</a:pPr>
            <a:r>
              <a:rPr lang="pl-PL" sz="2600" b="1" kern="0" dirty="0" smtClean="0">
                <a:latin typeface="Verdana" pitchFamily="34" charset="0"/>
              </a:rPr>
              <a:t>Jak řešit chlazení a napájení obvodu?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352425" y="6497638"/>
            <a:ext cx="1122058" cy="117496"/>
            <a:chOff x="352425" y="6497638"/>
            <a:chExt cx="1122058" cy="117496"/>
          </a:xfrm>
        </p:grpSpPr>
        <p:pic>
          <p:nvPicPr>
            <p:cNvPr id="5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783853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928662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1072471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1216281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1360090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69963" y="2714620"/>
            <a:ext cx="7204075" cy="2765425"/>
            <a:chOff x="599" y="1455"/>
            <a:chExt cx="4538" cy="1742"/>
          </a:xfrm>
        </p:grpSpPr>
        <p:sp>
          <p:nvSpPr>
            <p:cNvPr id="15378" name="Text Box 9"/>
            <p:cNvSpPr txBox="1">
              <a:spLocks noChangeArrowheads="1"/>
            </p:cNvSpPr>
            <p:nvPr/>
          </p:nvSpPr>
          <p:spPr bwMode="auto">
            <a:xfrm>
              <a:off x="599" y="2931"/>
              <a:ext cx="4538" cy="2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cs-CZ" sz="1200" i="1" dirty="0"/>
                <a:t>Obr. </a:t>
              </a:r>
              <a:r>
                <a:rPr lang="cs-CZ" sz="1200" i="1" dirty="0" smtClean="0"/>
                <a:t>50 </a:t>
              </a:r>
              <a:r>
                <a:rPr lang="cs-CZ" sz="1200" i="1" dirty="0"/>
                <a:t>– Ukázka řešení chlazení monolitického stabilizátoru </a:t>
              </a:r>
              <a:br>
                <a:rPr lang="cs-CZ" sz="1200" i="1" dirty="0"/>
              </a:br>
              <a:r>
                <a:rPr lang="cs-CZ" sz="1200" i="1" dirty="0"/>
                <a:t>s využitím měděné fólie (vlevo pohled ze strany součástek, vpravo pohled na motiv plošného spoje)</a:t>
              </a:r>
            </a:p>
          </p:txBody>
        </p:sp>
        <p:pic>
          <p:nvPicPr>
            <p:cNvPr id="15379" name="Picture 10" descr="obrazek_3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5" y="1457"/>
              <a:ext cx="1845" cy="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11" descr="obrazek_3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0" y="1455"/>
              <a:ext cx="1888" cy="1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</a:pPr>
            <a:r>
              <a:rPr lang="pl-PL" sz="2600" b="1" kern="0" dirty="0" smtClean="0">
                <a:latin typeface="Verdana" pitchFamily="34" charset="0"/>
              </a:rPr>
              <a:t>Jak řešit chlazení a napájení obvodu?</a:t>
            </a:r>
          </a:p>
        </p:txBody>
      </p:sp>
      <p:grpSp>
        <p:nvGrpSpPr>
          <p:cNvPr id="20" name="Skupina 19"/>
          <p:cNvGrpSpPr/>
          <p:nvPr/>
        </p:nvGrpSpPr>
        <p:grpSpPr>
          <a:xfrm>
            <a:off x="352425" y="6497638"/>
            <a:ext cx="1122058" cy="117496"/>
            <a:chOff x="352425" y="6497638"/>
            <a:chExt cx="1122058" cy="117496"/>
          </a:xfrm>
        </p:grpSpPr>
        <p:pic>
          <p:nvPicPr>
            <p:cNvPr id="7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4" cstate="print">
              <a:lum/>
            </a:blip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 cstate="print">
              <a:lum/>
            </a:blip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 cstate="print">
              <a:lum/>
            </a:blip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 cstate="print">
              <a:lum/>
            </a:blip>
            <a:srcRect/>
            <a:stretch>
              <a:fillRect/>
            </a:stretch>
          </p:blipFill>
          <p:spPr bwMode="auto">
            <a:xfrm>
              <a:off x="783853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4" cstate="print">
              <a:lum/>
            </a:blip>
            <a:srcRect/>
            <a:stretch>
              <a:fillRect/>
            </a:stretch>
          </p:blipFill>
          <p:spPr bwMode="auto">
            <a:xfrm>
              <a:off x="928662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 cstate="print">
              <a:lum/>
            </a:blip>
            <a:srcRect/>
            <a:stretch>
              <a:fillRect/>
            </a:stretch>
          </p:blipFill>
          <p:spPr bwMode="auto">
            <a:xfrm>
              <a:off x="1072471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 cstate="print">
              <a:lum/>
            </a:blip>
            <a:srcRect/>
            <a:stretch>
              <a:fillRect/>
            </a:stretch>
          </p:blipFill>
          <p:spPr bwMode="auto">
            <a:xfrm>
              <a:off x="1216281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1360090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11188" y="1846263"/>
            <a:ext cx="7921625" cy="1582737"/>
          </a:xfrm>
          <a:noFill/>
        </p:spPr>
        <p:txBody>
          <a:bodyPr/>
          <a:lstStyle/>
          <a:p>
            <a:pPr marL="0" indent="0" algn="just">
              <a:spcBef>
                <a:spcPts val="0"/>
              </a:spcBef>
              <a:buFontTx/>
              <a:buNone/>
            </a:pPr>
            <a:r>
              <a:rPr lang="cs-CZ" sz="1400" dirty="0" smtClean="0"/>
              <a:t>Šířku plošných spojů volíme s ohledem na dovolené oteplení spoje, tloušťku </a:t>
            </a:r>
            <a:r>
              <a:rPr lang="cs-CZ" sz="1400" dirty="0" err="1" smtClean="0"/>
              <a:t>Cu</a:t>
            </a:r>
            <a:r>
              <a:rPr lang="cs-CZ" sz="1400" dirty="0" smtClean="0"/>
              <a:t> fólie a velikost proudu protékajícího plošným spojem </a:t>
            </a:r>
            <a:r>
              <a:rPr lang="cs-CZ" sz="1400" b="1" i="1" dirty="0" smtClean="0"/>
              <a:t>viz. tabulka 02.</a:t>
            </a:r>
            <a:endParaRPr lang="cs-CZ" sz="1400" dirty="0" smtClean="0"/>
          </a:p>
          <a:p>
            <a:pPr marL="0" indent="0" algn="just">
              <a:spcBef>
                <a:spcPts val="0"/>
              </a:spcBef>
              <a:buFontTx/>
              <a:buNone/>
            </a:pPr>
            <a:endParaRPr lang="cs-CZ" sz="1400" dirty="0" smtClean="0"/>
          </a:p>
          <a:p>
            <a:pPr marL="0" indent="0" algn="just">
              <a:spcBef>
                <a:spcPts val="0"/>
              </a:spcBef>
              <a:buFontTx/>
              <a:buNone/>
            </a:pPr>
            <a:r>
              <a:rPr lang="cs-CZ" sz="1400" dirty="0" smtClean="0"/>
              <a:t>V podmínkách kusové výroby jednoho vzorku fotochemickou cestou stanovíme </a:t>
            </a:r>
            <a:r>
              <a:rPr lang="cs-CZ" sz="1400" b="1" dirty="0" smtClean="0"/>
              <a:t>minimální šířku plošného spoje</a:t>
            </a:r>
            <a:r>
              <a:rPr lang="cs-CZ" sz="1400" dirty="0" smtClean="0"/>
              <a:t> </a:t>
            </a:r>
            <a:r>
              <a:rPr lang="cs-CZ" sz="1400" b="1" i="1" dirty="0" smtClean="0"/>
              <a:t>0,3 mm</a:t>
            </a:r>
            <a:r>
              <a:rPr lang="cs-CZ" sz="1400" dirty="0" smtClean="0"/>
              <a:t>, v nutných případech na krátké vzdálenosti (do 5 mm) je </a:t>
            </a:r>
            <a:r>
              <a:rPr lang="cs-CZ" sz="1400" i="1" dirty="0" smtClean="0"/>
              <a:t>0,25 mm</a:t>
            </a:r>
            <a:r>
              <a:rPr lang="cs-CZ" sz="1400" dirty="0" smtClean="0"/>
              <a:t>. </a:t>
            </a:r>
            <a:r>
              <a:rPr lang="cs-CZ" sz="1400" b="1" dirty="0" smtClean="0"/>
              <a:t>Minimální izolační mezera mezi spoji </a:t>
            </a:r>
            <a:r>
              <a:rPr lang="cs-CZ" sz="1400" dirty="0" smtClean="0"/>
              <a:t>je stanovena </a:t>
            </a:r>
            <a:r>
              <a:rPr lang="cs-CZ" sz="1400" b="1" i="1" dirty="0" smtClean="0"/>
              <a:t>0,4 mm</a:t>
            </a:r>
            <a:r>
              <a:rPr lang="cs-CZ" sz="1400" dirty="0" smtClean="0"/>
              <a:t>.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endParaRPr lang="cs-CZ" sz="1400" dirty="0" smtClean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</a:pPr>
            <a:r>
              <a:rPr lang="pl-PL" sz="2600" b="1" kern="0" dirty="0" smtClean="0">
                <a:latin typeface="Verdana" pitchFamily="34" charset="0"/>
              </a:rPr>
              <a:t>Jaká je šířka plošných spojů a mezera    </a:t>
            </a:r>
            <a:br>
              <a:rPr lang="pl-PL" sz="2600" b="1" kern="0" dirty="0" smtClean="0">
                <a:latin typeface="Verdana" pitchFamily="34" charset="0"/>
              </a:rPr>
            </a:br>
            <a:r>
              <a:rPr lang="pl-PL" sz="2600" b="1" kern="0" dirty="0" smtClean="0">
                <a:latin typeface="Verdana" pitchFamily="34" charset="0"/>
              </a:rPr>
              <a:t>mezi nimi?</a:t>
            </a:r>
          </a:p>
        </p:txBody>
      </p:sp>
      <p:graphicFrame>
        <p:nvGraphicFramePr>
          <p:cNvPr id="19" name="Group 82"/>
          <p:cNvGraphicFramePr>
            <a:graphicFrameLocks/>
          </p:cNvGraphicFramePr>
          <p:nvPr/>
        </p:nvGraphicFramePr>
        <p:xfrm>
          <a:off x="4500562" y="3429000"/>
          <a:ext cx="3384550" cy="2454215"/>
        </p:xfrm>
        <a:graphic>
          <a:graphicData uri="http://schemas.openxmlformats.org/drawingml/2006/table">
            <a:tbl>
              <a:tblPr/>
              <a:tblGrid>
                <a:gridCol w="676275"/>
                <a:gridCol w="677862"/>
                <a:gridCol w="676275"/>
                <a:gridCol w="677863"/>
                <a:gridCol w="676275"/>
              </a:tblGrid>
              <a:tr h="6445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Šířka spoje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Přípustný proud </a:t>
                      </a: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A při maximálním oteplení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 Cu fólie °C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mm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mil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30°C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50°C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70°C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Text Box 83"/>
          <p:cNvSpPr txBox="1">
            <a:spLocks noChangeArrowheads="1"/>
          </p:cNvSpPr>
          <p:nvPr/>
        </p:nvSpPr>
        <p:spPr bwMode="auto">
          <a:xfrm>
            <a:off x="4071934" y="5944888"/>
            <a:ext cx="4097344" cy="3416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Tabulka 02 – Zatížitelnost plošných spojů tloušťky 35 </a:t>
            </a:r>
            <a:r>
              <a:rPr lang="cs-CZ" i="1" dirty="0">
                <a:solidFill>
                  <a:schemeClr val="tx2"/>
                </a:solidFill>
                <a:sym typeface="Symbol" pitchFamily="18" charset="2"/>
              </a:rPr>
              <a:t></a:t>
            </a:r>
            <a:r>
              <a:rPr lang="cs-CZ" sz="1200" i="1" dirty="0"/>
              <a:t>m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642910" y="3500438"/>
            <a:ext cx="3500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FontTx/>
              <a:buNone/>
            </a:pPr>
            <a:r>
              <a:rPr lang="cs-CZ" sz="1400" dirty="0" smtClean="0"/>
              <a:t>Při dostatku místa na desce volíme spoje s větší šířkou. Toto je vhodné například    u svorkovnic pro zajištění větší mechanické odolnosti.</a:t>
            </a:r>
          </a:p>
        </p:txBody>
      </p:sp>
      <p:grpSp>
        <p:nvGrpSpPr>
          <p:cNvPr id="16" name="Skupina 15"/>
          <p:cNvGrpSpPr/>
          <p:nvPr/>
        </p:nvGrpSpPr>
        <p:grpSpPr>
          <a:xfrm>
            <a:off x="352425" y="6497638"/>
            <a:ext cx="1122058" cy="117496"/>
            <a:chOff x="352425" y="6497638"/>
            <a:chExt cx="1122058" cy="117496"/>
          </a:xfrm>
        </p:grpSpPr>
        <p:pic>
          <p:nvPicPr>
            <p:cNvPr id="7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Skupina 14"/>
            <p:cNvGrpSpPr/>
            <p:nvPr/>
          </p:nvGrpSpPr>
          <p:grpSpPr>
            <a:xfrm>
              <a:off x="496234" y="6497638"/>
              <a:ext cx="978249" cy="117496"/>
              <a:chOff x="496234" y="6497638"/>
              <a:chExt cx="978249" cy="117496"/>
            </a:xfrm>
          </p:grpSpPr>
          <p:pic>
            <p:nvPicPr>
              <p:cNvPr id="8" name="Picture 14" descr="tlacitko_ctverec_pocet stran_18px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496234" y="6497638"/>
                <a:ext cx="114393" cy="114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4" descr="tlacitko_ctverec_pocet stran_18px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640044" y="6497638"/>
                <a:ext cx="114393" cy="114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4" descr="tlacitko_ctverec_pocet stran_18px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783853" y="6497638"/>
                <a:ext cx="114393" cy="114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3" descr="tlacitko_ctverec_pocet stran_18px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928662" y="6500834"/>
                <a:ext cx="114393" cy="114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4" descr="tlacitko_ctverec_pocet stran_18px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1072471" y="6500834"/>
                <a:ext cx="114393" cy="114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4" descr="tlacitko_ctverec_pocet stran_18px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1216281" y="6500834"/>
                <a:ext cx="114393" cy="114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4" descr="tlacitko_ctverec_pocet stran_18px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1360090" y="6500834"/>
                <a:ext cx="114393" cy="114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7413</TotalTime>
  <Words>776</Words>
  <Application>Microsoft Office PowerPoint</Application>
  <PresentationFormat>Předvádění na obrazovce (4:3)</PresentationFormat>
  <Paragraphs>118</Paragraphs>
  <Slides>12</Slides>
  <Notes>1</Notes>
  <HiddenSlides>1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Výchozí návrh</vt:lpstr>
      <vt:lpstr>Často kladené otázky 1</vt:lpstr>
      <vt:lpstr>Jak zvětšit průměr pájecí plošky?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Použitá literatura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DUMy</dc:title>
  <dc:creator>Tomáš Milerski</dc:creator>
  <cp:lastModifiedBy>Teacher</cp:lastModifiedBy>
  <cp:revision>339</cp:revision>
  <dcterms:created xsi:type="dcterms:W3CDTF">2007-03-02T14:45:28Z</dcterms:created>
  <dcterms:modified xsi:type="dcterms:W3CDTF">2013-06-07T09:23:06Z</dcterms:modified>
</cp:coreProperties>
</file>