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1" r:id="rId2"/>
    <p:sldId id="321" r:id="rId3"/>
    <p:sldId id="322" r:id="rId4"/>
    <p:sldId id="323" r:id="rId5"/>
    <p:sldId id="324" r:id="rId6"/>
    <p:sldId id="325" r:id="rId7"/>
    <p:sldId id="329" r:id="rId8"/>
    <p:sldId id="327" r:id="rId9"/>
    <p:sldId id="328" r:id="rId10"/>
    <p:sldId id="330" r:id="rId11"/>
    <p:sldId id="331" r:id="rId12"/>
    <p:sldId id="332" r:id="rId13"/>
    <p:sldId id="333" r:id="rId14"/>
    <p:sldId id="334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B80"/>
    <a:srgbClr val="D3EBED"/>
    <a:srgbClr val="006940"/>
    <a:srgbClr val="006666"/>
    <a:srgbClr val="FFFF00"/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2" autoAdjust="0"/>
    <p:restoredTop sz="95667" autoAdjust="0"/>
  </p:normalViewPr>
  <p:slideViewPr>
    <p:cSldViewPr>
      <p:cViewPr varScale="1">
        <p:scale>
          <a:sx n="108" d="100"/>
          <a:sy n="108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A03B48B-03EB-4AD2-9DA0-AA09EB262662}" type="datetimeFigureOut">
              <a:rPr lang="cs-CZ"/>
              <a:pPr>
                <a:defRPr/>
              </a:pPr>
              <a:t>7.6.2013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F4851E-0F03-4F66-9D5E-A5E68E8237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953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D8594-F66C-47C1-A0AC-197A4F369A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2E1C2-729C-4AF7-BFEA-08A34B1BDD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2257A-7771-468B-8E7F-E86CD3B881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A9A4A-B036-485A-9642-53A97D0751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899BA-AEDD-4547-998A-1D31AAB16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57033-E671-47DB-9053-A041A593CB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108D3-6295-4F9E-AE17-9A0DC4B3E8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3AF0B-0DB2-4D1C-BDFE-6D2629681C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B9AAE-15D7-418C-922B-66CD12DD82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2A797-DA5D-4840-AED4-82D4419FF2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EE101-8059-44B2-B9DB-4A833CEBD5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12C5B-83BD-40E9-8582-5E6C02F608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 bright="90000" contrast="-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A17DBA-14AE-40A2-B045-A88C940E5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6.png"/><Relationship Id="rId5" Type="http://schemas.openxmlformats.org/officeDocument/2006/relationships/slide" Target="slide6.xml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6.png"/><Relationship Id="rId5" Type="http://schemas.openxmlformats.org/officeDocument/2006/relationships/slide" Target="slide6.xml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gle.cz/" TargetMode="External"/><Relationship Id="rId2" Type="http://schemas.openxmlformats.org/officeDocument/2006/relationships/hyperlink" Target="http://www.cadsoft.d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6250"/>
            <a:ext cx="6985000" cy="1296988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8196" name="Skupina 10"/>
          <p:cNvGrpSpPr>
            <a:grpSpLocks/>
          </p:cNvGrpSpPr>
          <p:nvPr/>
        </p:nvGrpSpPr>
        <p:grpSpPr bwMode="auto">
          <a:xfrm>
            <a:off x="1187450" y="476250"/>
            <a:ext cx="6840538" cy="1260475"/>
            <a:chOff x="971600" y="548680"/>
            <a:chExt cx="6840760" cy="1259483"/>
          </a:xfrm>
        </p:grpSpPr>
        <p:pic>
          <p:nvPicPr>
            <p:cNvPr id="8200" name="Picture 41" descr="OPVK_hor_zakladni_logolink_RGB_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548680"/>
              <a:ext cx="5966142" cy="12594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42" descr="logo2_SŠ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5309" y="620152"/>
              <a:ext cx="577051" cy="7925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7" name="Text Box 43"/>
          <p:cNvSpPr txBox="1">
            <a:spLocks noChangeArrowheads="1"/>
          </p:cNvSpPr>
          <p:nvPr/>
        </p:nvSpPr>
        <p:spPr bwMode="auto">
          <a:xfrm>
            <a:off x="3419475" y="44164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Trebuchet MS" pitchFamily="34" charset="0"/>
              </a:rPr>
              <a:t>Bc. Tomáš Milerski</a:t>
            </a:r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>
            <a:off x="395288" y="19161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199" name="Text Box 45"/>
          <p:cNvSpPr txBox="1">
            <a:spLocks noChangeArrowheads="1"/>
          </p:cNvSpPr>
          <p:nvPr/>
        </p:nvSpPr>
        <p:spPr bwMode="auto">
          <a:xfrm>
            <a:off x="611188" y="5949950"/>
            <a:ext cx="7991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dirty="0">
                <a:latin typeface="Trebuchet MS" pitchFamily="34" charset="0"/>
              </a:rPr>
              <a:t>Střední škola, </a:t>
            </a:r>
            <a:r>
              <a:rPr lang="cs-CZ" sz="1200" dirty="0" err="1">
                <a:latin typeface="Trebuchet MS" pitchFamily="34" charset="0"/>
              </a:rPr>
              <a:t>Havířov</a:t>
            </a:r>
            <a:r>
              <a:rPr lang="cs-CZ" sz="1200" dirty="0">
                <a:latin typeface="Trebuchet MS" pitchFamily="34" charset="0"/>
              </a:rPr>
              <a:t>-</a:t>
            </a:r>
            <a:r>
              <a:rPr lang="cs-CZ" sz="1200" dirty="0" err="1">
                <a:latin typeface="Trebuchet MS" pitchFamily="34" charset="0"/>
              </a:rPr>
              <a:t>Šumbark</a:t>
            </a:r>
            <a:r>
              <a:rPr lang="cs-CZ" sz="1200" dirty="0">
                <a:latin typeface="Trebuchet MS" pitchFamily="34" charset="0"/>
              </a:rPr>
              <a:t>, Sýkorova 1/613, příspěvková organizace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Tento výukový materiál byl zpracován v rámci akce EU peníze středním školám - OP VK 1.5. 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Výuková sada – Návrhové systémy plošných spojů, DUM č</a:t>
            </a:r>
            <a:r>
              <a:rPr lang="cs-CZ" sz="1200">
                <a:latin typeface="Trebuchet MS" pitchFamily="34" charset="0"/>
              </a:rPr>
              <a:t>. </a:t>
            </a:r>
            <a:r>
              <a:rPr lang="cs-CZ" sz="1200" smtClean="0">
                <a:latin typeface="Trebuchet MS" pitchFamily="34" charset="0"/>
              </a:rPr>
              <a:t>14</a:t>
            </a:r>
            <a:endParaRPr lang="cs-CZ" sz="1200" dirty="0">
              <a:latin typeface="Trebuchet MS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3063875"/>
            <a:ext cx="6300788" cy="1079500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Často kladené otázky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24 – Změna šířky spoje (1. možnost)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zmena_sirky_spoje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77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25 – Změna šířky spoje (2. možnost)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4" name="zmena_sirky_spoje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26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26 – Vložení propojky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vlozeni_propojk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28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27 – Popis desky bez rozlévaní mědi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4" name="popisek_desky_bez_rozlevani_med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108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28 – Popis desky s rozlévanou mědi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popisek_desky_s_rozlevanou_med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712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77838" y="1741480"/>
            <a:ext cx="8188325" cy="544512"/>
          </a:xfrm>
          <a:noFill/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cs-CZ" sz="1400" dirty="0" smtClean="0"/>
              <a:t>V případě, že musíme změnit šířku plošného spoje, kupříkladu při průchodu mezi vývody integrovaného obvodu, postupujeme níže uvedeným způsobem.</a:t>
            </a:r>
          </a:p>
        </p:txBody>
      </p:sp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527050" y="2744788"/>
            <a:ext cx="8196263" cy="28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cs-CZ" sz="1400" b="1" i="1" dirty="0"/>
              <a:t>Postup změny šířky plošného spoje (1. možnost):</a:t>
            </a:r>
          </a:p>
          <a:p>
            <a:pPr marL="712788" lvl="1" indent="-357188" algn="just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endParaRPr lang="cs-CZ" sz="1400" dirty="0"/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 editoru plošných spojů načteme odpovídající destičku s plošnými spoji;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klikneme na ikonu </a:t>
            </a:r>
            <a:r>
              <a:rPr lang="cs-CZ" sz="1400" b="1" i="1" dirty="0" err="1">
                <a:solidFill>
                  <a:srgbClr val="000066"/>
                </a:solidFill>
              </a:rPr>
              <a:t>Route</a:t>
            </a:r>
            <a:r>
              <a:rPr lang="cs-CZ" sz="1400" i="1" dirty="0">
                <a:solidFill>
                  <a:srgbClr val="000066"/>
                </a:solidFill>
              </a:rPr>
              <a:t> </a:t>
            </a:r>
            <a:r>
              <a:rPr lang="cs-CZ" sz="1400" i="1" dirty="0"/>
              <a:t>(ruční propojování)</a:t>
            </a:r>
            <a:r>
              <a:rPr lang="cs-CZ" sz="1400" dirty="0"/>
              <a:t>, vedeme spoj v </a:t>
            </a:r>
            <a:r>
              <a:rPr lang="cs-CZ" sz="1400" b="1" dirty="0">
                <a:solidFill>
                  <a:srgbClr val="000066"/>
                </a:solidFill>
              </a:rPr>
              <a:t>hladině </a:t>
            </a:r>
            <a:r>
              <a:rPr lang="cs-CZ" sz="1400" b="1" i="1" dirty="0">
                <a:solidFill>
                  <a:srgbClr val="000066"/>
                </a:solidFill>
              </a:rPr>
              <a:t>16</a:t>
            </a:r>
            <a:r>
              <a:rPr lang="cs-CZ" sz="1400" i="1" dirty="0"/>
              <a:t> (</a:t>
            </a:r>
            <a:r>
              <a:rPr lang="cs-CZ" sz="1400" i="1" dirty="0" err="1"/>
              <a:t>Bottom</a:t>
            </a:r>
            <a:r>
              <a:rPr lang="cs-CZ" sz="1400" i="1" dirty="0"/>
              <a:t>)</a:t>
            </a:r>
            <a:r>
              <a:rPr lang="cs-CZ" sz="1400" dirty="0"/>
              <a:t> s nastavenou šířkou plošného spoje </a:t>
            </a:r>
            <a:r>
              <a:rPr lang="cs-CZ" sz="1400" b="1" i="1" dirty="0" err="1">
                <a:solidFill>
                  <a:srgbClr val="000066"/>
                </a:solidFill>
              </a:rPr>
              <a:t>Width</a:t>
            </a:r>
            <a:r>
              <a:rPr lang="cs-CZ" sz="1400" i="1" dirty="0"/>
              <a:t> (šířka)</a:t>
            </a:r>
            <a:r>
              <a:rPr lang="cs-CZ" sz="1400" dirty="0"/>
              <a:t>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 místě, kde chceme změnit šířku plošného spoje, ukončíme vedení spoje klepnutím na levé tlačítko myši;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 okně </a:t>
            </a:r>
            <a:r>
              <a:rPr lang="cs-CZ" sz="1400" b="1" i="1" dirty="0" err="1">
                <a:solidFill>
                  <a:srgbClr val="000066"/>
                </a:solidFill>
              </a:rPr>
              <a:t>Width</a:t>
            </a:r>
            <a:r>
              <a:rPr lang="cs-CZ" sz="1400" i="1" dirty="0"/>
              <a:t> (šířka)</a:t>
            </a:r>
            <a:r>
              <a:rPr lang="cs-CZ" sz="1400" dirty="0"/>
              <a:t> změníme šířku plošného spoje a pokračujeme ve vedení spoje s novou šířkou mezi vývody integrovaného obvodu;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segment spoje ukončíme klepnutím na levé tlačítko myši a zvolíme původní šířku spoje                   a pokračujeme v jeho vedení.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</a:pPr>
            <a:r>
              <a:rPr lang="pl-PL" sz="2600" b="1" kern="0" dirty="0" smtClean="0">
                <a:latin typeface="Verdana" pitchFamily="34" charset="0"/>
              </a:rPr>
              <a:t>Jak vést plošný spoj mezi vývody   </a:t>
            </a:r>
            <a:br>
              <a:rPr lang="pl-PL" sz="2600" b="1" kern="0" dirty="0" smtClean="0">
                <a:latin typeface="Verdana" pitchFamily="34" charset="0"/>
              </a:rPr>
            </a:br>
            <a:r>
              <a:rPr lang="pl-PL" sz="2600" b="1" kern="0" dirty="0" smtClean="0">
                <a:latin typeface="Verdana" pitchFamily="34" charset="0"/>
              </a:rPr>
              <a:t>integrovaného obvodu?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352425" y="6497638"/>
            <a:ext cx="834439" cy="117496"/>
            <a:chOff x="352425" y="6497638"/>
            <a:chExt cx="834439" cy="117496"/>
          </a:xfrm>
        </p:grpSpPr>
        <p:pic>
          <p:nvPicPr>
            <p:cNvPr id="21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2471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3089"/>
            <a:ext cx="8128000" cy="1514473"/>
          </a:xfrm>
          <a:noFill/>
        </p:spPr>
        <p:txBody>
          <a:bodyPr/>
          <a:lstStyle/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cs-CZ" sz="1400" b="1" i="1" dirty="0" smtClean="0"/>
              <a:t>Postup změny šířky plošného spoje (2. možnost):</a:t>
            </a:r>
          </a:p>
          <a:p>
            <a:pPr>
              <a:buClr>
                <a:srgbClr val="CC0000"/>
              </a:buClr>
              <a:buFont typeface="Wingdings" pitchFamily="2" charset="2"/>
              <a:buChar char="n"/>
            </a:pPr>
            <a:endParaRPr lang="cs-CZ" sz="1400" dirty="0" smtClean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v editoru plošných spojů máme načtenu odpovídající destičku s plošnými spoji;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příkazem </a:t>
            </a:r>
            <a:r>
              <a:rPr lang="cs-CZ" sz="1400" b="1" i="1" dirty="0" smtClean="0">
                <a:solidFill>
                  <a:srgbClr val="000066"/>
                </a:solidFill>
              </a:rPr>
              <a:t>Split</a:t>
            </a:r>
            <a:r>
              <a:rPr lang="cs-CZ" sz="1400" i="1" dirty="0" smtClean="0"/>
              <a:t> (Rozdělení)</a:t>
            </a:r>
            <a:r>
              <a:rPr lang="cs-CZ" sz="1400" dirty="0" smtClean="0"/>
              <a:t> rozdělíme plošný spoj na požadované segmenty;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pomocí příkazu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Change</a:t>
            </a:r>
            <a:r>
              <a:rPr lang="cs-CZ" sz="1400" b="1" i="1" dirty="0" smtClean="0">
                <a:solidFill>
                  <a:srgbClr val="000066"/>
                </a:solidFill>
              </a:rPr>
              <a:t> </a:t>
            </a:r>
            <a:r>
              <a:rPr lang="cs-CZ" sz="1400" b="1" i="1" dirty="0" smtClean="0">
                <a:solidFill>
                  <a:srgbClr val="000066"/>
                </a:solidFill>
                <a:sym typeface="Symbol" pitchFamily="18" charset="2"/>
              </a:rPr>
              <a:t> </a:t>
            </a:r>
            <a:r>
              <a:rPr lang="cs-CZ" sz="1400" b="1" i="1" dirty="0" err="1" smtClean="0">
                <a:solidFill>
                  <a:srgbClr val="000066"/>
                </a:solidFill>
                <a:sym typeface="Symbol" pitchFamily="18" charset="2"/>
              </a:rPr>
              <a:t>Width</a:t>
            </a:r>
            <a:r>
              <a:rPr lang="cs-CZ" sz="1400" dirty="0" smtClean="0">
                <a:sym typeface="Symbol" pitchFamily="18" charset="2"/>
              </a:rPr>
              <a:t> změníme šířku daného segmentu plošného spoje.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</a:pPr>
            <a:r>
              <a:rPr lang="pl-PL" sz="2600" b="1" kern="0" dirty="0" smtClean="0">
                <a:latin typeface="Verdana" pitchFamily="34" charset="0"/>
              </a:rPr>
              <a:t>Jak vést plošný spoj mezi vývody   </a:t>
            </a:r>
            <a:br>
              <a:rPr lang="pl-PL" sz="2600" b="1" kern="0" dirty="0" smtClean="0">
                <a:latin typeface="Verdana" pitchFamily="34" charset="0"/>
              </a:rPr>
            </a:br>
            <a:r>
              <a:rPr lang="pl-PL" sz="2600" b="1" kern="0" dirty="0" smtClean="0">
                <a:latin typeface="Verdana" pitchFamily="34" charset="0"/>
              </a:rPr>
              <a:t>integrovaného obvodu?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352425" y="6497638"/>
            <a:ext cx="834439" cy="117496"/>
            <a:chOff x="352425" y="6497638"/>
            <a:chExt cx="834439" cy="117496"/>
          </a:xfrm>
        </p:grpSpPr>
        <p:pic>
          <p:nvPicPr>
            <p:cNvPr id="6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2471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Skupina 2"/>
          <p:cNvGrpSpPr/>
          <p:nvPr/>
        </p:nvGrpSpPr>
        <p:grpSpPr>
          <a:xfrm>
            <a:off x="835025" y="4149080"/>
            <a:ext cx="7348538" cy="1708812"/>
            <a:chOff x="835025" y="4149080"/>
            <a:chExt cx="7348538" cy="1708812"/>
          </a:xfrm>
        </p:grpSpPr>
        <p:sp>
          <p:nvSpPr>
            <p:cNvPr id="2058" name="Text Box 19"/>
            <p:cNvSpPr txBox="1">
              <a:spLocks noChangeArrowheads="1"/>
            </p:cNvSpPr>
            <p:nvPr/>
          </p:nvSpPr>
          <p:spPr bwMode="auto">
            <a:xfrm>
              <a:off x="835025" y="5600717"/>
              <a:ext cx="37369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24 </a:t>
              </a:r>
              <a:r>
                <a:rPr lang="cs-CZ" sz="1200" i="1" dirty="0"/>
                <a:t>– Změna šířky spoje (1. možnost)</a:t>
              </a:r>
            </a:p>
          </p:txBody>
        </p:sp>
        <p:sp>
          <p:nvSpPr>
            <p:cNvPr id="2059" name="Text Box 20"/>
            <p:cNvSpPr txBox="1">
              <a:spLocks noChangeArrowheads="1"/>
            </p:cNvSpPr>
            <p:nvPr/>
          </p:nvSpPr>
          <p:spPr bwMode="auto">
            <a:xfrm>
              <a:off x="4572000" y="5600717"/>
              <a:ext cx="3611563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25 </a:t>
              </a:r>
              <a:r>
                <a:rPr lang="cs-CZ" sz="1200" i="1" dirty="0"/>
                <a:t>– Změna šířky spoje (2. možnost)</a:t>
              </a:r>
            </a:p>
          </p:txBody>
        </p:sp>
        <p:pic>
          <p:nvPicPr>
            <p:cNvPr id="2" name="Obrázek 1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11" y="4149080"/>
              <a:ext cx="1274203" cy="1243481"/>
            </a:xfrm>
            <a:prstGeom prst="rect">
              <a:avLst/>
            </a:prstGeom>
          </p:spPr>
        </p:pic>
        <p:pic>
          <p:nvPicPr>
            <p:cNvPr id="15" name="Obrázek 1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0680" y="4149080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34988" y="1714488"/>
            <a:ext cx="8007350" cy="800100"/>
          </a:xfrm>
          <a:noFill/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</a:pPr>
            <a:r>
              <a:rPr lang="cs-CZ" sz="1400" dirty="0" smtClean="0"/>
              <a:t>Drátové propojky používáme nejčastěji v těch případech, kdy chceme elektrický obvod umístit </a:t>
            </a:r>
            <a:br>
              <a:rPr lang="cs-CZ" sz="1400" dirty="0" smtClean="0"/>
            </a:br>
            <a:r>
              <a:rPr lang="cs-CZ" sz="1400" dirty="0" smtClean="0"/>
              <a:t>na jednovrstvou desku s plošnými spoji a některé plošné spoje nelze realizovat pouze v jedné vrstvě, nebo by bylo výsledné klišé plošných spojů příliš složité.</a:t>
            </a:r>
            <a:endParaRPr lang="cs-CZ" sz="1400" i="1" dirty="0" smtClean="0"/>
          </a:p>
        </p:txBody>
      </p:sp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571472" y="2500306"/>
            <a:ext cx="8178800" cy="221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cs-CZ" sz="1400" b="1" i="1" dirty="0"/>
              <a:t>Postup vytvoření drátových propojek:</a:t>
            </a:r>
          </a:p>
          <a:p>
            <a:pPr marL="536575" lvl="1" indent="-357188" algn="just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endParaRPr lang="cs-CZ" sz="1400" dirty="0"/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 editoru plošných spojů načteme příslušnou destičku s plošnými spoji;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pomocí ikony </a:t>
            </a:r>
            <a:r>
              <a:rPr lang="cs-CZ" sz="1400" b="1" i="1" dirty="0">
                <a:solidFill>
                  <a:srgbClr val="000066"/>
                </a:solidFill>
              </a:rPr>
              <a:t>Via</a:t>
            </a:r>
            <a:r>
              <a:rPr lang="cs-CZ" sz="1400" i="1" dirty="0">
                <a:solidFill>
                  <a:srgbClr val="000066"/>
                </a:solidFill>
              </a:rPr>
              <a:t> </a:t>
            </a:r>
            <a:r>
              <a:rPr lang="cs-CZ" sz="1400" i="1" dirty="0" smtClean="0"/>
              <a:t>(</a:t>
            </a:r>
            <a:r>
              <a:rPr lang="cs-CZ" sz="1400" i="1" dirty="0" err="1" smtClean="0"/>
              <a:t>prokovený</a:t>
            </a:r>
            <a:r>
              <a:rPr lang="cs-CZ" sz="1400" i="1" dirty="0" smtClean="0"/>
              <a:t> </a:t>
            </a:r>
            <a:r>
              <a:rPr lang="cs-CZ" sz="1400" i="1" dirty="0"/>
              <a:t>otvor)</a:t>
            </a:r>
            <a:r>
              <a:rPr lang="cs-CZ" sz="1400" dirty="0"/>
              <a:t> vložíme dva </a:t>
            </a:r>
            <a:r>
              <a:rPr lang="cs-CZ" sz="1400" dirty="0" err="1"/>
              <a:t>prokovy</a:t>
            </a:r>
            <a:r>
              <a:rPr lang="cs-CZ" sz="1400" dirty="0"/>
              <a:t> na místo začátku a konce drátové propojky;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vložené </a:t>
            </a:r>
            <a:r>
              <a:rPr lang="cs-CZ" sz="1400" dirty="0" err="1"/>
              <a:t>prokovy</a:t>
            </a:r>
            <a:r>
              <a:rPr lang="cs-CZ" sz="1400" dirty="0"/>
              <a:t> spojíme čarou </a:t>
            </a:r>
            <a:r>
              <a:rPr lang="cs-CZ" sz="1400" b="1" i="1" dirty="0" err="1">
                <a:solidFill>
                  <a:srgbClr val="000066"/>
                </a:solidFill>
              </a:rPr>
              <a:t>Wire</a:t>
            </a:r>
            <a:r>
              <a:rPr lang="cs-CZ" sz="1400" dirty="0"/>
              <a:t> v </a:t>
            </a:r>
            <a:r>
              <a:rPr lang="cs-CZ" sz="1400" b="1" i="1" dirty="0">
                <a:solidFill>
                  <a:srgbClr val="000066"/>
                </a:solidFill>
              </a:rPr>
              <a:t>hladině 1</a:t>
            </a:r>
            <a:r>
              <a:rPr lang="cs-CZ" sz="1400" i="1" dirty="0"/>
              <a:t> (Top)</a:t>
            </a:r>
            <a:r>
              <a:rPr lang="cs-CZ" sz="1400" dirty="0"/>
              <a:t>, zároveň si můžeme nastavit šířku a styl čáry (propojky);</a:t>
            </a:r>
          </a:p>
          <a:p>
            <a:pPr marL="357188" lvl="1" indent="-35718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propojky se snažíme umísťovat buď vodorovně nebo svisle.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cs-CZ" sz="1400" dirty="0"/>
          </a:p>
        </p:txBody>
      </p:sp>
      <p:sp>
        <p:nvSpPr>
          <p:cNvPr id="3078" name="Rectangle 23"/>
          <p:cNvSpPr>
            <a:spLocks noChangeArrowheads="1"/>
          </p:cNvSpPr>
          <p:nvPr/>
        </p:nvSpPr>
        <p:spPr bwMode="auto">
          <a:xfrm>
            <a:off x="608015" y="4688341"/>
            <a:ext cx="46783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1400" b="1" dirty="0" smtClean="0">
                <a:solidFill>
                  <a:srgbClr val="FF0000"/>
                </a:solidFill>
              </a:rPr>
              <a:t>POZOR!!!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1400" dirty="0" smtClean="0"/>
              <a:t>V </a:t>
            </a:r>
            <a:r>
              <a:rPr lang="cs-CZ" sz="1400" dirty="0"/>
              <a:t>dokumentaci při popisu postupu montáže je důležité </a:t>
            </a:r>
            <a:r>
              <a:rPr lang="cs-CZ" sz="1400" dirty="0" smtClean="0"/>
              <a:t>na </a:t>
            </a:r>
            <a:r>
              <a:rPr lang="cs-CZ" sz="1400" dirty="0"/>
              <a:t>umístění propojek upozornit a osadit je dříve.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Zejména to platí v případě, že propojky vedou </a:t>
            </a:r>
            <a:br>
              <a:rPr lang="cs-CZ" sz="1400" dirty="0"/>
            </a:br>
            <a:r>
              <a:rPr lang="cs-CZ" sz="1400" dirty="0"/>
              <a:t>pod součástkami a paticemi.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</a:pPr>
            <a:r>
              <a:rPr lang="pl-PL" sz="2600" b="1" kern="0" dirty="0" smtClean="0">
                <a:latin typeface="Verdana" pitchFamily="34" charset="0"/>
              </a:rPr>
              <a:t>Jak řešit drátové propojky na destičce </a:t>
            </a:r>
            <a:br>
              <a:rPr lang="pl-PL" sz="2600" b="1" kern="0" dirty="0" smtClean="0">
                <a:latin typeface="Verdana" pitchFamily="34" charset="0"/>
              </a:rPr>
            </a:br>
            <a:r>
              <a:rPr lang="pl-PL" sz="2600" b="1" kern="0" dirty="0" smtClean="0">
                <a:latin typeface="Verdana" pitchFamily="34" charset="0"/>
              </a:rPr>
              <a:t>s plošnými spoji?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352425" y="6497638"/>
            <a:ext cx="834439" cy="117496"/>
            <a:chOff x="352425" y="6497638"/>
            <a:chExt cx="834439" cy="117496"/>
          </a:xfrm>
        </p:grpSpPr>
        <p:pic>
          <p:nvPicPr>
            <p:cNvPr id="7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2471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Skupina 1"/>
          <p:cNvGrpSpPr/>
          <p:nvPr/>
        </p:nvGrpSpPr>
        <p:grpSpPr>
          <a:xfrm>
            <a:off x="5703915" y="4417767"/>
            <a:ext cx="2797175" cy="1654439"/>
            <a:chOff x="5703915" y="4417767"/>
            <a:chExt cx="2797175" cy="1654439"/>
          </a:xfrm>
        </p:grpSpPr>
        <p:sp>
          <p:nvSpPr>
            <p:cNvPr id="3083" name="Text Box 21"/>
            <p:cNvSpPr txBox="1">
              <a:spLocks noChangeArrowheads="1"/>
            </p:cNvSpPr>
            <p:nvPr/>
          </p:nvSpPr>
          <p:spPr bwMode="auto">
            <a:xfrm>
              <a:off x="5703915" y="5815031"/>
              <a:ext cx="27971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26 </a:t>
              </a:r>
              <a:r>
                <a:rPr lang="cs-CZ" sz="1200" i="1" dirty="0"/>
                <a:t>– Vložení propojky</a:t>
              </a:r>
            </a:p>
          </p:txBody>
        </p:sp>
        <p:pic>
          <p:nvPicPr>
            <p:cNvPr id="14" name="Obrázek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401" y="4417767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534988" y="1692276"/>
            <a:ext cx="8191500" cy="2022476"/>
          </a:xfrm>
          <a:noFill/>
        </p:spPr>
        <p:txBody>
          <a:bodyPr/>
          <a:lstStyle/>
          <a:p>
            <a:pPr>
              <a:spcBef>
                <a:spcPts val="0"/>
              </a:spcBef>
              <a:buFontTx/>
              <a:buNone/>
            </a:pPr>
            <a:r>
              <a:rPr lang="cs-CZ" sz="1400" b="1" i="1" dirty="0" smtClean="0"/>
              <a:t>Při vedení plošných spojů respektujeme tyto hlavní zásady:</a:t>
            </a:r>
          </a:p>
          <a:p>
            <a:pPr>
              <a:buFontTx/>
              <a:buNone/>
            </a:pPr>
            <a:endParaRPr lang="cs-CZ" sz="1400" u="sng" dirty="0" smtClean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plošné vodiče vedeme vodorovně a svisle;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zalomení spoje provádíme pod úhlem 45°;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z pájecí plošky vycházíme vždy svisle nebo vodorovně a až poté provádíme případné zalomení;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šikmé spoje jsou vždy pod úhlem 45° a mají co nejkratší délku;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z oválné pájecí plošky vycházíme plošným spojem z kratší strany.</a:t>
            </a:r>
          </a:p>
        </p:txBody>
      </p:sp>
      <p:sp>
        <p:nvSpPr>
          <p:cNvPr id="18435" name="Rectangle 14"/>
          <p:cNvSpPr>
            <a:spLocks noChangeArrowheads="1"/>
          </p:cNvSpPr>
          <p:nvPr/>
        </p:nvSpPr>
        <p:spPr bwMode="auto">
          <a:xfrm>
            <a:off x="534988" y="3979865"/>
            <a:ext cx="8207375" cy="223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lang="cs-CZ" sz="1400" b="1" i="1" dirty="0"/>
              <a:t>Při vedení plošných spojů respektujeme tyto hlavní zásady: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cs-CZ" sz="1400" b="1" u="sng" dirty="0"/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minimální doporučená vzdálenost plošného spoje od hrany desky je 5 mm;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podle možností využíváme metodu „rozlití“ mědi – při leptání vzniká méně odpadů;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na desce se snažíme používat jednotnou šířku spojů (nejlépe podle některé z konstrukčních                tříd přesnosti);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hustota plošných spojů na desce má být rovnoměrná;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respektujeme montážní otvory, spoje nevedeme v jejich přílišné blízkosti.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</a:pPr>
            <a:r>
              <a:rPr lang="pl-PL" sz="2600" b="1" kern="0" dirty="0" smtClean="0">
                <a:latin typeface="Verdana" pitchFamily="34" charset="0"/>
              </a:rPr>
              <a:t>Jaká jsou základní pravidla pro vedení                     </a:t>
            </a:r>
            <a:br>
              <a:rPr lang="pl-PL" sz="2600" b="1" kern="0" dirty="0" smtClean="0">
                <a:latin typeface="Verdana" pitchFamily="34" charset="0"/>
              </a:rPr>
            </a:br>
            <a:r>
              <a:rPr lang="pl-PL" sz="2600" b="1" kern="0" dirty="0" smtClean="0">
                <a:latin typeface="Verdana" pitchFamily="34" charset="0"/>
              </a:rPr>
              <a:t>plošných vodičů na destičce?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352425" y="6497638"/>
            <a:ext cx="834439" cy="117496"/>
            <a:chOff x="352425" y="6497638"/>
            <a:chExt cx="834439" cy="117496"/>
          </a:xfrm>
        </p:grpSpPr>
        <p:pic>
          <p:nvPicPr>
            <p:cNvPr id="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2471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4988" y="1714488"/>
            <a:ext cx="8188325" cy="2095502"/>
          </a:xfrm>
          <a:noFill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1400" b="1" i="1" dirty="0" smtClean="0"/>
              <a:t>Postup vložení popisu na destičku: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1400" b="1" u="sng" dirty="0" smtClean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v editoru plošných spojů načteme příslušnou destičku s plošnými spoji;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klikneme na ikonu </a:t>
            </a:r>
            <a:r>
              <a:rPr lang="cs-CZ" sz="1400" b="1" i="1" dirty="0" smtClean="0">
                <a:solidFill>
                  <a:srgbClr val="000066"/>
                </a:solidFill>
              </a:rPr>
              <a:t>Text</a:t>
            </a:r>
            <a:r>
              <a:rPr lang="cs-CZ" sz="1400" dirty="0" smtClean="0"/>
              <a:t> a napíšeme text popisu desky, zároveň se přepneme do </a:t>
            </a:r>
            <a:r>
              <a:rPr lang="cs-CZ" sz="1400" b="1" i="1" dirty="0" smtClean="0">
                <a:solidFill>
                  <a:srgbClr val="000066"/>
                </a:solidFill>
              </a:rPr>
              <a:t>hladiny 16</a:t>
            </a:r>
            <a:r>
              <a:rPr lang="cs-CZ" sz="1400" i="1" dirty="0" smtClean="0"/>
              <a:t> (</a:t>
            </a:r>
            <a:r>
              <a:rPr lang="cs-CZ" sz="1400" i="1" dirty="0" err="1" smtClean="0"/>
              <a:t>Bottom</a:t>
            </a:r>
            <a:r>
              <a:rPr lang="cs-CZ" sz="1400" i="1" dirty="0" smtClean="0"/>
              <a:t>)</a:t>
            </a:r>
            <a:r>
              <a:rPr lang="cs-CZ" sz="1400" dirty="0" smtClean="0"/>
              <a:t>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umístíme popis na požadované místo destičky;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jak si můžete všimnout, text popisu je zrcadlově obrácen, neboť se nachází na spodní straně desky.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</a:pPr>
            <a:r>
              <a:rPr lang="pl-PL" sz="2600" b="1" kern="0" dirty="0" smtClean="0">
                <a:latin typeface="Verdana" pitchFamily="34" charset="0"/>
              </a:rPr>
              <a:t>Jak vytvoříme popis na destičce </a:t>
            </a:r>
            <a:br>
              <a:rPr lang="pl-PL" sz="2600" b="1" kern="0" dirty="0" smtClean="0">
                <a:latin typeface="Verdana" pitchFamily="34" charset="0"/>
              </a:rPr>
            </a:br>
            <a:r>
              <a:rPr lang="pl-PL" sz="2600" b="1" kern="0" dirty="0" smtClean="0">
                <a:latin typeface="Verdana" pitchFamily="34" charset="0"/>
              </a:rPr>
              <a:t>s plošnými spoji?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352425" y="6497638"/>
            <a:ext cx="834439" cy="117496"/>
            <a:chOff x="352425" y="6497638"/>
            <a:chExt cx="834439" cy="117496"/>
          </a:xfrm>
        </p:grpSpPr>
        <p:pic>
          <p:nvPicPr>
            <p:cNvPr id="6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2471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Skupina 1"/>
          <p:cNvGrpSpPr/>
          <p:nvPr/>
        </p:nvGrpSpPr>
        <p:grpSpPr>
          <a:xfrm>
            <a:off x="971550" y="4221088"/>
            <a:ext cx="7159625" cy="1708242"/>
            <a:chOff x="971550" y="4221088"/>
            <a:chExt cx="7159625" cy="1708242"/>
          </a:xfrm>
        </p:grpSpPr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971550" y="5635642"/>
              <a:ext cx="35591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27 </a:t>
              </a:r>
              <a:r>
                <a:rPr lang="cs-CZ" sz="1200" i="1" dirty="0"/>
                <a:t>– Popis desky bez rozlévaní mědi</a:t>
              </a:r>
            </a:p>
          </p:txBody>
        </p:sp>
        <p:sp>
          <p:nvSpPr>
            <p:cNvPr id="4107" name="Text Box 18"/>
            <p:cNvSpPr txBox="1">
              <a:spLocks noChangeArrowheads="1"/>
            </p:cNvSpPr>
            <p:nvPr/>
          </p:nvSpPr>
          <p:spPr bwMode="auto">
            <a:xfrm>
              <a:off x="4572000" y="5672155"/>
              <a:ext cx="35591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28 </a:t>
              </a:r>
              <a:r>
                <a:rPr lang="cs-CZ" sz="1200" i="1" dirty="0"/>
                <a:t>– Popis desky s rozlévanou mědi</a:t>
              </a:r>
            </a:p>
          </p:txBody>
        </p:sp>
        <p:pic>
          <p:nvPicPr>
            <p:cNvPr id="13" name="Obrázek 1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036" y="4221088"/>
              <a:ext cx="1274203" cy="1243481"/>
            </a:xfrm>
            <a:prstGeom prst="rect">
              <a:avLst/>
            </a:prstGeom>
          </p:spPr>
        </p:pic>
        <p:pic>
          <p:nvPicPr>
            <p:cNvPr id="15" name="Obrázek 1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486" y="4293096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ChangeArrowheads="1"/>
          </p:cNvSpPr>
          <p:nvPr/>
        </p:nvSpPr>
        <p:spPr bwMode="auto">
          <a:xfrm>
            <a:off x="0" y="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200">
                <a:cs typeface="Times New Roman" pitchFamily="18" charset="0"/>
              </a:rPr>
              <a:t> </a:t>
            </a:r>
            <a:endParaRPr lang="cs-CZ"/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0" y="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200">
                <a:cs typeface="Times New Roman" pitchFamily="18" charset="0"/>
              </a:rPr>
              <a:t> </a:t>
            </a:r>
            <a:endParaRPr lang="cs-CZ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0" hangingPunct="0">
              <a:spcBef>
                <a:spcPct val="20000"/>
              </a:spcBef>
            </a:pPr>
            <a:r>
              <a:rPr lang="pl-PL" sz="2600" b="1" kern="0" dirty="0" smtClean="0">
                <a:latin typeface="Verdana" pitchFamily="34" charset="0"/>
              </a:rPr>
              <a:t>Jak si upravit knihovnu?</a:t>
            </a:r>
          </a:p>
        </p:txBody>
      </p:sp>
      <p:sp>
        <p:nvSpPr>
          <p:cNvPr id="23" name="Rectangle 10"/>
          <p:cNvSpPr txBox="1">
            <a:spLocks noChangeArrowheads="1"/>
          </p:cNvSpPr>
          <p:nvPr/>
        </p:nvSpPr>
        <p:spPr>
          <a:xfrm>
            <a:off x="539750" y="1700808"/>
            <a:ext cx="8104188" cy="3311822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cs-CZ" sz="1400" kern="0" dirty="0" smtClean="0">
                <a:latin typeface="+mn-lt"/>
              </a:rPr>
              <a:t>ve složce </a:t>
            </a:r>
            <a:r>
              <a:rPr lang="cs-CZ" sz="1400" b="1" i="1" dirty="0" smtClean="0">
                <a:solidFill>
                  <a:srgbClr val="000066"/>
                </a:solidFill>
                <a:latin typeface="+mn-lt"/>
              </a:rPr>
              <a:t>LIBRARIES</a:t>
            </a:r>
            <a:r>
              <a:rPr lang="cs-CZ" sz="1400" kern="0" dirty="0" smtClean="0">
                <a:latin typeface="+mn-lt"/>
              </a:rPr>
              <a:t> si vytvoříme novou složku a tu pojmenujeme například </a:t>
            </a:r>
            <a:r>
              <a:rPr lang="cs-CZ" sz="1400" b="1" i="1" dirty="0" smtClean="0">
                <a:solidFill>
                  <a:srgbClr val="000066"/>
                </a:solidFill>
                <a:latin typeface="+mn-lt"/>
              </a:rPr>
              <a:t>moje_knihovny</a:t>
            </a:r>
            <a:r>
              <a:rPr lang="en-US" sz="1400" kern="0" dirty="0" smtClean="0"/>
              <a:t>;</a:t>
            </a:r>
            <a:endParaRPr lang="cs-CZ" sz="1400" kern="0" dirty="0" smtClean="0"/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cs-CZ" sz="1400" kern="0" dirty="0" smtClean="0">
                <a:latin typeface="+mn-lt"/>
              </a:rPr>
              <a:t>v této složce si vytvoříme „</a:t>
            </a:r>
            <a:r>
              <a:rPr lang="cs-CZ" sz="1400" i="1" kern="0" dirty="0" smtClean="0">
                <a:latin typeface="+mn-lt"/>
              </a:rPr>
              <a:t>prázdnou knihovnu</a:t>
            </a:r>
            <a:r>
              <a:rPr lang="cs-CZ" sz="1400" kern="0" dirty="0" smtClean="0">
                <a:latin typeface="+mn-lt"/>
              </a:rPr>
              <a:t>“, kterou uložíme například pod názvem </a:t>
            </a:r>
            <a:r>
              <a:rPr lang="cs-CZ" sz="1400" b="1" i="1" dirty="0" smtClean="0">
                <a:solidFill>
                  <a:srgbClr val="000066"/>
                </a:solidFill>
                <a:latin typeface="+mn-lt"/>
              </a:rPr>
              <a:t>moje_knihovna_01.lbr  </a:t>
            </a:r>
            <a:r>
              <a:rPr lang="cs-CZ" sz="1400" kern="0" dirty="0" smtClean="0">
                <a:latin typeface="+mn-lt"/>
              </a:rPr>
              <a:t>a otevřeme si jí</a:t>
            </a:r>
            <a:r>
              <a:rPr lang="en-US" sz="1400" kern="0" dirty="0" smtClean="0">
                <a:latin typeface="+mn-lt"/>
              </a:rPr>
              <a:t>;</a:t>
            </a:r>
            <a:endParaRPr lang="cs-CZ" sz="1400" kern="0" dirty="0" smtClean="0">
              <a:latin typeface="+mn-lt"/>
            </a:endParaRPr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cs-CZ" sz="1400" kern="0" dirty="0" smtClean="0">
                <a:latin typeface="+mn-lt"/>
              </a:rPr>
              <a:t>nyní si stačí vybrat jakoukoliv součástku nebo prvek z libovolné knihovny, kterou chceme vložit do naší knihovny </a:t>
            </a:r>
            <a:r>
              <a:rPr lang="cs-CZ" sz="1400" b="1" i="1" dirty="0" smtClean="0">
                <a:solidFill>
                  <a:srgbClr val="000066"/>
                </a:solidFill>
              </a:rPr>
              <a:t>moje_knihovna_01.lbr  </a:t>
            </a:r>
            <a:r>
              <a:rPr lang="cs-CZ" sz="1400" kern="0" dirty="0" smtClean="0">
                <a:latin typeface="+mn-lt"/>
              </a:rPr>
              <a:t>a na donou součástku nebo prvek kliknou pravým tlačítkem myši → </a:t>
            </a:r>
            <a:r>
              <a:rPr lang="cs-CZ" sz="1400" b="1" i="1" dirty="0" smtClean="0">
                <a:solidFill>
                  <a:srgbClr val="000066"/>
                </a:solidFill>
              </a:rPr>
              <a:t>Copy To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Library</a:t>
            </a:r>
            <a:r>
              <a:rPr lang="en-US" sz="1400" kern="0" dirty="0" smtClean="0"/>
              <a:t>;</a:t>
            </a:r>
            <a:endParaRPr lang="cs-CZ" sz="1400" kern="0" dirty="0" smtClean="0">
              <a:latin typeface="+mn-lt"/>
            </a:endParaRPr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cs-CZ" sz="1400" kern="0" dirty="0" smtClean="0">
                <a:latin typeface="+mn-lt"/>
              </a:rPr>
              <a:t>příslušná součástka nebo prvek se nám zkopíruje do naší knihovny</a:t>
            </a:r>
            <a:r>
              <a:rPr lang="en-US" sz="1400" kern="0" dirty="0" smtClean="0"/>
              <a:t>;</a:t>
            </a:r>
            <a:endParaRPr lang="cs-CZ" sz="1400" kern="0" dirty="0" smtClean="0"/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cs-CZ" sz="1400" kern="0" dirty="0" smtClean="0">
                <a:latin typeface="+mn-lt"/>
              </a:rPr>
              <a:t>tímto způsobem si můžeme do knihovny vložit všechny součástky a prvky, které nejčastěji používáme</a:t>
            </a:r>
            <a:r>
              <a:rPr lang="en-US" sz="1400" kern="0" dirty="0"/>
              <a:t>;</a:t>
            </a:r>
            <a:endParaRPr lang="cs-CZ" sz="1400" kern="0" dirty="0"/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cs-CZ" sz="1400" kern="0" dirty="0" smtClean="0">
                <a:latin typeface="+mn-lt"/>
              </a:rPr>
              <a:t>následně tyto součástky a prvky můžeme za určitých pravidel podle naších potřeb upravovat. 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352425" y="6497638"/>
            <a:ext cx="834439" cy="117496"/>
            <a:chOff x="352425" y="6497638"/>
            <a:chExt cx="834439" cy="117496"/>
          </a:xfrm>
        </p:grpSpPr>
        <p:pic>
          <p:nvPicPr>
            <p:cNvPr id="11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1072471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Použitá literatura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9750" y="1773238"/>
            <a:ext cx="75612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cs-CZ" sz="1400" dirty="0"/>
              <a:t>JURÁNEK, Antonín, HRABOVSKÝ, Miroslav. </a:t>
            </a:r>
            <a:r>
              <a:rPr lang="cs-CZ" sz="1400" i="1" dirty="0"/>
              <a:t>EAGLE pro </a:t>
            </a:r>
            <a:r>
              <a:rPr lang="cs-CZ" sz="1400" i="1" dirty="0" smtClean="0"/>
              <a:t>začátečníky: </a:t>
            </a:r>
            <a:r>
              <a:rPr lang="cs-CZ" sz="1400" i="1" dirty="0"/>
              <a:t>uživatelská a referenční příručka.</a:t>
            </a:r>
            <a:r>
              <a:rPr lang="cs-CZ" sz="1400" dirty="0"/>
              <a:t> 2. </a:t>
            </a:r>
            <a:r>
              <a:rPr lang="cs-CZ" sz="1400" dirty="0" err="1"/>
              <a:t>vyd</a:t>
            </a:r>
            <a:r>
              <a:rPr lang="cs-CZ" sz="1400" dirty="0"/>
              <a:t>. Praha : BEN, 2007. 192s. ISBN 80-7300-213-2.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dirty="0"/>
              <a:t>PLÍVA, Zdeněk. </a:t>
            </a:r>
            <a:r>
              <a:rPr lang="cs-CZ" sz="1400" i="1" dirty="0"/>
              <a:t>EAGLE </a:t>
            </a:r>
            <a:r>
              <a:rPr lang="cs-CZ" sz="1400" i="1" dirty="0" smtClean="0"/>
              <a:t>prakticky: </a:t>
            </a:r>
            <a:r>
              <a:rPr lang="cs-CZ" sz="1400" i="1" dirty="0"/>
              <a:t>řešení problému při běžné práci.</a:t>
            </a:r>
            <a:r>
              <a:rPr lang="cs-CZ" sz="1400" dirty="0"/>
              <a:t> 1. </a:t>
            </a:r>
            <a:r>
              <a:rPr lang="cs-CZ" sz="1400" dirty="0" err="1"/>
              <a:t>vyd</a:t>
            </a:r>
            <a:r>
              <a:rPr lang="cs-CZ" sz="1400" dirty="0"/>
              <a:t>. BEN - technická literatura : Praha, 2007. 184 s. ISBN 978-80-7300-227-5.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CadSoft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 err="1"/>
              <a:t>Home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EAGLE Layout Editor</a:t>
            </a:r>
            <a:r>
              <a:rPr lang="cs-CZ" sz="1400" dirty="0"/>
              <a:t> [online]. 2007 </a:t>
            </a:r>
            <a:br>
              <a:rPr lang="cs-CZ" sz="1400" dirty="0"/>
            </a:br>
            <a:r>
              <a:rPr lang="cs-CZ" sz="1400" dirty="0"/>
              <a:t>[cit. 2012-10-26]. Dostupný z: </a:t>
            </a:r>
            <a:r>
              <a:rPr lang="cs-CZ" sz="1400" dirty="0">
                <a:hlinkClick r:id="rId2"/>
              </a:rPr>
              <a:t>http://www.</a:t>
            </a:r>
            <a:r>
              <a:rPr lang="cs-CZ" sz="1400" dirty="0" err="1">
                <a:hlinkClick r:id="rId2"/>
              </a:rPr>
              <a:t>cadsoft.de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Eagle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/>
              <a:t>České stránky editoru plošných spojů EAGLE</a:t>
            </a:r>
            <a:r>
              <a:rPr lang="cs-CZ" sz="1400" dirty="0"/>
              <a:t> [online]. 2003 [cit. 2012-10-26]. Dostupný z: </a:t>
            </a:r>
            <a:r>
              <a:rPr lang="cs-CZ" sz="1400" dirty="0">
                <a:hlinkClick r:id="rId3"/>
              </a:rPr>
              <a:t>http://www.</a:t>
            </a:r>
            <a:r>
              <a:rPr lang="cs-CZ" sz="1400" dirty="0" err="1">
                <a:hlinkClick r:id="rId3"/>
              </a:rPr>
              <a:t>eagle.cz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76925" y="6108700"/>
            <a:ext cx="2233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cs-CZ" sz="1600" dirty="0">
                <a:latin typeface="Verdana" pitchFamily="34" charset="0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7559</TotalTime>
  <Words>808</Words>
  <Application>Microsoft Office PowerPoint</Application>
  <PresentationFormat>Předvádění na obrazovce (4:3)</PresentationFormat>
  <Paragraphs>95</Paragraphs>
  <Slides>14</Slides>
  <Notes>5</Notes>
  <HiddenSlides>5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Výchozí návrh</vt:lpstr>
      <vt:lpstr>Často kladené otázky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Použitá literatura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DUMy</dc:title>
  <dc:creator>Tomáš Milerski</dc:creator>
  <cp:lastModifiedBy>Teacher</cp:lastModifiedBy>
  <cp:revision>350</cp:revision>
  <dcterms:created xsi:type="dcterms:W3CDTF">2007-03-02T14:45:28Z</dcterms:created>
  <dcterms:modified xsi:type="dcterms:W3CDTF">2013-06-07T09:23:19Z</dcterms:modified>
</cp:coreProperties>
</file>