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11" r:id="rId2"/>
    <p:sldId id="336" r:id="rId3"/>
    <p:sldId id="337" r:id="rId4"/>
    <p:sldId id="338" r:id="rId5"/>
    <p:sldId id="339" r:id="rId6"/>
    <p:sldId id="340" r:id="rId7"/>
    <p:sldId id="341" r:id="rId8"/>
    <p:sldId id="342" r:id="rId9"/>
    <p:sldId id="343" r:id="rId10"/>
    <p:sldId id="344" r:id="rId11"/>
    <p:sldId id="345" r:id="rId12"/>
    <p:sldId id="346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D3EB80"/>
    <a:srgbClr val="D3EBED"/>
    <a:srgbClr val="006940"/>
    <a:srgbClr val="006666"/>
    <a:srgbClr val="FFFF00"/>
    <a:srgbClr val="FF66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02" autoAdjust="0"/>
    <p:restoredTop sz="95667" autoAdjust="0"/>
  </p:normalViewPr>
  <p:slideViewPr>
    <p:cSldViewPr>
      <p:cViewPr>
        <p:scale>
          <a:sx n="100" d="100"/>
          <a:sy n="100" d="100"/>
        </p:scale>
        <p:origin x="-1266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A03B48B-03EB-4AD2-9DA0-AA09EB262662}" type="datetimeFigureOut">
              <a:rPr lang="cs-CZ"/>
              <a:pPr>
                <a:defRPr/>
              </a:pPr>
              <a:t>7.6.2013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7F4851E-0F03-4F66-9D5E-A5E68E8237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18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E2D35F7-D16B-43D4-9619-504FA7A0AD99}" type="slidenum">
              <a:rPr lang="cs-CZ" smtClean="0"/>
              <a:pPr/>
              <a:t>7</a:t>
            </a:fld>
            <a:endParaRPr lang="cs-CZ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Obr. 01 - Vzhled kontrolního panelu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E2D35F7-D16B-43D4-9619-504FA7A0AD99}" type="slidenum">
              <a:rPr lang="cs-CZ" smtClean="0"/>
              <a:pPr/>
              <a:t>8</a:t>
            </a:fld>
            <a:endParaRPr lang="cs-CZ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Obr. 01 - Vzhled kontrolního panelu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E2D35F7-D16B-43D4-9619-504FA7A0AD99}" type="slidenum">
              <a:rPr lang="cs-CZ" smtClean="0"/>
              <a:pPr/>
              <a:t>9</a:t>
            </a:fld>
            <a:endParaRPr lang="cs-CZ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Obr. 01 - Vzhled kontrolního panelu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E2D35F7-D16B-43D4-9619-504FA7A0AD99}" type="slidenum">
              <a:rPr lang="cs-CZ" smtClean="0"/>
              <a:pPr/>
              <a:t>10</a:t>
            </a:fld>
            <a:endParaRPr lang="cs-CZ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Obr. 01 - Vzhled kontrolního panelu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E2D35F7-D16B-43D4-9619-504FA7A0AD99}" type="slidenum">
              <a:rPr lang="cs-CZ" smtClean="0"/>
              <a:pPr/>
              <a:t>11</a:t>
            </a:fld>
            <a:endParaRPr lang="cs-CZ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Obr. 01 - Vzhled kontrolního panelu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E2D35F7-D16B-43D4-9619-504FA7A0AD99}" type="slidenum">
              <a:rPr lang="cs-CZ" smtClean="0"/>
              <a:pPr/>
              <a:t>12</a:t>
            </a:fld>
            <a:endParaRPr lang="cs-CZ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Obr. 01 - Vzhled kontrolního panelu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D8594-F66C-47C1-A0AC-197A4F369A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2E1C2-729C-4AF7-BFEA-08A34B1BDD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2257A-7771-468B-8E7F-E86CD3B881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899BA-AEDD-4547-998A-1D31AAB161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57033-E671-47DB-9053-A041A593CB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108D3-6295-4F9E-AE17-9A0DC4B3E8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53AF0B-0DB2-4D1C-BDFE-6D2629681C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B9AAE-15D7-418C-922B-66CD12DD82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2A797-DA5D-4840-AED4-82D4419FF2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EE101-8059-44B2-B9DB-4A833CEBD5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12C5B-83BD-40E9-8582-5E6C02F608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 bright="90000" contrast="-9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3A17DBA-14AE-40A2-B045-A88C940E58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slide" Target="slide8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9.jpeg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1.png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agle.cz/" TargetMode="External"/><Relationship Id="rId2" Type="http://schemas.openxmlformats.org/officeDocument/2006/relationships/hyperlink" Target="http://www.cadsoft.de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476250"/>
            <a:ext cx="6985000" cy="1296988"/>
          </a:xfrm>
          <a:solidFill>
            <a:schemeClr val="bg1"/>
          </a:solidFill>
        </p:spPr>
        <p:txBody>
          <a:bodyPr/>
          <a:lstStyle/>
          <a:p>
            <a:pPr eaLnBrk="1" hangingPunct="1"/>
            <a:endParaRPr lang="cs-CZ" sz="2400" smtClean="0">
              <a:solidFill>
                <a:schemeClr val="bg1"/>
              </a:solidFill>
              <a:latin typeface="Verdana" pitchFamily="34" charset="0"/>
            </a:endParaRPr>
          </a:p>
          <a:p>
            <a:pPr eaLnBrk="1" hangingPunct="1"/>
            <a:endParaRPr lang="cs-CZ" sz="2400" smtClean="0">
              <a:solidFill>
                <a:schemeClr val="bg1"/>
              </a:solidFill>
              <a:latin typeface="Verdana" pitchFamily="34" charset="0"/>
            </a:endParaRPr>
          </a:p>
          <a:p>
            <a:pPr eaLnBrk="1" hangingPunct="1"/>
            <a:endParaRPr lang="cs-CZ" sz="2400" smtClean="0">
              <a:solidFill>
                <a:schemeClr val="bg1"/>
              </a:solidFill>
              <a:latin typeface="Verdana" pitchFamily="34" charset="0"/>
            </a:endParaRPr>
          </a:p>
          <a:p>
            <a:pPr eaLnBrk="1" hangingPunct="1"/>
            <a:endParaRPr lang="cs-CZ" sz="2400" smtClean="0">
              <a:solidFill>
                <a:schemeClr val="bg1"/>
              </a:solidFill>
              <a:latin typeface="Verdana" pitchFamily="34" charset="0"/>
            </a:endParaRPr>
          </a:p>
          <a:p>
            <a:pPr eaLnBrk="1" hangingPunct="1"/>
            <a:endParaRPr lang="cs-CZ" sz="2400" smtClean="0">
              <a:solidFill>
                <a:schemeClr val="bg1"/>
              </a:solidFill>
              <a:latin typeface="Verdana" pitchFamily="34" charset="0"/>
            </a:endParaRPr>
          </a:p>
          <a:p>
            <a:pPr eaLnBrk="1" hangingPunct="1"/>
            <a:endParaRPr lang="cs-CZ" sz="2400" smtClean="0">
              <a:solidFill>
                <a:schemeClr val="bg1"/>
              </a:solidFill>
              <a:latin typeface="Verdana" pitchFamily="34" charset="0"/>
            </a:endParaRPr>
          </a:p>
        </p:txBody>
      </p:sp>
      <p:grpSp>
        <p:nvGrpSpPr>
          <p:cNvPr id="8196" name="Skupina 10"/>
          <p:cNvGrpSpPr>
            <a:grpSpLocks/>
          </p:cNvGrpSpPr>
          <p:nvPr/>
        </p:nvGrpSpPr>
        <p:grpSpPr bwMode="auto">
          <a:xfrm>
            <a:off x="1187450" y="476250"/>
            <a:ext cx="6840538" cy="1260475"/>
            <a:chOff x="971600" y="548680"/>
            <a:chExt cx="6840760" cy="1259483"/>
          </a:xfrm>
        </p:grpSpPr>
        <p:pic>
          <p:nvPicPr>
            <p:cNvPr id="8200" name="Picture 41" descr="OPVK_hor_zakladni_logolink_RGB_c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1600" y="548680"/>
              <a:ext cx="5966142" cy="125948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8201" name="Picture 42" descr="logo2_SŠ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235309" y="620152"/>
              <a:ext cx="577051" cy="7925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8197" name="Text Box 43"/>
          <p:cNvSpPr txBox="1">
            <a:spLocks noChangeArrowheads="1"/>
          </p:cNvSpPr>
          <p:nvPr/>
        </p:nvSpPr>
        <p:spPr bwMode="auto">
          <a:xfrm>
            <a:off x="3131840" y="4416425"/>
            <a:ext cx="2880319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dirty="0">
                <a:latin typeface="Trebuchet MS" pitchFamily="34" charset="0"/>
              </a:rPr>
              <a:t>Bc. Tomáš Milerski</a:t>
            </a:r>
          </a:p>
        </p:txBody>
      </p:sp>
      <p:sp>
        <p:nvSpPr>
          <p:cNvPr id="8198" name="Line 44"/>
          <p:cNvSpPr>
            <a:spLocks noChangeShapeType="1"/>
          </p:cNvSpPr>
          <p:nvPr/>
        </p:nvSpPr>
        <p:spPr bwMode="auto">
          <a:xfrm>
            <a:off x="395288" y="1916113"/>
            <a:ext cx="8424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199" name="Text Box 45"/>
          <p:cNvSpPr txBox="1">
            <a:spLocks noChangeArrowheads="1"/>
          </p:cNvSpPr>
          <p:nvPr/>
        </p:nvSpPr>
        <p:spPr bwMode="auto">
          <a:xfrm>
            <a:off x="611188" y="5949950"/>
            <a:ext cx="79914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dirty="0">
                <a:latin typeface="Trebuchet MS" pitchFamily="34" charset="0"/>
              </a:rPr>
              <a:t>Střední škola, </a:t>
            </a:r>
            <a:r>
              <a:rPr lang="cs-CZ" sz="1200" dirty="0" err="1">
                <a:latin typeface="Trebuchet MS" pitchFamily="34" charset="0"/>
              </a:rPr>
              <a:t>Havířov</a:t>
            </a:r>
            <a:r>
              <a:rPr lang="cs-CZ" sz="1200" dirty="0">
                <a:latin typeface="Trebuchet MS" pitchFamily="34" charset="0"/>
              </a:rPr>
              <a:t>-</a:t>
            </a:r>
            <a:r>
              <a:rPr lang="cs-CZ" sz="1200" dirty="0" err="1">
                <a:latin typeface="Trebuchet MS" pitchFamily="34" charset="0"/>
              </a:rPr>
              <a:t>Šumbark</a:t>
            </a:r>
            <a:r>
              <a:rPr lang="cs-CZ" sz="1200" dirty="0">
                <a:latin typeface="Trebuchet MS" pitchFamily="34" charset="0"/>
              </a:rPr>
              <a:t>, Sýkorova 1/613, příspěvková organizace</a:t>
            </a:r>
          </a:p>
          <a:p>
            <a:pPr algn="ctr"/>
            <a:r>
              <a:rPr lang="cs-CZ" sz="1200" dirty="0">
                <a:latin typeface="Trebuchet MS" pitchFamily="34" charset="0"/>
              </a:rPr>
              <a:t>Tento výukový materiál byl zpracován v rámci akce EU peníze středním školám - OP VK 1.5. </a:t>
            </a:r>
          </a:p>
          <a:p>
            <a:pPr algn="ctr"/>
            <a:r>
              <a:rPr lang="cs-CZ" sz="1200" dirty="0">
                <a:latin typeface="Trebuchet MS" pitchFamily="34" charset="0"/>
              </a:rPr>
              <a:t>Výuková sada – Návrhové systémy plošných spojů, DUM č</a:t>
            </a:r>
            <a:r>
              <a:rPr lang="cs-CZ" sz="1200">
                <a:latin typeface="Trebuchet MS" pitchFamily="34" charset="0"/>
              </a:rPr>
              <a:t>. </a:t>
            </a:r>
            <a:r>
              <a:rPr lang="cs-CZ" sz="1200" smtClean="0">
                <a:latin typeface="Trebuchet MS" pitchFamily="34" charset="0"/>
              </a:rPr>
              <a:t>16</a:t>
            </a:r>
            <a:endParaRPr lang="cs-CZ" sz="1200" dirty="0">
              <a:latin typeface="Trebuchet MS" pitchFamily="34" charset="0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600" y="3063875"/>
            <a:ext cx="7200800" cy="10795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3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Spínač se třemi tranzistory</a:t>
            </a:r>
            <a:r>
              <a:rPr lang="cs-CZ" sz="36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36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600" i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příklad zapojení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7"/>
          <p:cNvSpPr txBox="1">
            <a:spLocks noChangeArrowheads="1"/>
          </p:cNvSpPr>
          <p:nvPr/>
        </p:nvSpPr>
        <p:spPr bwMode="auto">
          <a:xfrm>
            <a:off x="1331913" y="6165850"/>
            <a:ext cx="6480175" cy="257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20000"/>
            </a:pPr>
            <a:r>
              <a:rPr lang="cs-CZ" sz="1200" i="1" dirty="0"/>
              <a:t>Obr. </a:t>
            </a:r>
            <a:r>
              <a:rPr lang="cs-CZ" sz="1200" i="1" dirty="0" smtClean="0"/>
              <a:t>60 </a:t>
            </a:r>
            <a:r>
              <a:rPr lang="cs-CZ" sz="1200" i="1" dirty="0"/>
              <a:t>– Rozmístění součástek a prvků na DPS</a:t>
            </a:r>
          </a:p>
        </p:txBody>
      </p:sp>
      <p:pic>
        <p:nvPicPr>
          <p:cNvPr id="3" name="Obrázek 2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343" y="892788"/>
            <a:ext cx="4915315" cy="507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76467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7"/>
          <p:cNvSpPr txBox="1">
            <a:spLocks noChangeArrowheads="1"/>
          </p:cNvSpPr>
          <p:nvPr/>
        </p:nvSpPr>
        <p:spPr bwMode="auto">
          <a:xfrm>
            <a:off x="1331913" y="6165850"/>
            <a:ext cx="6480175" cy="257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20000"/>
            </a:pPr>
            <a:r>
              <a:rPr lang="cs-CZ" sz="1200" i="1" dirty="0"/>
              <a:t>Obr. </a:t>
            </a:r>
            <a:r>
              <a:rPr lang="cs-CZ" sz="1200" i="1" dirty="0" smtClean="0"/>
              <a:t>61 </a:t>
            </a:r>
            <a:r>
              <a:rPr lang="cs-CZ" sz="1200" i="1" dirty="0"/>
              <a:t>– Náhledy DPS vytvořeny v Google </a:t>
            </a:r>
            <a:r>
              <a:rPr lang="cs-CZ" sz="1200" i="1" dirty="0" err="1"/>
              <a:t>Sketchup</a:t>
            </a:r>
            <a:endParaRPr lang="cs-CZ" sz="1200" i="1" dirty="0"/>
          </a:p>
        </p:txBody>
      </p:sp>
      <p:grpSp>
        <p:nvGrpSpPr>
          <p:cNvPr id="11" name="Skupina 10"/>
          <p:cNvGrpSpPr/>
          <p:nvPr/>
        </p:nvGrpSpPr>
        <p:grpSpPr>
          <a:xfrm>
            <a:off x="746826" y="2202398"/>
            <a:ext cx="7650349" cy="2453204"/>
            <a:chOff x="746826" y="2202398"/>
            <a:chExt cx="7650349" cy="2453204"/>
          </a:xfrm>
        </p:grpSpPr>
        <p:pic>
          <p:nvPicPr>
            <p:cNvPr id="7" name="Obrázek 6">
              <a:hlinkClick r:id="rId3" action="ppaction://hlinksldjump"/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6826" y="2207861"/>
              <a:ext cx="2366633" cy="2442279"/>
            </a:xfrm>
            <a:prstGeom prst="rect">
              <a:avLst/>
            </a:prstGeom>
          </p:spPr>
        </p:pic>
        <p:pic>
          <p:nvPicPr>
            <p:cNvPr id="8" name="Obrázek 7">
              <a:hlinkClick r:id="rId3" action="ppaction://hlinksldjump"/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75118" y="2207861"/>
              <a:ext cx="2366633" cy="2442279"/>
            </a:xfrm>
            <a:prstGeom prst="rect">
              <a:avLst/>
            </a:prstGeom>
          </p:spPr>
        </p:pic>
        <p:pic>
          <p:nvPicPr>
            <p:cNvPr id="9" name="Obrázek 8">
              <a:hlinkClick r:id="rId3" action="ppaction://hlinksldjump"/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03410" y="2202398"/>
              <a:ext cx="2393765" cy="245320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1157046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7"/>
          <p:cNvSpPr txBox="1">
            <a:spLocks noChangeArrowheads="1"/>
          </p:cNvSpPr>
          <p:nvPr/>
        </p:nvSpPr>
        <p:spPr bwMode="auto">
          <a:xfrm>
            <a:off x="1331913" y="6165850"/>
            <a:ext cx="6480175" cy="257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20000"/>
            </a:pPr>
            <a:r>
              <a:rPr lang="cs-CZ" sz="1200" i="1" dirty="0"/>
              <a:t>Obr. </a:t>
            </a:r>
            <a:r>
              <a:rPr lang="cs-CZ" sz="1200" i="1" dirty="0" smtClean="0"/>
              <a:t>62 </a:t>
            </a:r>
            <a:r>
              <a:rPr lang="cs-CZ" sz="1200" i="1" dirty="0"/>
              <a:t>– 3D model DPS</a:t>
            </a:r>
          </a:p>
        </p:txBody>
      </p:sp>
      <p:pic>
        <p:nvPicPr>
          <p:cNvPr id="2" name="Obrázek 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7501"/>
            <a:ext cx="9144000" cy="49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99185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 eaLnBrk="0" hangingPunct="0">
              <a:spcBef>
                <a:spcPct val="20000"/>
              </a:spcBef>
            </a:pPr>
            <a:r>
              <a:rPr lang="pl-PL" sz="2600" b="1" kern="0" dirty="0" smtClean="0">
                <a:latin typeface="Verdana" pitchFamily="34" charset="0"/>
              </a:rPr>
              <a:t>Schéma obvodu a soupis součástek</a:t>
            </a: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527050" y="1647178"/>
            <a:ext cx="8196263" cy="1637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7188" lvl="1" indent="-357188" algn="just"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/>
              <a:t>v programu </a:t>
            </a:r>
            <a:r>
              <a:rPr lang="cs-CZ" sz="1400" b="1" i="1" dirty="0" err="1">
                <a:solidFill>
                  <a:srgbClr val="000066"/>
                </a:solidFill>
              </a:rPr>
              <a:t>Eagle</a:t>
            </a:r>
            <a:r>
              <a:rPr lang="cs-CZ" sz="1400" dirty="0"/>
              <a:t> vytvoříme </a:t>
            </a:r>
            <a:r>
              <a:rPr lang="cs-CZ" sz="1400" b="1" i="1" dirty="0">
                <a:solidFill>
                  <a:srgbClr val="000066"/>
                </a:solidFill>
              </a:rPr>
              <a:t>Nový projekt → pojmenujeme si jej </a:t>
            </a:r>
            <a:r>
              <a:rPr lang="cs-CZ" sz="1400" dirty="0"/>
              <a:t>(bez diakritiky…)</a:t>
            </a:r>
            <a:r>
              <a:rPr lang="en-US" sz="1400" dirty="0"/>
              <a:t>;</a:t>
            </a:r>
            <a:endParaRPr lang="cs-CZ" sz="1400" dirty="0"/>
          </a:p>
          <a:p>
            <a:pPr marL="357188" lvl="1" indent="-357188" algn="just"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 smtClean="0"/>
              <a:t>aktivujeme potřebné knihovny pro výběr součástek a prvků</a:t>
            </a:r>
            <a:r>
              <a:rPr lang="en-US" sz="1400" dirty="0" smtClean="0"/>
              <a:t>;</a:t>
            </a:r>
            <a:endParaRPr lang="cs-CZ" sz="1400" dirty="0" smtClean="0"/>
          </a:p>
          <a:p>
            <a:pPr marL="357188" lvl="1" indent="-357188" algn="just"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 smtClean="0"/>
              <a:t>otevřeme </a:t>
            </a:r>
            <a:r>
              <a:rPr lang="cs-CZ" sz="1400" b="1" i="1" dirty="0">
                <a:solidFill>
                  <a:srgbClr val="000066"/>
                </a:solidFill>
              </a:rPr>
              <a:t>ESCH</a:t>
            </a:r>
            <a:r>
              <a:rPr lang="cs-CZ" sz="1400" dirty="0" smtClean="0"/>
              <a:t>, zapneme mřížku, z knihovny/ven si vybereme potřebné součástky a prvky</a:t>
            </a:r>
            <a:r>
              <a:rPr lang="en-US" sz="1400" dirty="0" smtClean="0"/>
              <a:t>;</a:t>
            </a:r>
            <a:endParaRPr lang="cs-CZ" sz="1400" dirty="0" smtClean="0"/>
          </a:p>
          <a:p>
            <a:pPr marL="357188" lvl="1" indent="-357188" algn="just"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 smtClean="0"/>
              <a:t>podle zadání v </a:t>
            </a:r>
            <a:r>
              <a:rPr lang="cs-CZ" sz="1400" b="1" i="1" dirty="0">
                <a:solidFill>
                  <a:srgbClr val="000066"/>
                </a:solidFill>
              </a:rPr>
              <a:t>ESCH</a:t>
            </a:r>
            <a:r>
              <a:rPr lang="cs-CZ" sz="1400" dirty="0" smtClean="0"/>
              <a:t> nakreslíme požadované schéma zapojení</a:t>
            </a:r>
            <a:r>
              <a:rPr lang="en-US" sz="1400" dirty="0" smtClean="0"/>
              <a:t>;</a:t>
            </a:r>
            <a:endParaRPr lang="cs-CZ" sz="1400" dirty="0" smtClean="0"/>
          </a:p>
          <a:p>
            <a:pPr marL="357188" lvl="1" indent="-357188" algn="just">
              <a:spcBef>
                <a:spcPts val="120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 smtClean="0"/>
              <a:t>vygenerujeme soupis součástek příkazem </a:t>
            </a:r>
            <a:r>
              <a:rPr lang="cs-CZ" sz="1400" b="1" i="1" dirty="0" err="1" smtClean="0">
                <a:solidFill>
                  <a:srgbClr val="000066"/>
                </a:solidFill>
              </a:rPr>
              <a:t>bom.ulp</a:t>
            </a:r>
            <a:r>
              <a:rPr lang="cs-CZ" sz="1400" kern="0" dirty="0" smtClean="0"/>
              <a:t> </a:t>
            </a:r>
            <a:r>
              <a:rPr lang="cs-CZ" sz="1400" b="1" i="1" dirty="0">
                <a:solidFill>
                  <a:srgbClr val="000066"/>
                </a:solidFill>
              </a:rPr>
              <a:t>→ </a:t>
            </a:r>
            <a:r>
              <a:rPr lang="cs-CZ" sz="1400" b="1" i="1" dirty="0" err="1">
                <a:solidFill>
                  <a:srgbClr val="000066"/>
                </a:solidFill>
              </a:rPr>
              <a:t>Save</a:t>
            </a:r>
            <a:r>
              <a:rPr lang="cs-CZ" sz="1400" b="1" i="1" dirty="0">
                <a:solidFill>
                  <a:srgbClr val="000066"/>
                </a:solidFill>
              </a:rPr>
              <a:t>… </a:t>
            </a:r>
            <a:r>
              <a:rPr lang="cs-CZ" sz="1400" kern="0" dirty="0" smtClean="0"/>
              <a:t>(např. seznam_soucastek.txt).</a:t>
            </a:r>
            <a:endParaRPr lang="cs-CZ" sz="1400" dirty="0"/>
          </a:p>
        </p:txBody>
      </p:sp>
      <p:pic>
        <p:nvPicPr>
          <p:cNvPr id="3" name="Obrázek 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4149080"/>
            <a:ext cx="720080" cy="720080"/>
          </a:xfrm>
          <a:prstGeom prst="rect">
            <a:avLst/>
          </a:prstGeom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899592" y="5116041"/>
            <a:ext cx="3888432" cy="2585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20000"/>
            </a:pPr>
            <a:r>
              <a:rPr lang="cs-CZ" sz="1200" i="1" dirty="0" smtClean="0"/>
              <a:t>Obr. 57 – Seznam součástek (seznam_soucastek.txt)</a:t>
            </a:r>
            <a:endParaRPr lang="cs-CZ" sz="1200" i="1" dirty="0"/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4499992" y="5692105"/>
            <a:ext cx="4032250" cy="257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20000"/>
            </a:pPr>
            <a:r>
              <a:rPr lang="cs-CZ" sz="1200" i="1" dirty="0"/>
              <a:t>Obr. </a:t>
            </a:r>
            <a:r>
              <a:rPr lang="cs-CZ" sz="1200" i="1" dirty="0" smtClean="0"/>
              <a:t>58 </a:t>
            </a:r>
            <a:r>
              <a:rPr lang="cs-CZ" sz="1200" i="1" dirty="0"/>
              <a:t>– </a:t>
            </a:r>
            <a:r>
              <a:rPr lang="cs-CZ" sz="1200" i="1" dirty="0" smtClean="0"/>
              <a:t>Schéma obvodu</a:t>
            </a:r>
            <a:endParaRPr lang="cs-CZ" sz="1200" i="1" dirty="0"/>
          </a:p>
        </p:txBody>
      </p:sp>
      <p:grpSp>
        <p:nvGrpSpPr>
          <p:cNvPr id="5" name="Skupina 4"/>
          <p:cNvGrpSpPr/>
          <p:nvPr/>
        </p:nvGrpSpPr>
        <p:grpSpPr>
          <a:xfrm>
            <a:off x="352425" y="6497638"/>
            <a:ext cx="402012" cy="114300"/>
            <a:chOff x="352425" y="6497638"/>
            <a:chExt cx="402012" cy="114300"/>
          </a:xfrm>
        </p:grpSpPr>
        <p:pic>
          <p:nvPicPr>
            <p:cNvPr id="18" name="Picture 13" descr="tlacitko_ctverec_pocet stran_18px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52425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4">
              <a:lum bright="70000"/>
            </a:blip>
            <a:srcRect/>
            <a:stretch>
              <a:fillRect/>
            </a:stretch>
          </p:blipFill>
          <p:spPr bwMode="auto">
            <a:xfrm>
              <a:off x="49623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4">
              <a:lum bright="70000"/>
            </a:blip>
            <a:srcRect/>
            <a:stretch>
              <a:fillRect/>
            </a:stretch>
          </p:blipFill>
          <p:spPr bwMode="auto">
            <a:xfrm>
              <a:off x="64004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6" name="Obrázek 5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3788692"/>
            <a:ext cx="2400300" cy="180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50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 eaLnBrk="0" hangingPunct="0">
              <a:spcBef>
                <a:spcPct val="20000"/>
              </a:spcBef>
            </a:pPr>
            <a:r>
              <a:rPr lang="pl-PL" sz="2600" b="1" kern="0" dirty="0" smtClean="0">
                <a:latin typeface="Verdana" pitchFamily="34" charset="0"/>
              </a:rPr>
              <a:t>Rozmístění součástek a prvků na DPS</a:t>
            </a: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527050" y="1628800"/>
            <a:ext cx="8196263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7188" lvl="1" indent="-357188" algn="just"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 smtClean="0"/>
              <a:t>z </a:t>
            </a:r>
            <a:r>
              <a:rPr lang="cs-CZ" sz="1400" b="1" i="1" dirty="0">
                <a:solidFill>
                  <a:srgbClr val="000066"/>
                </a:solidFill>
              </a:rPr>
              <a:t>ESCH</a:t>
            </a:r>
            <a:r>
              <a:rPr lang="cs-CZ" sz="1400" dirty="0" smtClean="0"/>
              <a:t> se přepneme do </a:t>
            </a:r>
            <a:r>
              <a:rPr lang="cs-CZ" sz="1400" b="1" i="1" dirty="0">
                <a:solidFill>
                  <a:srgbClr val="000066"/>
                </a:solidFill>
              </a:rPr>
              <a:t>EPCB</a:t>
            </a:r>
            <a:r>
              <a:rPr lang="en-US" sz="1400" dirty="0" smtClean="0"/>
              <a:t>;</a:t>
            </a:r>
            <a:endParaRPr lang="cs-CZ" sz="1400" dirty="0" smtClean="0"/>
          </a:p>
          <a:p>
            <a:pPr marL="357188" lvl="1" indent="-357188" algn="just"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 smtClean="0"/>
              <a:t>zapneme mřížku…, aktivujeme/deaktivujeme hladiny</a:t>
            </a:r>
            <a:r>
              <a:rPr lang="en-US" sz="1400" dirty="0" smtClean="0"/>
              <a:t>;</a:t>
            </a:r>
            <a:endParaRPr lang="cs-CZ" sz="1400" dirty="0"/>
          </a:p>
          <a:p>
            <a:pPr marL="357188" lvl="1" indent="-357188" algn="just"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 smtClean="0"/>
              <a:t>rozmístíme součástky a prvky na DPS dle pravidel a estetického vzhledu (např. podle vzoru)</a:t>
            </a:r>
            <a:r>
              <a:rPr lang="en-US" sz="1400" dirty="0" smtClean="0"/>
              <a:t>;</a:t>
            </a:r>
            <a:endParaRPr lang="cs-CZ" sz="1400" dirty="0" smtClean="0"/>
          </a:p>
          <a:p>
            <a:pPr marL="357188" lvl="1" indent="-357188" algn="just"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 smtClean="0"/>
              <a:t>vytvoříme plošné spoje a pájecí plošky o dostatečné velikosti</a:t>
            </a:r>
            <a:r>
              <a:rPr lang="en-US" sz="1400" dirty="0" smtClean="0"/>
              <a:t>;</a:t>
            </a:r>
            <a:r>
              <a:rPr lang="cs-CZ" sz="1400" dirty="0" smtClean="0"/>
              <a:t>  </a:t>
            </a:r>
          </a:p>
          <a:p>
            <a:pPr marL="357188" lvl="1" indent="-357188" algn="just">
              <a:spcBef>
                <a:spcPts val="120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 smtClean="0"/>
              <a:t>příkazem </a:t>
            </a:r>
            <a:r>
              <a:rPr lang="pt-BR" sz="1400" b="1" i="1" dirty="0" smtClean="0">
                <a:solidFill>
                  <a:srgbClr val="000066"/>
                </a:solidFill>
              </a:rPr>
              <a:t>eagleUp_export.ulp</a:t>
            </a:r>
            <a:r>
              <a:rPr lang="cs-CZ" sz="1400" b="1" i="1" dirty="0" smtClean="0">
                <a:solidFill>
                  <a:srgbClr val="000066"/>
                </a:solidFill>
              </a:rPr>
              <a:t>  </a:t>
            </a:r>
            <a:r>
              <a:rPr lang="cs-CZ" sz="1400" dirty="0" smtClean="0"/>
              <a:t>vygenerujeme potřebný soubor pro program </a:t>
            </a:r>
            <a:r>
              <a:rPr lang="cs-CZ" sz="1400" b="1" i="1" kern="0" dirty="0">
                <a:solidFill>
                  <a:srgbClr val="000066"/>
                </a:solidFill>
                <a:sym typeface="Symbol" pitchFamily="18" charset="2"/>
              </a:rPr>
              <a:t>Google </a:t>
            </a:r>
            <a:r>
              <a:rPr lang="cs-CZ" sz="1400" b="1" i="1" kern="0" dirty="0" err="1" smtClean="0">
                <a:solidFill>
                  <a:srgbClr val="000066"/>
                </a:solidFill>
                <a:sym typeface="Symbol" pitchFamily="18" charset="2"/>
              </a:rPr>
              <a:t>Sketchup</a:t>
            </a:r>
            <a:r>
              <a:rPr lang="cs-CZ" sz="1400" b="1" i="1" kern="0" dirty="0" smtClean="0">
                <a:solidFill>
                  <a:srgbClr val="000066"/>
                </a:solidFill>
                <a:sym typeface="Symbol" pitchFamily="18" charset="2"/>
              </a:rPr>
              <a:t>.</a:t>
            </a:r>
            <a:endParaRPr lang="cs-CZ" sz="1400" dirty="0"/>
          </a:p>
        </p:txBody>
      </p:sp>
      <p:pic>
        <p:nvPicPr>
          <p:cNvPr id="13" name="Obrázek 18" descr="icon_cadsoft_eagle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9154" y="3969048"/>
            <a:ext cx="900050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899592" y="5116041"/>
            <a:ext cx="3559175" cy="257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20000"/>
            </a:pPr>
            <a:r>
              <a:rPr lang="cs-CZ" sz="1200" i="1" dirty="0" smtClean="0"/>
              <a:t>Obr. 59 – Vzor </a:t>
            </a:r>
            <a:r>
              <a:rPr lang="cs-CZ" sz="1200" i="1" dirty="0"/>
              <a:t>výsledného návrhu DPS</a:t>
            </a:r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4499992" y="5692105"/>
            <a:ext cx="4032250" cy="257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20000"/>
            </a:pPr>
            <a:r>
              <a:rPr lang="cs-CZ" sz="1200" i="1" dirty="0"/>
              <a:t>Obr. </a:t>
            </a:r>
            <a:r>
              <a:rPr lang="cs-CZ" sz="1200" i="1" dirty="0" smtClean="0"/>
              <a:t>60 </a:t>
            </a:r>
            <a:r>
              <a:rPr lang="cs-CZ" sz="1200" i="1" dirty="0"/>
              <a:t>– </a:t>
            </a:r>
            <a:r>
              <a:rPr lang="cs-CZ" sz="1200" i="1" dirty="0" smtClean="0"/>
              <a:t>Rozmístění součástek a prvků na DPS</a:t>
            </a:r>
            <a:endParaRPr lang="cs-CZ" sz="1200" i="1" dirty="0"/>
          </a:p>
        </p:txBody>
      </p:sp>
      <p:grpSp>
        <p:nvGrpSpPr>
          <p:cNvPr id="3" name="Skupina 2"/>
          <p:cNvGrpSpPr/>
          <p:nvPr/>
        </p:nvGrpSpPr>
        <p:grpSpPr>
          <a:xfrm>
            <a:off x="352425" y="6497638"/>
            <a:ext cx="402012" cy="114300"/>
            <a:chOff x="352425" y="6497638"/>
            <a:chExt cx="402012" cy="114300"/>
          </a:xfrm>
        </p:grpSpPr>
        <p:pic>
          <p:nvPicPr>
            <p:cNvPr id="18" name="Picture 13" descr="tlacitko_ctverec_pocet stran_18px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52425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9623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4">
              <a:lum bright="70000"/>
            </a:blip>
            <a:srcRect/>
            <a:stretch>
              <a:fillRect/>
            </a:stretch>
          </p:blipFill>
          <p:spPr bwMode="auto">
            <a:xfrm>
              <a:off x="64004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6" name="Obrázek 5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3936641"/>
            <a:ext cx="1531799" cy="1580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00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 eaLnBrk="0" hangingPunct="0">
              <a:spcBef>
                <a:spcPct val="20000"/>
              </a:spcBef>
            </a:pPr>
            <a:r>
              <a:rPr lang="pl-PL" sz="2600" b="1" kern="0" dirty="0" smtClean="0">
                <a:latin typeface="Verdana" pitchFamily="34" charset="0"/>
              </a:rPr>
              <a:t>3D model</a:t>
            </a: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527050" y="1628800"/>
            <a:ext cx="8196263" cy="2160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7188" lvl="1" indent="-357188" algn="just"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 smtClean="0"/>
              <a:t>spustíme program </a:t>
            </a:r>
            <a:r>
              <a:rPr lang="cs-CZ" sz="1400" b="1" i="1" kern="0" dirty="0">
                <a:solidFill>
                  <a:srgbClr val="000066"/>
                </a:solidFill>
                <a:sym typeface="Symbol" pitchFamily="18" charset="2"/>
              </a:rPr>
              <a:t>Google </a:t>
            </a:r>
            <a:r>
              <a:rPr lang="cs-CZ" sz="1400" b="1" i="1" kern="0" dirty="0" err="1">
                <a:solidFill>
                  <a:srgbClr val="000066"/>
                </a:solidFill>
                <a:sym typeface="Symbol" pitchFamily="18" charset="2"/>
              </a:rPr>
              <a:t>Sketchup</a:t>
            </a:r>
            <a:r>
              <a:rPr lang="cs-CZ" sz="1400" b="1" i="1" kern="0" dirty="0">
                <a:solidFill>
                  <a:srgbClr val="000066"/>
                </a:solidFill>
                <a:sym typeface="Symbol" pitchFamily="18" charset="2"/>
              </a:rPr>
              <a:t> </a:t>
            </a:r>
            <a:r>
              <a:rPr lang="cs-CZ" sz="1400" b="1" i="1" kern="0" dirty="0">
                <a:solidFill>
                  <a:srgbClr val="000066"/>
                </a:solidFill>
              </a:rPr>
              <a:t>→ </a:t>
            </a:r>
            <a:r>
              <a:rPr lang="cs-CZ" sz="1400" b="1" i="1" kern="0" dirty="0" err="1">
                <a:solidFill>
                  <a:srgbClr val="000066"/>
                </a:solidFill>
              </a:rPr>
              <a:t>Plugins</a:t>
            </a:r>
            <a:r>
              <a:rPr lang="cs-CZ" sz="1400" b="1" i="1" kern="0" dirty="0">
                <a:solidFill>
                  <a:srgbClr val="000066"/>
                </a:solidFill>
              </a:rPr>
              <a:t> → Import </a:t>
            </a:r>
            <a:r>
              <a:rPr lang="cs-CZ" sz="1400" b="1" i="1" kern="0" dirty="0" err="1">
                <a:solidFill>
                  <a:srgbClr val="000066"/>
                </a:solidFill>
              </a:rPr>
              <a:t>eagleUP</a:t>
            </a:r>
            <a:r>
              <a:rPr lang="cs-CZ" sz="1400" b="1" i="1" kern="0" dirty="0">
                <a:solidFill>
                  <a:srgbClr val="000066"/>
                </a:solidFill>
              </a:rPr>
              <a:t>… → </a:t>
            </a:r>
            <a:r>
              <a:rPr lang="cs-CZ" sz="1400" b="1" i="1" kern="0" dirty="0">
                <a:solidFill>
                  <a:srgbClr val="000066"/>
                </a:solidFill>
                <a:sym typeface="Symbol" pitchFamily="18" charset="2"/>
              </a:rPr>
              <a:t>*</a:t>
            </a:r>
            <a:r>
              <a:rPr lang="cs-CZ" sz="1400" b="1" i="1" kern="0" dirty="0">
                <a:solidFill>
                  <a:srgbClr val="000066"/>
                </a:solidFill>
              </a:rPr>
              <a:t>.</a:t>
            </a:r>
            <a:r>
              <a:rPr lang="cs-CZ" sz="1400" b="1" i="1" kern="0" dirty="0" err="1">
                <a:solidFill>
                  <a:srgbClr val="000066"/>
                </a:solidFill>
              </a:rPr>
              <a:t>eup</a:t>
            </a:r>
            <a:r>
              <a:rPr lang="en-US" sz="1400" dirty="0" smtClean="0"/>
              <a:t>;</a:t>
            </a:r>
            <a:endParaRPr lang="cs-CZ" sz="1400" dirty="0" smtClean="0"/>
          </a:p>
          <a:p>
            <a:pPr marL="357188" lvl="1" indent="-357188" algn="just"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b="1" i="1" kern="0" dirty="0">
                <a:solidFill>
                  <a:srgbClr val="000066"/>
                </a:solidFill>
                <a:sym typeface="Symbol" pitchFamily="18" charset="2"/>
              </a:rPr>
              <a:t>Google </a:t>
            </a:r>
            <a:r>
              <a:rPr lang="cs-CZ" sz="1400" b="1" i="1" kern="0" dirty="0" err="1" smtClean="0">
                <a:solidFill>
                  <a:srgbClr val="000066"/>
                </a:solidFill>
                <a:sym typeface="Symbol" pitchFamily="18" charset="2"/>
              </a:rPr>
              <a:t>Sketchup</a:t>
            </a:r>
            <a:r>
              <a:rPr lang="cs-CZ" sz="1400" b="1" i="1" kern="0" dirty="0" smtClean="0">
                <a:solidFill>
                  <a:srgbClr val="000066"/>
                </a:solidFill>
                <a:sym typeface="Symbol" pitchFamily="18" charset="2"/>
              </a:rPr>
              <a:t> </a:t>
            </a:r>
            <a:r>
              <a:rPr lang="cs-CZ" sz="1400" dirty="0" smtClean="0"/>
              <a:t>automaticky vygeneruje 3D model DPS</a:t>
            </a:r>
            <a:r>
              <a:rPr lang="en-US" sz="1400" dirty="0" smtClean="0"/>
              <a:t>;</a:t>
            </a:r>
            <a:endParaRPr lang="cs-CZ" sz="1400" dirty="0" smtClean="0"/>
          </a:p>
          <a:p>
            <a:pPr marL="357188" lvl="1" indent="-357188" algn="just"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 smtClean="0"/>
              <a:t>tento 3D model si uložíme jako obrázek </a:t>
            </a:r>
            <a:r>
              <a:rPr lang="cs-CZ" sz="1400" b="1" i="1" kern="0" dirty="0" err="1" smtClean="0">
                <a:solidFill>
                  <a:srgbClr val="000066"/>
                </a:solidFill>
              </a:rPr>
              <a:t>File</a:t>
            </a:r>
            <a:r>
              <a:rPr lang="cs-CZ" sz="1400" b="1" i="1" kern="0" dirty="0" smtClean="0">
                <a:solidFill>
                  <a:srgbClr val="000066"/>
                </a:solidFill>
              </a:rPr>
              <a:t> → Export → 2D </a:t>
            </a:r>
            <a:r>
              <a:rPr lang="cs-CZ" sz="1400" b="1" i="1" kern="0" dirty="0" err="1" smtClean="0">
                <a:solidFill>
                  <a:srgbClr val="000066"/>
                </a:solidFill>
              </a:rPr>
              <a:t>Graphic</a:t>
            </a:r>
            <a:r>
              <a:rPr lang="cs-CZ" sz="1400" b="1" i="1" kern="0" dirty="0" smtClean="0">
                <a:solidFill>
                  <a:srgbClr val="000066"/>
                </a:solidFill>
              </a:rPr>
              <a:t> … → zadáme název souboru a příponu </a:t>
            </a:r>
            <a:r>
              <a:rPr lang="cs-CZ" sz="1400" b="1" i="1" kern="0" dirty="0" smtClean="0">
                <a:solidFill>
                  <a:srgbClr val="000066"/>
                </a:solidFill>
                <a:sym typeface="Symbol" pitchFamily="18" charset="2"/>
              </a:rPr>
              <a:t>*</a:t>
            </a:r>
            <a:r>
              <a:rPr lang="cs-CZ" sz="1400" b="1" i="1" kern="0" dirty="0" smtClean="0">
                <a:solidFill>
                  <a:srgbClr val="000066"/>
                </a:solidFill>
              </a:rPr>
              <a:t>.</a:t>
            </a:r>
            <a:r>
              <a:rPr lang="cs-CZ" sz="1400" b="1" i="1" kern="0" dirty="0" err="1" smtClean="0">
                <a:solidFill>
                  <a:srgbClr val="000066"/>
                </a:solidFill>
              </a:rPr>
              <a:t>jpg</a:t>
            </a:r>
            <a:r>
              <a:rPr lang="cs-CZ" sz="1400" b="1" i="1" kern="0" dirty="0" smtClean="0">
                <a:solidFill>
                  <a:srgbClr val="000066"/>
                </a:solidFill>
              </a:rPr>
              <a:t>, </a:t>
            </a:r>
            <a:r>
              <a:rPr lang="cs-CZ" sz="1400" b="1" i="1" kern="0" dirty="0" smtClean="0">
                <a:solidFill>
                  <a:srgbClr val="000066"/>
                </a:solidFill>
                <a:sym typeface="Symbol" pitchFamily="18" charset="2"/>
              </a:rPr>
              <a:t>*</a:t>
            </a:r>
            <a:r>
              <a:rPr lang="cs-CZ" sz="1400" b="1" i="1" kern="0" dirty="0" smtClean="0">
                <a:solidFill>
                  <a:srgbClr val="000066"/>
                </a:solidFill>
              </a:rPr>
              <a:t>.</a:t>
            </a:r>
            <a:r>
              <a:rPr lang="cs-CZ" sz="1400" b="1" i="1" kern="0" dirty="0" err="1" smtClean="0">
                <a:solidFill>
                  <a:srgbClr val="000066"/>
                </a:solidFill>
              </a:rPr>
              <a:t>png</a:t>
            </a:r>
            <a:r>
              <a:rPr lang="cs-CZ" sz="1400" b="1" i="1" kern="0" dirty="0" smtClean="0">
                <a:solidFill>
                  <a:srgbClr val="000066"/>
                </a:solidFill>
              </a:rPr>
              <a:t> (např. 3D_pohled_DPS.png)</a:t>
            </a:r>
            <a:r>
              <a:rPr lang="en-US" sz="1400" dirty="0" smtClean="0"/>
              <a:t>;</a:t>
            </a:r>
            <a:endParaRPr lang="cs-CZ" sz="1400" dirty="0" smtClean="0"/>
          </a:p>
          <a:p>
            <a:pPr marL="357188" lvl="1" indent="-357188" algn="just"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 smtClean="0"/>
              <a:t>a také uložíme celý projekt vytvořen v tomto programu </a:t>
            </a:r>
            <a:r>
              <a:rPr lang="cs-CZ" sz="1400" b="1" i="1" kern="0" dirty="0" err="1">
                <a:solidFill>
                  <a:srgbClr val="000066"/>
                </a:solidFill>
              </a:rPr>
              <a:t>File</a:t>
            </a:r>
            <a:r>
              <a:rPr lang="cs-CZ" sz="1400" b="1" i="1" kern="0" dirty="0">
                <a:solidFill>
                  <a:srgbClr val="000066"/>
                </a:solidFill>
              </a:rPr>
              <a:t> → </a:t>
            </a:r>
            <a:r>
              <a:rPr lang="cs-CZ" sz="1400" b="1" i="1" kern="0" dirty="0" err="1" smtClean="0">
                <a:solidFill>
                  <a:srgbClr val="000066"/>
                </a:solidFill>
              </a:rPr>
              <a:t>Save</a:t>
            </a:r>
            <a:r>
              <a:rPr lang="cs-CZ" sz="1400" b="1" i="1" kern="0" dirty="0" smtClean="0">
                <a:solidFill>
                  <a:srgbClr val="000066"/>
                </a:solidFill>
              </a:rPr>
              <a:t> as… </a:t>
            </a:r>
            <a:r>
              <a:rPr lang="cs-CZ" sz="1400" b="1" i="1" kern="0" dirty="0">
                <a:solidFill>
                  <a:srgbClr val="000066"/>
                </a:solidFill>
              </a:rPr>
              <a:t>→ </a:t>
            </a:r>
            <a:r>
              <a:rPr lang="cs-CZ" sz="1400" b="1" i="1" kern="0" dirty="0" smtClean="0">
                <a:solidFill>
                  <a:srgbClr val="000066"/>
                </a:solidFill>
              </a:rPr>
              <a:t>název souboru </a:t>
            </a:r>
            <a:r>
              <a:rPr lang="cs-CZ" sz="1400" b="1" i="1" kern="0" dirty="0" smtClean="0">
                <a:solidFill>
                  <a:srgbClr val="000066"/>
                </a:solidFill>
                <a:sym typeface="Symbol" pitchFamily="18" charset="2"/>
              </a:rPr>
              <a:t>*</a:t>
            </a:r>
            <a:r>
              <a:rPr lang="cs-CZ" sz="1400" b="1" i="1" kern="0" dirty="0" smtClean="0">
                <a:solidFill>
                  <a:srgbClr val="000066"/>
                </a:solidFill>
              </a:rPr>
              <a:t>.</a:t>
            </a:r>
            <a:r>
              <a:rPr lang="cs-CZ" sz="1400" b="1" i="1" kern="0" dirty="0" err="1" smtClean="0">
                <a:solidFill>
                  <a:srgbClr val="000066"/>
                </a:solidFill>
              </a:rPr>
              <a:t>skp</a:t>
            </a:r>
            <a:r>
              <a:rPr lang="cs-CZ" sz="1400" b="1" i="1" kern="0" dirty="0" smtClean="0">
                <a:solidFill>
                  <a:srgbClr val="000066"/>
                </a:solidFill>
              </a:rPr>
              <a:t> </a:t>
            </a:r>
            <a:r>
              <a:rPr lang="cs-CZ" sz="1400" b="1" i="1" kern="0" dirty="0">
                <a:solidFill>
                  <a:srgbClr val="000066"/>
                </a:solidFill>
              </a:rPr>
              <a:t>(např. </a:t>
            </a:r>
            <a:r>
              <a:rPr lang="cs-CZ" sz="1400" b="1" i="1" kern="0" dirty="0" err="1" smtClean="0">
                <a:solidFill>
                  <a:srgbClr val="000066"/>
                </a:solidFill>
              </a:rPr>
              <a:t>projekt_sketchup.skp</a:t>
            </a:r>
            <a:r>
              <a:rPr lang="cs-CZ" sz="1400" b="1" i="1" kern="0" dirty="0" smtClean="0">
                <a:solidFill>
                  <a:srgbClr val="000066"/>
                </a:solidFill>
              </a:rPr>
              <a:t>)</a:t>
            </a:r>
            <a:r>
              <a:rPr lang="en-US" sz="1400" dirty="0" smtClean="0"/>
              <a:t>;</a:t>
            </a:r>
            <a:endParaRPr lang="cs-CZ" sz="1400" dirty="0"/>
          </a:p>
          <a:p>
            <a:pPr marL="357188" lvl="1" indent="-357188" algn="just"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 smtClean="0"/>
              <a:t>tímto předchozím krokem </a:t>
            </a:r>
            <a:r>
              <a:rPr lang="cs-CZ" sz="1400" b="1" i="1" kern="0" dirty="0">
                <a:solidFill>
                  <a:srgbClr val="000066"/>
                </a:solidFill>
                <a:sym typeface="Symbol" pitchFamily="18" charset="2"/>
              </a:rPr>
              <a:t>Google </a:t>
            </a:r>
            <a:r>
              <a:rPr lang="cs-CZ" sz="1400" b="1" i="1" kern="0" dirty="0" err="1">
                <a:solidFill>
                  <a:srgbClr val="000066"/>
                </a:solidFill>
                <a:sym typeface="Symbol" pitchFamily="18" charset="2"/>
              </a:rPr>
              <a:t>Sketchup</a:t>
            </a:r>
            <a:r>
              <a:rPr lang="cs-CZ" sz="1400" b="1" i="1" kern="0" dirty="0">
                <a:solidFill>
                  <a:srgbClr val="000066"/>
                </a:solidFill>
                <a:sym typeface="Symbol" pitchFamily="18" charset="2"/>
              </a:rPr>
              <a:t> </a:t>
            </a:r>
            <a:r>
              <a:rPr lang="cs-CZ" sz="1400" b="1" i="1" kern="0" dirty="0" smtClean="0">
                <a:solidFill>
                  <a:srgbClr val="000066"/>
                </a:solidFill>
                <a:sym typeface="Symbol" pitchFamily="18" charset="2"/>
              </a:rPr>
              <a:t> </a:t>
            </a:r>
            <a:r>
              <a:rPr lang="cs-CZ" sz="1400" dirty="0" smtClean="0"/>
              <a:t>nám vytvořil náhledy DPS, jak ze strany součástek, tak ze strany plošného spoje. </a:t>
            </a:r>
            <a:endParaRPr lang="cs-CZ" sz="1400" dirty="0"/>
          </a:p>
        </p:txBody>
      </p:sp>
      <p:pic>
        <p:nvPicPr>
          <p:cNvPr id="2" name="Obrázek 1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4178" y="4488107"/>
            <a:ext cx="1810003" cy="381053"/>
          </a:xfrm>
          <a:prstGeom prst="rect">
            <a:avLst/>
          </a:prstGeom>
        </p:spPr>
      </p:pic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754438" y="5116041"/>
            <a:ext cx="3817562" cy="2585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20000"/>
            </a:pPr>
            <a:r>
              <a:rPr lang="cs-CZ" sz="1200" i="1" dirty="0" smtClean="0"/>
              <a:t>Obr. 61 – Náhledy </a:t>
            </a:r>
            <a:r>
              <a:rPr lang="cs-CZ" sz="1200" i="1" dirty="0"/>
              <a:t>DPS vytvořeny v Google </a:t>
            </a:r>
            <a:r>
              <a:rPr lang="cs-CZ" sz="1200" i="1" dirty="0" err="1"/>
              <a:t>Sketchup</a:t>
            </a:r>
            <a:endParaRPr lang="cs-CZ" sz="1200" i="1" dirty="0"/>
          </a:p>
        </p:txBody>
      </p:sp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4499992" y="5692105"/>
            <a:ext cx="4032250" cy="257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20000"/>
            </a:pPr>
            <a:r>
              <a:rPr lang="cs-CZ" sz="1200" i="1" dirty="0"/>
              <a:t>Obr. </a:t>
            </a:r>
            <a:r>
              <a:rPr lang="cs-CZ" sz="1200" i="1" dirty="0" smtClean="0"/>
              <a:t>62 </a:t>
            </a:r>
            <a:r>
              <a:rPr lang="cs-CZ" sz="1200" i="1" dirty="0"/>
              <a:t>– </a:t>
            </a:r>
            <a:r>
              <a:rPr lang="cs-CZ" sz="1200" i="1" dirty="0" smtClean="0"/>
              <a:t>3D model DPS</a:t>
            </a:r>
            <a:endParaRPr lang="cs-CZ" sz="1200" i="1" dirty="0"/>
          </a:p>
        </p:txBody>
      </p:sp>
      <p:grpSp>
        <p:nvGrpSpPr>
          <p:cNvPr id="3" name="Skupina 2"/>
          <p:cNvGrpSpPr/>
          <p:nvPr/>
        </p:nvGrpSpPr>
        <p:grpSpPr>
          <a:xfrm>
            <a:off x="352425" y="6497638"/>
            <a:ext cx="402012" cy="114300"/>
            <a:chOff x="352425" y="6497638"/>
            <a:chExt cx="402012" cy="114300"/>
          </a:xfrm>
        </p:grpSpPr>
        <p:pic>
          <p:nvPicPr>
            <p:cNvPr id="14" name="Picture 13" descr="tlacitko_ctverec_pocet stran_18px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52425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9623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4004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Obrázek 4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2134" y="4121995"/>
            <a:ext cx="2714242" cy="1467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93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600" b="1" dirty="0" smtClean="0">
                <a:solidFill>
                  <a:schemeClr val="tx1"/>
                </a:solidFill>
                <a:latin typeface="Verdana" pitchFamily="34" charset="0"/>
              </a:rPr>
              <a:t>Použitá literatura</a:t>
            </a: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519113" y="16478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10244" name="Text Box 7"/>
          <p:cNvSpPr txBox="1">
            <a:spLocks noChangeArrowheads="1"/>
          </p:cNvSpPr>
          <p:nvPr/>
        </p:nvSpPr>
        <p:spPr bwMode="auto">
          <a:xfrm>
            <a:off x="539750" y="1773238"/>
            <a:ext cx="7561263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cs-CZ" sz="1400" dirty="0"/>
              <a:t>JURÁNEK, Antonín, HRABOVSKÝ, Miroslav. </a:t>
            </a:r>
            <a:r>
              <a:rPr lang="cs-CZ" sz="1400" i="1" dirty="0"/>
              <a:t>EAGLE pro </a:t>
            </a:r>
            <a:r>
              <a:rPr lang="cs-CZ" sz="1400" i="1" dirty="0" smtClean="0"/>
              <a:t>začátečníky: </a:t>
            </a:r>
            <a:r>
              <a:rPr lang="cs-CZ" sz="1400" i="1" dirty="0"/>
              <a:t>uživatelská a referenční příručka.</a:t>
            </a:r>
            <a:r>
              <a:rPr lang="cs-CZ" sz="1400" dirty="0"/>
              <a:t> 2. </a:t>
            </a:r>
            <a:r>
              <a:rPr lang="cs-CZ" sz="1400" dirty="0" err="1"/>
              <a:t>vyd</a:t>
            </a:r>
            <a:r>
              <a:rPr lang="cs-CZ" sz="1400" dirty="0"/>
              <a:t>. Praha : BEN, 2007. 192s. ISBN 80-7300-213-2.</a:t>
            </a:r>
          </a:p>
          <a:p>
            <a:pPr marL="342900" indent="-342900">
              <a:buFontTx/>
              <a:buAutoNum type="arabicPeriod"/>
            </a:pPr>
            <a:endParaRPr lang="cs-CZ" sz="1400" dirty="0"/>
          </a:p>
          <a:p>
            <a:pPr marL="342900" indent="-342900">
              <a:buFontTx/>
              <a:buAutoNum type="arabicPeriod"/>
            </a:pPr>
            <a:r>
              <a:rPr lang="cs-CZ" sz="1400" dirty="0"/>
              <a:t>PLÍVA, Zdeněk. </a:t>
            </a:r>
            <a:r>
              <a:rPr lang="cs-CZ" sz="1400" i="1" dirty="0"/>
              <a:t>EAGLE </a:t>
            </a:r>
            <a:r>
              <a:rPr lang="cs-CZ" sz="1400" i="1" dirty="0" smtClean="0"/>
              <a:t>prakticky: </a:t>
            </a:r>
            <a:r>
              <a:rPr lang="cs-CZ" sz="1400" i="1" dirty="0"/>
              <a:t>řešení problému při běžné práci.</a:t>
            </a:r>
            <a:r>
              <a:rPr lang="cs-CZ" sz="1400" dirty="0"/>
              <a:t> 1. </a:t>
            </a:r>
            <a:r>
              <a:rPr lang="cs-CZ" sz="1400" dirty="0" err="1"/>
              <a:t>vyd</a:t>
            </a:r>
            <a:r>
              <a:rPr lang="cs-CZ" sz="1400" dirty="0"/>
              <a:t>. BEN - technická literatura : Praha, 2007. 184 s. ISBN 978-80-7300-227-5.</a:t>
            </a:r>
          </a:p>
          <a:p>
            <a:pPr marL="342900" indent="-342900">
              <a:buFontTx/>
              <a:buAutoNum type="arabicPeriod"/>
            </a:pPr>
            <a:endParaRPr lang="cs-CZ" sz="1400" dirty="0"/>
          </a:p>
          <a:p>
            <a:pPr marL="342900" indent="-342900">
              <a:buFontTx/>
              <a:buAutoNum type="arabicPeriod"/>
            </a:pPr>
            <a:r>
              <a:rPr lang="cs-CZ" sz="1400" i="1" dirty="0" err="1"/>
              <a:t>CadSoft</a:t>
            </a:r>
            <a:r>
              <a:rPr lang="cs-CZ" sz="1400" i="1" dirty="0"/>
              <a:t> </a:t>
            </a:r>
            <a:r>
              <a:rPr lang="cs-CZ" sz="1400" i="1" dirty="0" smtClean="0"/>
              <a:t>Online: </a:t>
            </a:r>
            <a:r>
              <a:rPr lang="cs-CZ" sz="1400" i="1" dirty="0" err="1"/>
              <a:t>Home</a:t>
            </a:r>
            <a:r>
              <a:rPr lang="cs-CZ" sz="1400" i="1" dirty="0"/>
              <a:t> </a:t>
            </a:r>
            <a:r>
              <a:rPr lang="cs-CZ" sz="1400" i="1" dirty="0" err="1"/>
              <a:t>of</a:t>
            </a:r>
            <a:r>
              <a:rPr lang="cs-CZ" sz="1400" i="1" dirty="0"/>
              <a:t> </a:t>
            </a:r>
            <a:r>
              <a:rPr lang="cs-CZ" sz="1400" i="1" dirty="0" err="1"/>
              <a:t>the</a:t>
            </a:r>
            <a:r>
              <a:rPr lang="cs-CZ" sz="1400" i="1" dirty="0"/>
              <a:t> EAGLE Layout Editor</a:t>
            </a:r>
            <a:r>
              <a:rPr lang="cs-CZ" sz="1400" dirty="0"/>
              <a:t> [online]. 2007 </a:t>
            </a:r>
            <a:br>
              <a:rPr lang="cs-CZ" sz="1400" dirty="0"/>
            </a:br>
            <a:r>
              <a:rPr lang="cs-CZ" sz="1400" dirty="0"/>
              <a:t>[cit. 2012-10-26]. Dostupný z: </a:t>
            </a:r>
            <a:r>
              <a:rPr lang="cs-CZ" sz="1400" dirty="0">
                <a:hlinkClick r:id="rId2"/>
              </a:rPr>
              <a:t>http://www.</a:t>
            </a:r>
            <a:r>
              <a:rPr lang="cs-CZ" sz="1400" dirty="0" err="1">
                <a:hlinkClick r:id="rId2"/>
              </a:rPr>
              <a:t>cadsoft.de</a:t>
            </a:r>
            <a:r>
              <a:rPr lang="cs-CZ" sz="1400" dirty="0"/>
              <a:t>.</a:t>
            </a:r>
          </a:p>
          <a:p>
            <a:pPr marL="342900" indent="-342900">
              <a:buFontTx/>
              <a:buAutoNum type="arabicPeriod"/>
            </a:pPr>
            <a:endParaRPr lang="cs-CZ" sz="1400" dirty="0"/>
          </a:p>
          <a:p>
            <a:pPr marL="342900" indent="-342900">
              <a:buFontTx/>
              <a:buAutoNum type="arabicPeriod"/>
            </a:pPr>
            <a:r>
              <a:rPr lang="cs-CZ" sz="1400" i="1" dirty="0" err="1"/>
              <a:t>Eagle</a:t>
            </a:r>
            <a:r>
              <a:rPr lang="cs-CZ" sz="1400" i="1" dirty="0"/>
              <a:t> </a:t>
            </a:r>
            <a:r>
              <a:rPr lang="cs-CZ" sz="1400" i="1" dirty="0" smtClean="0"/>
              <a:t>Online: </a:t>
            </a:r>
            <a:r>
              <a:rPr lang="cs-CZ" sz="1400" i="1" dirty="0"/>
              <a:t>České stránky editoru plošných spojů EAGLE</a:t>
            </a:r>
            <a:r>
              <a:rPr lang="cs-CZ" sz="1400" dirty="0"/>
              <a:t> [online]. 2003 [cit. 2012-10-26]. Dostupný z: </a:t>
            </a:r>
            <a:r>
              <a:rPr lang="cs-CZ" sz="1400" dirty="0">
                <a:hlinkClick r:id="rId3"/>
              </a:rPr>
              <a:t>http://www.eagle.cz</a:t>
            </a:r>
            <a:r>
              <a:rPr lang="cs-CZ" sz="1400" dirty="0" smtClean="0"/>
              <a:t>.</a:t>
            </a:r>
          </a:p>
          <a:p>
            <a:pPr marL="342900" indent="-342900">
              <a:buFontTx/>
              <a:buAutoNum type="arabicPeriod"/>
            </a:pPr>
            <a:endParaRPr lang="cs-CZ" sz="1400" dirty="0" smtClean="0"/>
          </a:p>
          <a:p>
            <a:pPr marL="342900" indent="-342900">
              <a:buFontTx/>
              <a:buAutoNum type="arabicPeriod"/>
            </a:pPr>
            <a:r>
              <a:rPr lang="pt-BR" sz="1400" i="1" dirty="0" smtClean="0"/>
              <a:t>Amatérské </a:t>
            </a:r>
            <a:r>
              <a:rPr lang="pt-BR" sz="1400" i="1" dirty="0"/>
              <a:t>rádio: </a:t>
            </a:r>
            <a:r>
              <a:rPr lang="cs-CZ" sz="1400" i="1" dirty="0" smtClean="0"/>
              <a:t>Č</a:t>
            </a:r>
            <a:r>
              <a:rPr lang="pt-BR" sz="1400" i="1" dirty="0" smtClean="0"/>
              <a:t>asopis </a:t>
            </a:r>
            <a:r>
              <a:rPr lang="pt-BR" sz="1400" i="1" dirty="0"/>
              <a:t>pro elektroniky a amatéry</a:t>
            </a:r>
            <a:r>
              <a:rPr lang="pt-BR" sz="1400" dirty="0"/>
              <a:t>. Praha: AMARO spol. s r. o., </a:t>
            </a:r>
            <a:r>
              <a:rPr lang="pt-BR" sz="1400" dirty="0" smtClean="0"/>
              <a:t>roč</a:t>
            </a:r>
            <a:r>
              <a:rPr lang="pt-BR" sz="1400" dirty="0"/>
              <a:t>. 1993, </a:t>
            </a:r>
            <a:r>
              <a:rPr lang="pt-BR" sz="1400" dirty="0" smtClean="0"/>
              <a:t>A</a:t>
            </a:r>
            <a:r>
              <a:rPr lang="cs-CZ" sz="1400" dirty="0" smtClean="0"/>
              <a:t>5</a:t>
            </a:r>
            <a:r>
              <a:rPr lang="pt-BR" sz="1400" dirty="0" smtClean="0"/>
              <a:t>,</a:t>
            </a:r>
            <a:r>
              <a:rPr lang="cs-CZ" sz="1400" dirty="0" smtClean="0"/>
              <a:t> s. 6-7.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3601537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5"/>
          <p:cNvSpPr txBox="1">
            <a:spLocks noChangeArrowheads="1"/>
          </p:cNvSpPr>
          <p:nvPr/>
        </p:nvSpPr>
        <p:spPr bwMode="auto">
          <a:xfrm>
            <a:off x="519113" y="16478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6476925" y="6108700"/>
            <a:ext cx="22336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0" hangingPunct="0">
              <a:defRPr/>
            </a:pPr>
            <a:r>
              <a:rPr lang="cs-CZ" sz="1600" dirty="0">
                <a:latin typeface="Verdana" pitchFamily="34" charset="0"/>
                <a:ea typeface="+mj-ea"/>
                <a:cs typeface="+mj-cs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5376931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7"/>
          <p:cNvSpPr txBox="1">
            <a:spLocks noChangeArrowheads="1"/>
          </p:cNvSpPr>
          <p:nvPr/>
        </p:nvSpPr>
        <p:spPr bwMode="auto">
          <a:xfrm>
            <a:off x="1331913" y="6165850"/>
            <a:ext cx="6480175" cy="257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20000"/>
            </a:pPr>
            <a:r>
              <a:rPr lang="cs-CZ" sz="1200" i="1" dirty="0"/>
              <a:t>Obr. </a:t>
            </a:r>
            <a:r>
              <a:rPr lang="cs-CZ" sz="1200" i="1" dirty="0" smtClean="0"/>
              <a:t>57 </a:t>
            </a:r>
            <a:r>
              <a:rPr lang="cs-CZ" sz="1200" i="1" dirty="0"/>
              <a:t>– Seznam součástek (seznam_soucastek.txt) …</a:t>
            </a:r>
          </a:p>
        </p:txBody>
      </p:sp>
      <p:pic>
        <p:nvPicPr>
          <p:cNvPr id="2" name="Obrázek 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850" y="1701641"/>
            <a:ext cx="5448300" cy="3454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13399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7"/>
          <p:cNvSpPr txBox="1">
            <a:spLocks noChangeArrowheads="1"/>
          </p:cNvSpPr>
          <p:nvPr/>
        </p:nvSpPr>
        <p:spPr bwMode="auto">
          <a:xfrm>
            <a:off x="1331913" y="6165850"/>
            <a:ext cx="6480175" cy="257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20000"/>
            </a:pPr>
            <a:r>
              <a:rPr lang="cs-CZ" sz="1200" i="1" dirty="0" smtClean="0"/>
              <a:t>Obr. 58 – Schéma obvodu</a:t>
            </a:r>
            <a:endParaRPr lang="cs-CZ" sz="1200" i="1" dirty="0"/>
          </a:p>
        </p:txBody>
      </p:sp>
      <p:pic>
        <p:nvPicPr>
          <p:cNvPr id="3" name="Obrázek 2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725" y="1092901"/>
            <a:ext cx="6226550" cy="4672199"/>
          </a:xfrm>
          <a:prstGeom prst="rect">
            <a:avLst/>
          </a:prstGeom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971600" y="4314785"/>
            <a:ext cx="988695" cy="199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8613492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7"/>
          <p:cNvSpPr txBox="1">
            <a:spLocks noChangeArrowheads="1"/>
          </p:cNvSpPr>
          <p:nvPr/>
        </p:nvSpPr>
        <p:spPr bwMode="auto">
          <a:xfrm>
            <a:off x="1331913" y="6165850"/>
            <a:ext cx="6480175" cy="257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20000"/>
            </a:pPr>
            <a:r>
              <a:rPr lang="cs-CZ" sz="1200" i="1" dirty="0"/>
              <a:t>Obr. </a:t>
            </a:r>
            <a:r>
              <a:rPr lang="cs-CZ" sz="1200" i="1" dirty="0" smtClean="0"/>
              <a:t>59 </a:t>
            </a:r>
            <a:r>
              <a:rPr lang="cs-CZ" sz="1200" i="1" dirty="0"/>
              <a:t>– Vzor výsledného návrhu DPS</a:t>
            </a:r>
          </a:p>
        </p:txBody>
      </p:sp>
      <p:pic>
        <p:nvPicPr>
          <p:cNvPr id="2" name="Obrázek 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4951" y="782130"/>
            <a:ext cx="5154099" cy="529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68862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8086</TotalTime>
  <Words>433</Words>
  <Application>Microsoft Office PowerPoint</Application>
  <PresentationFormat>Předvádění na obrazovce (4:3)</PresentationFormat>
  <Paragraphs>62</Paragraphs>
  <Slides>12</Slides>
  <Notes>6</Notes>
  <HiddenSlides>6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Výchozí návrh</vt:lpstr>
      <vt:lpstr>Spínač se třemi tranzistory příklad zapojení</vt:lpstr>
      <vt:lpstr>Prezentace aplikace PowerPoint</vt:lpstr>
      <vt:lpstr>Prezentace aplikace PowerPoint</vt:lpstr>
      <vt:lpstr>Prezentace aplikace PowerPoint</vt:lpstr>
      <vt:lpstr>Použitá literatura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DUMy</dc:title>
  <dc:creator>Tomáš Milerski</dc:creator>
  <cp:lastModifiedBy>Teacher</cp:lastModifiedBy>
  <cp:revision>396</cp:revision>
  <dcterms:created xsi:type="dcterms:W3CDTF">2007-03-02T14:45:28Z</dcterms:created>
  <dcterms:modified xsi:type="dcterms:W3CDTF">2013-06-07T09:23:45Z</dcterms:modified>
</cp:coreProperties>
</file>