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1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3EB80"/>
    <a:srgbClr val="D3EBED"/>
    <a:srgbClr val="006940"/>
    <a:srgbClr val="006666"/>
    <a:srgbClr val="FFFF00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2" autoAdjust="0"/>
    <p:restoredTop sz="95667" autoAdjust="0"/>
  </p:normalViewPr>
  <p:slideViewPr>
    <p:cSldViewPr>
      <p:cViewPr>
        <p:scale>
          <a:sx n="100" d="100"/>
          <a:sy n="100" d="100"/>
        </p:scale>
        <p:origin x="-126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A03B48B-03EB-4AD2-9DA0-AA09EB262662}" type="datetimeFigureOut">
              <a:rPr lang="cs-CZ"/>
              <a:pPr>
                <a:defRPr/>
              </a:pPr>
              <a:t>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7F4851E-0F03-4F66-9D5E-A5E68E823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18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2D35F7-D16B-43D4-9619-504FA7A0AD99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Obr. 01 - Vzhled kontrolního panelu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D8594-F66C-47C1-A0AC-197A4F369A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2E1C2-729C-4AF7-BFEA-08A34B1BDD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2257A-7771-468B-8E7F-E86CD3B88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899BA-AEDD-4547-998A-1D31AAB161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57033-E671-47DB-9053-A041A593CB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08D3-6295-4F9E-AE17-9A0DC4B3E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3AF0B-0DB2-4D1C-BDFE-6D2629681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B9AAE-15D7-418C-922B-66CD12DD82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2A797-DA5D-4840-AED4-82D4419FF2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EE101-8059-44B2-B9DB-4A833CEBD5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12C5B-83BD-40E9-8582-5E6C02F60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 bright="90000" contrast="-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3A17DBA-14AE-40A2-B045-A88C940E58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slide" Target="slide8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gle.cz/" TargetMode="External"/><Relationship Id="rId2" Type="http://schemas.openxmlformats.org/officeDocument/2006/relationships/hyperlink" Target="http://www.cadsoft.d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76250"/>
            <a:ext cx="6985000" cy="1296988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</p:txBody>
      </p:sp>
      <p:grpSp>
        <p:nvGrpSpPr>
          <p:cNvPr id="8196" name="Skupina 10"/>
          <p:cNvGrpSpPr>
            <a:grpSpLocks/>
          </p:cNvGrpSpPr>
          <p:nvPr/>
        </p:nvGrpSpPr>
        <p:grpSpPr bwMode="auto">
          <a:xfrm>
            <a:off x="1187450" y="476250"/>
            <a:ext cx="6840538" cy="1260475"/>
            <a:chOff x="971600" y="548680"/>
            <a:chExt cx="6840760" cy="1259483"/>
          </a:xfrm>
        </p:grpSpPr>
        <p:pic>
          <p:nvPicPr>
            <p:cNvPr id="8200" name="Picture 41" descr="OPVK_hor_zakladni_logolink_RGB_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548680"/>
              <a:ext cx="5966142" cy="12594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01" name="Picture 42" descr="logo2_SŠ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35309" y="620152"/>
              <a:ext cx="577051" cy="7925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7" name="Text Box 43"/>
          <p:cNvSpPr txBox="1">
            <a:spLocks noChangeArrowheads="1"/>
          </p:cNvSpPr>
          <p:nvPr/>
        </p:nvSpPr>
        <p:spPr bwMode="auto">
          <a:xfrm>
            <a:off x="3131840" y="4416425"/>
            <a:ext cx="2880319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dirty="0">
                <a:latin typeface="Trebuchet MS" pitchFamily="34" charset="0"/>
              </a:rPr>
              <a:t>Bc. Tomáš Milerski</a:t>
            </a:r>
          </a:p>
        </p:txBody>
      </p:sp>
      <p:sp>
        <p:nvSpPr>
          <p:cNvPr id="8198" name="Line 44"/>
          <p:cNvSpPr>
            <a:spLocks noChangeShapeType="1"/>
          </p:cNvSpPr>
          <p:nvPr/>
        </p:nvSpPr>
        <p:spPr bwMode="auto">
          <a:xfrm>
            <a:off x="395288" y="1916113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Text Box 45"/>
          <p:cNvSpPr txBox="1">
            <a:spLocks noChangeArrowheads="1"/>
          </p:cNvSpPr>
          <p:nvPr/>
        </p:nvSpPr>
        <p:spPr bwMode="auto">
          <a:xfrm>
            <a:off x="611188" y="5949950"/>
            <a:ext cx="7991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Trebuchet MS" pitchFamily="34" charset="0"/>
              </a:rPr>
              <a:t>Střední škola, </a:t>
            </a:r>
            <a:r>
              <a:rPr lang="cs-CZ" sz="1200" dirty="0" err="1">
                <a:latin typeface="Trebuchet MS" pitchFamily="34" charset="0"/>
              </a:rPr>
              <a:t>Havířov</a:t>
            </a:r>
            <a:r>
              <a:rPr lang="cs-CZ" sz="1200" dirty="0">
                <a:latin typeface="Trebuchet MS" pitchFamily="34" charset="0"/>
              </a:rPr>
              <a:t>-</a:t>
            </a:r>
            <a:r>
              <a:rPr lang="cs-CZ" sz="1200" dirty="0" err="1">
                <a:latin typeface="Trebuchet MS" pitchFamily="34" charset="0"/>
              </a:rPr>
              <a:t>Šumbark</a:t>
            </a:r>
            <a:r>
              <a:rPr lang="cs-CZ" sz="1200" dirty="0">
                <a:latin typeface="Trebuchet MS" pitchFamily="34" charset="0"/>
              </a:rPr>
              <a:t>, Sýkorova 1/613, příspěvková organizace</a:t>
            </a:r>
          </a:p>
          <a:p>
            <a:pPr algn="ctr"/>
            <a:r>
              <a:rPr lang="cs-CZ" sz="1200" dirty="0">
                <a:latin typeface="Trebuchet MS" pitchFamily="34" charset="0"/>
              </a:rPr>
              <a:t>Tento výukový materiál byl zpracován v rámci akce EU peníze středním školám - OP VK 1.5. </a:t>
            </a:r>
          </a:p>
          <a:p>
            <a:pPr algn="ctr"/>
            <a:r>
              <a:rPr lang="cs-CZ" sz="1200" dirty="0">
                <a:latin typeface="Trebuchet MS" pitchFamily="34" charset="0"/>
              </a:rPr>
              <a:t>Výuková sada – Návrhové systémy plošných spojů, DUM č</a:t>
            </a:r>
            <a:r>
              <a:rPr lang="cs-CZ" sz="1200">
                <a:latin typeface="Trebuchet MS" pitchFamily="34" charset="0"/>
              </a:rPr>
              <a:t>. </a:t>
            </a:r>
            <a:r>
              <a:rPr lang="cs-CZ" sz="1200" smtClean="0">
                <a:latin typeface="Trebuchet MS" pitchFamily="34" charset="0"/>
              </a:rPr>
              <a:t>17</a:t>
            </a:r>
            <a:endParaRPr lang="cs-CZ" sz="1200" dirty="0">
              <a:latin typeface="Trebuchet MS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971600" y="3063875"/>
            <a:ext cx="72008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200" b="1" kern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Astabilní klopný obvodu</a:t>
            </a:r>
            <a:r>
              <a:rPr lang="cs-CZ" sz="3600" b="1" kern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3600" b="1" kern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600" i="1" kern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příklad zapojení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66 </a:t>
            </a:r>
            <a:r>
              <a:rPr lang="cs-CZ" sz="1200" i="1" dirty="0"/>
              <a:t>– Rozmístění součástek a prvků na DPS</a:t>
            </a:r>
          </a:p>
        </p:txBody>
      </p:sp>
      <p:pic>
        <p:nvPicPr>
          <p:cNvPr id="3" name="Obrázek 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603" y="785553"/>
            <a:ext cx="5124795" cy="528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71575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67 </a:t>
            </a:r>
            <a:r>
              <a:rPr lang="cs-CZ" sz="1200" i="1" dirty="0"/>
              <a:t>– Náhledy DPS vytvořeny v Google </a:t>
            </a:r>
            <a:r>
              <a:rPr lang="cs-CZ" sz="1200" i="1" dirty="0" err="1"/>
              <a:t>Sketchup</a:t>
            </a:r>
            <a:endParaRPr lang="cs-CZ" sz="1200" i="1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780959" y="2189513"/>
            <a:ext cx="7582083" cy="2478974"/>
            <a:chOff x="780959" y="2189513"/>
            <a:chExt cx="7582083" cy="2478974"/>
          </a:xfrm>
        </p:grpSpPr>
        <p:pic>
          <p:nvPicPr>
            <p:cNvPr id="6" name="Obrázek 5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3247" y="2189513"/>
              <a:ext cx="2391571" cy="2467217"/>
            </a:xfrm>
            <a:prstGeom prst="rect">
              <a:avLst/>
            </a:prstGeom>
          </p:spPr>
        </p:pic>
        <p:pic>
          <p:nvPicPr>
            <p:cNvPr id="8" name="Obrázek 7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959" y="2189513"/>
              <a:ext cx="2391571" cy="2467217"/>
            </a:xfrm>
            <a:prstGeom prst="rect">
              <a:avLst/>
            </a:prstGeom>
          </p:spPr>
        </p:pic>
        <p:pic>
          <p:nvPicPr>
            <p:cNvPr id="10" name="Obrázek 9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5536" y="2189513"/>
              <a:ext cx="2397506" cy="24789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06232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68 </a:t>
            </a:r>
            <a:r>
              <a:rPr lang="cs-CZ" sz="1200" i="1" dirty="0"/>
              <a:t>– 3D model DPS</a:t>
            </a:r>
          </a:p>
        </p:txBody>
      </p:sp>
      <p:pic>
        <p:nvPicPr>
          <p:cNvPr id="2" name="Obrázek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7501"/>
            <a:ext cx="9144000" cy="49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1141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eaLnBrk="0" hangingPunct="0">
              <a:spcBef>
                <a:spcPct val="20000"/>
              </a:spcBef>
            </a:pPr>
            <a:r>
              <a:rPr lang="pl-PL" sz="2600" b="1" kern="0" dirty="0" smtClean="0">
                <a:latin typeface="Verdana" pitchFamily="34" charset="0"/>
              </a:rPr>
              <a:t>Schéma obvodu a soupis součástek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7050" y="1647178"/>
            <a:ext cx="8196263" cy="1637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/>
              <a:t>v programu </a:t>
            </a:r>
            <a:r>
              <a:rPr lang="cs-CZ" sz="1400" b="1" i="1" dirty="0" err="1">
                <a:solidFill>
                  <a:srgbClr val="000066"/>
                </a:solidFill>
              </a:rPr>
              <a:t>Eagle</a:t>
            </a:r>
            <a:r>
              <a:rPr lang="cs-CZ" sz="1400" dirty="0"/>
              <a:t> vytvoříme </a:t>
            </a:r>
            <a:r>
              <a:rPr lang="cs-CZ" sz="1400" b="1" i="1" dirty="0">
                <a:solidFill>
                  <a:srgbClr val="000066"/>
                </a:solidFill>
              </a:rPr>
              <a:t>Nový projekt → pojmenujeme si jej </a:t>
            </a:r>
            <a:r>
              <a:rPr lang="cs-CZ" sz="1400" dirty="0"/>
              <a:t>(bez diakritiky…)</a:t>
            </a:r>
            <a:r>
              <a:rPr lang="en-US" sz="1400" dirty="0"/>
              <a:t>;</a:t>
            </a:r>
            <a:endParaRPr lang="cs-CZ" sz="1400" dirty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aktivujeme potřebné knihovny pro výběr součástek a prvků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otevřeme </a:t>
            </a:r>
            <a:r>
              <a:rPr lang="cs-CZ" sz="1400" b="1" i="1" dirty="0">
                <a:solidFill>
                  <a:srgbClr val="000066"/>
                </a:solidFill>
              </a:rPr>
              <a:t>ESCH</a:t>
            </a:r>
            <a:r>
              <a:rPr lang="cs-CZ" sz="1400" dirty="0" smtClean="0"/>
              <a:t>, zapneme mřížku, z knihovny/ven si vybereme potřebné součástky a prvky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podle zadání v </a:t>
            </a:r>
            <a:r>
              <a:rPr lang="cs-CZ" sz="1400" b="1" i="1" dirty="0">
                <a:solidFill>
                  <a:srgbClr val="000066"/>
                </a:solidFill>
              </a:rPr>
              <a:t>ESCH</a:t>
            </a:r>
            <a:r>
              <a:rPr lang="cs-CZ" sz="1400" dirty="0" smtClean="0"/>
              <a:t> nakreslíme požadované schéma zapojení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vygenerujeme soupis součástek příkazem </a:t>
            </a:r>
            <a:r>
              <a:rPr lang="cs-CZ" sz="1400" b="1" i="1" dirty="0" err="1" smtClean="0">
                <a:solidFill>
                  <a:srgbClr val="000066"/>
                </a:solidFill>
              </a:rPr>
              <a:t>bom.ulp</a:t>
            </a:r>
            <a:r>
              <a:rPr lang="cs-CZ" sz="1400" kern="0" dirty="0" smtClean="0"/>
              <a:t> </a:t>
            </a:r>
            <a:r>
              <a:rPr lang="cs-CZ" sz="1400" b="1" i="1" dirty="0">
                <a:solidFill>
                  <a:srgbClr val="000066"/>
                </a:solidFill>
              </a:rPr>
              <a:t>→ </a:t>
            </a:r>
            <a:r>
              <a:rPr lang="cs-CZ" sz="1400" b="1" i="1" dirty="0" err="1">
                <a:solidFill>
                  <a:srgbClr val="000066"/>
                </a:solidFill>
              </a:rPr>
              <a:t>Save</a:t>
            </a:r>
            <a:r>
              <a:rPr lang="cs-CZ" sz="1400" b="1" i="1" dirty="0">
                <a:solidFill>
                  <a:srgbClr val="000066"/>
                </a:solidFill>
              </a:rPr>
              <a:t>… </a:t>
            </a:r>
            <a:r>
              <a:rPr lang="cs-CZ" sz="1400" kern="0" dirty="0" smtClean="0"/>
              <a:t>(např. seznam_soucastek.txt).</a:t>
            </a:r>
            <a:endParaRPr lang="cs-CZ" sz="1400" dirty="0"/>
          </a:p>
        </p:txBody>
      </p:sp>
      <p:pic>
        <p:nvPicPr>
          <p:cNvPr id="3" name="Obrázek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149080"/>
            <a:ext cx="720080" cy="720080"/>
          </a:xfrm>
          <a:prstGeom prst="rect">
            <a:avLst/>
          </a:prstGeom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899592" y="5116041"/>
            <a:ext cx="3888432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63 – Seznam součástek (seznam_soucastek.txt)</a:t>
            </a:r>
            <a:endParaRPr lang="cs-CZ" sz="1200" i="1" dirty="0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499992" y="5692105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64 </a:t>
            </a:r>
            <a:r>
              <a:rPr lang="cs-CZ" sz="1200" i="1" dirty="0"/>
              <a:t>– </a:t>
            </a:r>
            <a:r>
              <a:rPr lang="cs-CZ" sz="1200" i="1" dirty="0" smtClean="0"/>
              <a:t>Schéma obvodu</a:t>
            </a:r>
            <a:endParaRPr lang="cs-CZ" sz="1200" i="1" dirty="0"/>
          </a:p>
        </p:txBody>
      </p:sp>
      <p:grpSp>
        <p:nvGrpSpPr>
          <p:cNvPr id="5" name="Skupina 4"/>
          <p:cNvGrpSpPr/>
          <p:nvPr/>
        </p:nvGrpSpPr>
        <p:grpSpPr>
          <a:xfrm>
            <a:off x="352425" y="6497638"/>
            <a:ext cx="402012" cy="114300"/>
            <a:chOff x="352425" y="6497638"/>
            <a:chExt cx="402012" cy="114300"/>
          </a:xfrm>
        </p:grpSpPr>
        <p:pic>
          <p:nvPicPr>
            <p:cNvPr id="18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 bright="70000"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" name="Obrázek 1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88134"/>
            <a:ext cx="2398983" cy="180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8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eaLnBrk="0" hangingPunct="0">
              <a:spcBef>
                <a:spcPct val="20000"/>
              </a:spcBef>
            </a:pPr>
            <a:r>
              <a:rPr lang="pl-PL" sz="2600" b="1" kern="0" dirty="0" smtClean="0">
                <a:latin typeface="Verdana" pitchFamily="34" charset="0"/>
              </a:rPr>
              <a:t>Rozmístění součástek a prvků na DPS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7050" y="1628800"/>
            <a:ext cx="819626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z </a:t>
            </a:r>
            <a:r>
              <a:rPr lang="cs-CZ" sz="1400" b="1" i="1" dirty="0">
                <a:solidFill>
                  <a:srgbClr val="000066"/>
                </a:solidFill>
              </a:rPr>
              <a:t>ESCH</a:t>
            </a:r>
            <a:r>
              <a:rPr lang="cs-CZ" sz="1400" dirty="0" smtClean="0"/>
              <a:t> se přepneme do </a:t>
            </a:r>
            <a:r>
              <a:rPr lang="cs-CZ" sz="1400" b="1" i="1" dirty="0">
                <a:solidFill>
                  <a:srgbClr val="000066"/>
                </a:solidFill>
              </a:rPr>
              <a:t>EPCB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zapneme mřížku…, aktivujeme/deaktivujeme hladiny</a:t>
            </a:r>
            <a:r>
              <a:rPr lang="en-US" sz="1400" dirty="0" smtClean="0"/>
              <a:t>;</a:t>
            </a:r>
            <a:endParaRPr lang="cs-CZ" sz="1400" dirty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rozmístíme součástky a prvky na DPS dle pravidel a estetického vzhledu (např. podle vzoru)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vytvoříme plošné spoje a pájecí plošky o dostatečné velikosti</a:t>
            </a:r>
            <a:r>
              <a:rPr lang="en-US" sz="1400" dirty="0" smtClean="0"/>
              <a:t>;</a:t>
            </a:r>
            <a:r>
              <a:rPr lang="cs-CZ" sz="1400" dirty="0" smtClean="0"/>
              <a:t>  </a:t>
            </a:r>
          </a:p>
          <a:p>
            <a:pPr marL="357188" lvl="1" indent="-357188" algn="just">
              <a:spcBef>
                <a:spcPts val="12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příkazem </a:t>
            </a:r>
            <a:r>
              <a:rPr lang="pt-BR" sz="1400" b="1" i="1" dirty="0" smtClean="0">
                <a:solidFill>
                  <a:srgbClr val="000066"/>
                </a:solidFill>
              </a:rPr>
              <a:t>eagleUp_export.ulp</a:t>
            </a:r>
            <a:r>
              <a:rPr lang="cs-CZ" sz="1400" b="1" i="1" dirty="0" smtClean="0">
                <a:solidFill>
                  <a:srgbClr val="000066"/>
                </a:solidFill>
              </a:rPr>
              <a:t>  </a:t>
            </a:r>
            <a:r>
              <a:rPr lang="cs-CZ" sz="1400" dirty="0" smtClean="0"/>
              <a:t>vygenerujeme potřebný soubor pro program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 smtClean="0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.</a:t>
            </a:r>
            <a:endParaRPr lang="cs-CZ" sz="1400" dirty="0"/>
          </a:p>
        </p:txBody>
      </p:sp>
      <p:pic>
        <p:nvPicPr>
          <p:cNvPr id="13" name="Obrázek 18" descr="icon_cadsoft_eagle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9154" y="3969048"/>
            <a:ext cx="90005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899592" y="5116041"/>
            <a:ext cx="3559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65 – Vzor </a:t>
            </a:r>
            <a:r>
              <a:rPr lang="cs-CZ" sz="1200" i="1" dirty="0"/>
              <a:t>výsledného návrhu DPS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4499992" y="5692105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66 </a:t>
            </a:r>
            <a:r>
              <a:rPr lang="cs-CZ" sz="1200" i="1" dirty="0"/>
              <a:t>– </a:t>
            </a:r>
            <a:r>
              <a:rPr lang="cs-CZ" sz="1200" i="1" dirty="0" smtClean="0"/>
              <a:t>Rozmístění součástek a prvků na DPS</a:t>
            </a:r>
            <a:endParaRPr lang="cs-CZ" sz="1200" i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52425" y="6497638"/>
            <a:ext cx="402012" cy="114300"/>
            <a:chOff x="352425" y="6497638"/>
            <a:chExt cx="402012" cy="114300"/>
          </a:xfrm>
        </p:grpSpPr>
        <p:pic>
          <p:nvPicPr>
            <p:cNvPr id="18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4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Obrázek 4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755367"/>
            <a:ext cx="1706949" cy="176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4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eaLnBrk="0" hangingPunct="0">
              <a:spcBef>
                <a:spcPct val="20000"/>
              </a:spcBef>
            </a:pPr>
            <a:r>
              <a:rPr lang="pl-PL" sz="2600" b="1" kern="0" dirty="0" smtClean="0">
                <a:latin typeface="Verdana" pitchFamily="34" charset="0"/>
              </a:rPr>
              <a:t>3D model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7050" y="1628800"/>
            <a:ext cx="8196263" cy="216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spustíme program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b="1" i="1" kern="0" dirty="0">
                <a:solidFill>
                  <a:srgbClr val="000066"/>
                </a:solidFill>
              </a:rPr>
              <a:t>→ </a:t>
            </a:r>
            <a:r>
              <a:rPr lang="cs-CZ" sz="1400" b="1" i="1" kern="0" dirty="0" err="1">
                <a:solidFill>
                  <a:srgbClr val="000066"/>
                </a:solidFill>
              </a:rPr>
              <a:t>Plugins</a:t>
            </a:r>
            <a:r>
              <a:rPr lang="cs-CZ" sz="1400" b="1" i="1" kern="0" dirty="0">
                <a:solidFill>
                  <a:srgbClr val="000066"/>
                </a:solidFill>
              </a:rPr>
              <a:t> → Import </a:t>
            </a:r>
            <a:r>
              <a:rPr lang="cs-CZ" sz="1400" b="1" i="1" kern="0" dirty="0" err="1">
                <a:solidFill>
                  <a:srgbClr val="000066"/>
                </a:solidFill>
              </a:rPr>
              <a:t>eagleUP</a:t>
            </a:r>
            <a:r>
              <a:rPr lang="cs-CZ" sz="1400" b="1" i="1" kern="0" dirty="0">
                <a:solidFill>
                  <a:srgbClr val="000066"/>
                </a:solidFill>
              </a:rPr>
              <a:t>… →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>
                <a:solidFill>
                  <a:srgbClr val="000066"/>
                </a:solidFill>
              </a:rPr>
              <a:t>eup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 smtClean="0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dirty="0" smtClean="0"/>
              <a:t>automaticky vygeneruje 3D model DPS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tento 3D model si uložíme jako obrázek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File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→ Export → 2D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Graphic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… → zadáme název souboru a příponu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jpg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,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png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(např. 3D_pohled_DPS.png)</a:t>
            </a:r>
            <a:r>
              <a:rPr lang="en-US" sz="1400" dirty="0" smtClean="0"/>
              <a:t>;</a:t>
            </a:r>
            <a:endParaRPr lang="cs-CZ" sz="1400" dirty="0" smtClean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a také uložíme celý projekt vytvořen v tomto programu </a:t>
            </a:r>
            <a:r>
              <a:rPr lang="cs-CZ" sz="1400" b="1" i="1" kern="0" dirty="0" err="1">
                <a:solidFill>
                  <a:srgbClr val="000066"/>
                </a:solidFill>
              </a:rPr>
              <a:t>File</a:t>
            </a:r>
            <a:r>
              <a:rPr lang="cs-CZ" sz="1400" b="1" i="1" kern="0" dirty="0">
                <a:solidFill>
                  <a:srgbClr val="000066"/>
                </a:solidFill>
              </a:rPr>
              <a:t> →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Save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as… </a:t>
            </a:r>
            <a:r>
              <a:rPr lang="cs-CZ" sz="1400" b="1" i="1" kern="0" dirty="0">
                <a:solidFill>
                  <a:srgbClr val="000066"/>
                </a:solidFill>
              </a:rPr>
              <a:t>→ 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název souboru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*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.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skp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 </a:t>
            </a:r>
            <a:r>
              <a:rPr lang="cs-CZ" sz="1400" b="1" i="1" kern="0" dirty="0">
                <a:solidFill>
                  <a:srgbClr val="000066"/>
                </a:solidFill>
              </a:rPr>
              <a:t>(např. </a:t>
            </a:r>
            <a:r>
              <a:rPr lang="cs-CZ" sz="1400" b="1" i="1" kern="0" dirty="0" err="1" smtClean="0">
                <a:solidFill>
                  <a:srgbClr val="000066"/>
                </a:solidFill>
              </a:rPr>
              <a:t>projekt_sketchup.skp</a:t>
            </a:r>
            <a:r>
              <a:rPr lang="cs-CZ" sz="1400" b="1" i="1" kern="0" dirty="0" smtClean="0">
                <a:solidFill>
                  <a:srgbClr val="000066"/>
                </a:solidFill>
              </a:rPr>
              <a:t>)</a:t>
            </a:r>
            <a:r>
              <a:rPr lang="en-US" sz="1400" dirty="0" smtClean="0"/>
              <a:t>;</a:t>
            </a:r>
            <a:endParaRPr lang="cs-CZ" sz="1400" dirty="0"/>
          </a:p>
          <a:p>
            <a:pPr marL="357188" lvl="1" indent="-357188" algn="just">
              <a:spcBef>
                <a:spcPts val="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n"/>
            </a:pPr>
            <a:r>
              <a:rPr lang="cs-CZ" sz="1400" dirty="0" smtClean="0"/>
              <a:t>tímto předchozím krokem 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Google </a:t>
            </a:r>
            <a:r>
              <a:rPr lang="cs-CZ" sz="1400" b="1" i="1" kern="0" dirty="0" err="1">
                <a:solidFill>
                  <a:srgbClr val="000066"/>
                </a:solidFill>
                <a:sym typeface="Symbol" pitchFamily="18" charset="2"/>
              </a:rPr>
              <a:t>Sketchup</a:t>
            </a:r>
            <a:r>
              <a:rPr lang="cs-CZ" sz="1400" b="1" i="1" kern="0" dirty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b="1" i="1" kern="0" dirty="0" smtClean="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cs-CZ" sz="1400" dirty="0" smtClean="0"/>
              <a:t>nám vytvořil náhledy DPS, jak ze strany součástek, tak ze strany plošného spoje. </a:t>
            </a:r>
            <a:endParaRPr lang="cs-CZ" sz="1400" dirty="0"/>
          </a:p>
        </p:txBody>
      </p:sp>
      <p:pic>
        <p:nvPicPr>
          <p:cNvPr id="2" name="Obrázek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178" y="4488107"/>
            <a:ext cx="1810003" cy="381053"/>
          </a:xfrm>
          <a:prstGeom prst="rect">
            <a:avLst/>
          </a:prstGeom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754438" y="5116041"/>
            <a:ext cx="3817562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67 – Náhledy </a:t>
            </a:r>
            <a:r>
              <a:rPr lang="cs-CZ" sz="1200" i="1" dirty="0"/>
              <a:t>DPS vytvořeny v Google </a:t>
            </a:r>
            <a:r>
              <a:rPr lang="cs-CZ" sz="1200" i="1" dirty="0" err="1"/>
              <a:t>Sketchup</a:t>
            </a:r>
            <a:endParaRPr lang="cs-CZ" sz="1200" i="1" dirty="0"/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499992" y="5692105"/>
            <a:ext cx="4032250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68 </a:t>
            </a:r>
            <a:r>
              <a:rPr lang="cs-CZ" sz="1200" i="1" dirty="0"/>
              <a:t>– </a:t>
            </a:r>
            <a:r>
              <a:rPr lang="cs-CZ" sz="1200" i="1" dirty="0" smtClean="0"/>
              <a:t>3D model DPS</a:t>
            </a:r>
            <a:endParaRPr lang="cs-CZ" sz="1200" i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52425" y="6497638"/>
            <a:ext cx="402012" cy="114300"/>
            <a:chOff x="352425" y="6497638"/>
            <a:chExt cx="402012" cy="114300"/>
          </a:xfrm>
        </p:grpSpPr>
        <p:pic>
          <p:nvPicPr>
            <p:cNvPr id="14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Obrázek 4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149080"/>
            <a:ext cx="2394919" cy="129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64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Použitá literatura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539750" y="1773238"/>
            <a:ext cx="756126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400" dirty="0"/>
              <a:t>JURÁNEK, Antonín, HRABOVSKÝ, Miroslav. </a:t>
            </a:r>
            <a:r>
              <a:rPr lang="cs-CZ" sz="1400" i="1" dirty="0"/>
              <a:t>EAGLE pro </a:t>
            </a:r>
            <a:r>
              <a:rPr lang="cs-CZ" sz="1400" i="1" dirty="0" smtClean="0"/>
              <a:t>začátečníky: </a:t>
            </a:r>
            <a:r>
              <a:rPr lang="cs-CZ" sz="1400" i="1" dirty="0"/>
              <a:t>uživatelská a referenční příručka.</a:t>
            </a:r>
            <a:r>
              <a:rPr lang="cs-CZ" sz="1400" dirty="0"/>
              <a:t> 2. </a:t>
            </a:r>
            <a:r>
              <a:rPr lang="cs-CZ" sz="1400" dirty="0" err="1"/>
              <a:t>vyd</a:t>
            </a:r>
            <a:r>
              <a:rPr lang="cs-CZ" sz="1400" dirty="0"/>
              <a:t>. Praha : BEN, 2007. 192s. ISBN 80-7300-213-2.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dirty="0"/>
              <a:t>PLÍVA, Zdeněk. </a:t>
            </a:r>
            <a:r>
              <a:rPr lang="cs-CZ" sz="1400" i="1" dirty="0"/>
              <a:t>EAGLE </a:t>
            </a:r>
            <a:r>
              <a:rPr lang="cs-CZ" sz="1400" i="1" dirty="0" smtClean="0"/>
              <a:t>prakticky: </a:t>
            </a:r>
            <a:r>
              <a:rPr lang="cs-CZ" sz="1400" i="1" dirty="0"/>
              <a:t>řešení problému při běžné práci.</a:t>
            </a:r>
            <a:r>
              <a:rPr lang="cs-CZ" sz="1400" dirty="0"/>
              <a:t> 1. </a:t>
            </a:r>
            <a:r>
              <a:rPr lang="cs-CZ" sz="1400" dirty="0" err="1"/>
              <a:t>vyd</a:t>
            </a:r>
            <a:r>
              <a:rPr lang="cs-CZ" sz="1400" dirty="0"/>
              <a:t>. BEN - technická literatura : Praha, 2007. 184 s. ISBN 978-80-7300-227-5.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CadSoft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 err="1"/>
              <a:t>Home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EAGLE Layout Editor</a:t>
            </a:r>
            <a:r>
              <a:rPr lang="cs-CZ" sz="1400" dirty="0"/>
              <a:t> [online]. 2007 </a:t>
            </a:r>
            <a:br>
              <a:rPr lang="cs-CZ" sz="1400" dirty="0"/>
            </a:br>
            <a:r>
              <a:rPr lang="cs-CZ" sz="1400" dirty="0"/>
              <a:t>[cit. 2012-10-26]. Dostupný z: </a:t>
            </a:r>
            <a:r>
              <a:rPr lang="cs-CZ" sz="1400" dirty="0">
                <a:hlinkClick r:id="rId2"/>
              </a:rPr>
              <a:t>http://www.</a:t>
            </a:r>
            <a:r>
              <a:rPr lang="cs-CZ" sz="1400" dirty="0" err="1">
                <a:hlinkClick r:id="rId2"/>
              </a:rPr>
              <a:t>cadsoft.de</a:t>
            </a:r>
            <a:r>
              <a:rPr lang="cs-CZ" sz="1400" dirty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Eagle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/>
              <a:t>České stránky editoru plošných spojů EAGLE</a:t>
            </a:r>
            <a:r>
              <a:rPr lang="cs-CZ" sz="1400" dirty="0"/>
              <a:t> [online]. 2003 [cit. 2012-10-26]. Dostupný z: </a:t>
            </a:r>
            <a:r>
              <a:rPr lang="cs-CZ" sz="1400" dirty="0">
                <a:hlinkClick r:id="rId3"/>
              </a:rPr>
              <a:t>http://www.eagle.cz</a:t>
            </a:r>
            <a:r>
              <a:rPr lang="cs-CZ" sz="1400" dirty="0" smtClean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 smtClean="0"/>
          </a:p>
          <a:p>
            <a:pPr marL="342900" indent="-342900">
              <a:buFontTx/>
              <a:buAutoNum type="arabicPeriod"/>
            </a:pPr>
            <a:r>
              <a:rPr lang="pt-BR" sz="1400" i="1" dirty="0"/>
              <a:t>Amatérské rádio: </a:t>
            </a:r>
            <a:r>
              <a:rPr lang="cs-CZ" sz="1400" i="1" dirty="0"/>
              <a:t>Č</a:t>
            </a:r>
            <a:r>
              <a:rPr lang="pt-BR" sz="1400" i="1" dirty="0"/>
              <a:t>asopis pro elektroniky a amatéry</a:t>
            </a:r>
            <a:r>
              <a:rPr lang="pt-BR" sz="1400" dirty="0"/>
              <a:t>. Praha: AMARO spol. s r. o., </a:t>
            </a:r>
            <a:r>
              <a:rPr lang="pt-BR" sz="1400" dirty="0" smtClean="0"/>
              <a:t>roč</a:t>
            </a:r>
            <a:r>
              <a:rPr lang="pt-BR" sz="1400" dirty="0"/>
              <a:t>. 1993, A</a:t>
            </a:r>
            <a:r>
              <a:rPr lang="cs-CZ" sz="1400" dirty="0"/>
              <a:t>6</a:t>
            </a:r>
            <a:r>
              <a:rPr lang="pt-BR" sz="1400" dirty="0"/>
              <a:t>,</a:t>
            </a:r>
            <a:r>
              <a:rPr lang="cs-CZ" sz="1400" dirty="0"/>
              <a:t> s. 7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25496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76925" y="6108700"/>
            <a:ext cx="2233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cs-CZ" sz="1600" dirty="0">
                <a:latin typeface="Verdana" pitchFamily="34" charset="0"/>
                <a:ea typeface="+mj-ea"/>
                <a:cs typeface="+mj-cs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014860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63 </a:t>
            </a:r>
            <a:r>
              <a:rPr lang="cs-CZ" sz="1200" i="1" dirty="0"/>
              <a:t>– Seznam součástek (seznam_soucastek.txt) …</a:t>
            </a:r>
          </a:p>
        </p:txBody>
      </p:sp>
      <p:pic>
        <p:nvPicPr>
          <p:cNvPr id="4" name="Obrázek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91" y="1831658"/>
            <a:ext cx="7912418" cy="319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95631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 smtClean="0"/>
              <a:t>Obr. 64 – Schéma obvodu</a:t>
            </a:r>
            <a:endParaRPr lang="cs-CZ" sz="1200" i="1" dirty="0"/>
          </a:p>
        </p:txBody>
      </p:sp>
      <p:pic>
        <p:nvPicPr>
          <p:cNvPr id="2" name="Obrázek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432" y="1092901"/>
            <a:ext cx="6223137" cy="4672199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7584" y="4314785"/>
            <a:ext cx="988695" cy="199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95839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1331913" y="6165850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65 </a:t>
            </a:r>
            <a:r>
              <a:rPr lang="cs-CZ" sz="1200" i="1" dirty="0"/>
              <a:t>– Vzor výsledného návrhu DPS</a:t>
            </a:r>
          </a:p>
        </p:txBody>
      </p:sp>
      <p:pic>
        <p:nvPicPr>
          <p:cNvPr id="2" name="Obrázek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787" y="881301"/>
            <a:ext cx="4934426" cy="509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14065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8917</TotalTime>
  <Words>432</Words>
  <Application>Microsoft Office PowerPoint</Application>
  <PresentationFormat>Předvádění na obrazovce (4:3)</PresentationFormat>
  <Paragraphs>62</Paragraphs>
  <Slides>12</Slides>
  <Notes>6</Notes>
  <HiddenSlides>6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Použitá literatura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DUMy</dc:title>
  <dc:creator>Tomáš Milerski</dc:creator>
  <cp:lastModifiedBy>Teacher</cp:lastModifiedBy>
  <cp:revision>407</cp:revision>
  <dcterms:created xsi:type="dcterms:W3CDTF">2007-03-02T14:45:28Z</dcterms:created>
  <dcterms:modified xsi:type="dcterms:W3CDTF">2013-06-07T09:23:58Z</dcterms:modified>
</cp:coreProperties>
</file>