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>
        <p:scale>
          <a:sx n="100" d="100"/>
          <a:sy n="100" d="100"/>
        </p:scale>
        <p:origin x="-12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03B48B-03EB-4AD2-9DA0-AA09EB262662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F4851E-0F03-4F66-9D5E-A5E68E823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18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8594-F66C-47C1-A0AC-197A4F369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E1C2-729C-4AF7-BFEA-08A34B1BDD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257A-7771-468B-8E7F-E86CD3B881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99BA-AEDD-4547-998A-1D31AAB16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7033-E671-47DB-9053-A041A593C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08D3-6295-4F9E-AE17-9A0DC4B3E8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AF0B-0DB2-4D1C-BDFE-6D2629681C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9AAE-15D7-418C-922B-66CD12DD8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A797-DA5D-4840-AED4-82D4419FF2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E101-8059-44B2-B9DB-4A833CEBD5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2C5B-83BD-40E9-8582-5E6C02F60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A17DBA-14AE-40A2-B045-A88C940E58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8196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8200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42" descr="logo2_SŠ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ext Box 43"/>
          <p:cNvSpPr txBox="1">
            <a:spLocks noChangeArrowheads="1"/>
          </p:cNvSpPr>
          <p:nvPr/>
        </p:nvSpPr>
        <p:spPr bwMode="auto">
          <a:xfrm>
            <a:off x="3131840" y="4416425"/>
            <a:ext cx="28803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Bc. Tomáš Milerski</a:t>
            </a:r>
          </a:p>
        </p:txBody>
      </p:sp>
      <p:sp>
        <p:nvSpPr>
          <p:cNvPr id="8198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9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</a:t>
            </a:r>
            <a:r>
              <a:rPr lang="cs-CZ" sz="1200" dirty="0" err="1">
                <a:latin typeface="Trebuchet MS" pitchFamily="34" charset="0"/>
              </a:rPr>
              <a:t>Havířov</a:t>
            </a:r>
            <a:r>
              <a:rPr lang="cs-CZ" sz="1200" dirty="0">
                <a:latin typeface="Trebuchet MS" pitchFamily="34" charset="0"/>
              </a:rPr>
              <a:t>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Výuková sada – Návrhové systémy plošných spojů, DUM č</a:t>
            </a:r>
            <a:r>
              <a:rPr lang="cs-CZ" sz="1200">
                <a:latin typeface="Trebuchet MS" pitchFamily="34" charset="0"/>
              </a:rPr>
              <a:t>. </a:t>
            </a:r>
            <a:r>
              <a:rPr lang="cs-CZ" sz="1200" smtClean="0">
                <a:latin typeface="Trebuchet MS" pitchFamily="34" charset="0"/>
              </a:rPr>
              <a:t>19</a:t>
            </a:r>
            <a:endParaRPr lang="cs-CZ" sz="1200" dirty="0">
              <a:latin typeface="Trebuchet MS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2564904"/>
            <a:ext cx="8640960" cy="15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32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Metronom s nastavitelnou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32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výstupní úrovní</a:t>
            </a:r>
            <a:endParaRPr lang="cs-CZ" sz="1600" i="1" kern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58741" y="3851756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příklad zapojení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78 </a:t>
            </a:r>
            <a:r>
              <a:rPr lang="cs-CZ" sz="1200" i="1" dirty="0"/>
              <a:t>– Rozmístění součástek a prvků na DPS</a:t>
            </a:r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8" y="941417"/>
            <a:ext cx="7497484" cy="49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5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79 </a:t>
            </a:r>
            <a:r>
              <a:rPr lang="cs-CZ" sz="1200" i="1" dirty="0"/>
              <a:t>– Náhledy DPS vytvořeny v Google </a:t>
            </a:r>
            <a:r>
              <a:rPr lang="cs-CZ" sz="1200" i="1" dirty="0" err="1"/>
              <a:t>Sketchup</a:t>
            </a:r>
            <a:endParaRPr lang="cs-CZ" sz="1200" i="1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130401" y="1102753"/>
            <a:ext cx="6883199" cy="4652494"/>
            <a:chOff x="1259632" y="1296786"/>
            <a:chExt cx="6883199" cy="4652494"/>
          </a:xfrm>
        </p:grpSpPr>
        <p:pic>
          <p:nvPicPr>
            <p:cNvPr id="6" name="Obrázek 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296786"/>
              <a:ext cx="3210791" cy="2132214"/>
            </a:xfrm>
            <a:prstGeom prst="rect">
              <a:avLst/>
            </a:prstGeom>
          </p:spPr>
        </p:pic>
        <p:pic>
          <p:nvPicPr>
            <p:cNvPr id="7" name="Obrázek 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96786"/>
              <a:ext cx="3210791" cy="2132214"/>
            </a:xfrm>
            <a:prstGeom prst="rect">
              <a:avLst/>
            </a:prstGeom>
          </p:spPr>
        </p:pic>
        <p:pic>
          <p:nvPicPr>
            <p:cNvPr id="8" name="Obrázek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3816962"/>
              <a:ext cx="3229650" cy="2132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6232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80 </a:t>
            </a:r>
            <a:r>
              <a:rPr lang="cs-CZ" sz="1200" i="1" dirty="0"/>
              <a:t>– 3D model DPS</a:t>
            </a:r>
          </a:p>
        </p:txBody>
      </p:sp>
      <p:pic>
        <p:nvPicPr>
          <p:cNvPr id="2" name="Obráze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501"/>
            <a:ext cx="9144000" cy="49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1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Schéma obvodu a soupis součástek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47178"/>
            <a:ext cx="8196263" cy="16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v programu </a:t>
            </a:r>
            <a:r>
              <a:rPr lang="cs-CZ" sz="1400" b="1" i="1" dirty="0" err="1">
                <a:solidFill>
                  <a:srgbClr val="000066"/>
                </a:solidFill>
              </a:rPr>
              <a:t>Eagle</a:t>
            </a:r>
            <a:r>
              <a:rPr lang="cs-CZ" sz="1400" dirty="0"/>
              <a:t> vytvoříme </a:t>
            </a:r>
            <a:r>
              <a:rPr lang="cs-CZ" sz="1400" b="1" i="1" dirty="0">
                <a:solidFill>
                  <a:srgbClr val="000066"/>
                </a:solidFill>
              </a:rPr>
              <a:t>Nový projekt → pojmenujeme si jej </a:t>
            </a:r>
            <a:r>
              <a:rPr lang="cs-CZ" sz="1400" dirty="0"/>
              <a:t>(bez diakritiky…)</a:t>
            </a:r>
            <a:r>
              <a:rPr lang="en-US" sz="1400" dirty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aktivujeme potřebné knihovny pro výběr součástek a prvků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otevřeme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, zapneme mřížku, z knihovny/ven si vybereme potřebné součástky a prvky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podle zadání v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 nakreslíme požadované schéma zapojení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vygenerujeme soupis součástek příkazem </a:t>
            </a:r>
            <a:r>
              <a:rPr lang="cs-CZ" sz="1400" b="1" i="1" dirty="0" err="1" smtClean="0">
                <a:solidFill>
                  <a:srgbClr val="000066"/>
                </a:solidFill>
              </a:rPr>
              <a:t>bom.ulp</a:t>
            </a:r>
            <a:r>
              <a:rPr lang="cs-CZ" sz="1400" kern="0" dirty="0" smtClean="0"/>
              <a:t> </a:t>
            </a:r>
            <a:r>
              <a:rPr lang="cs-CZ" sz="1400" b="1" i="1" dirty="0">
                <a:solidFill>
                  <a:srgbClr val="000066"/>
                </a:solidFill>
              </a:rPr>
              <a:t>→ </a:t>
            </a:r>
            <a:r>
              <a:rPr lang="cs-CZ" sz="1400" b="1" i="1" dirty="0" err="1">
                <a:solidFill>
                  <a:srgbClr val="000066"/>
                </a:solidFill>
              </a:rPr>
              <a:t>Save</a:t>
            </a:r>
            <a:r>
              <a:rPr lang="cs-CZ" sz="1400" b="1" i="1" dirty="0">
                <a:solidFill>
                  <a:srgbClr val="000066"/>
                </a:solidFill>
              </a:rPr>
              <a:t>… </a:t>
            </a:r>
            <a:r>
              <a:rPr lang="cs-CZ" sz="1400" kern="0" dirty="0" smtClean="0"/>
              <a:t>(např. seznam_soucastek.txt).</a:t>
            </a:r>
            <a:endParaRPr lang="cs-CZ" sz="14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720080" cy="72008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99592" y="5116041"/>
            <a:ext cx="3888432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75 – Seznam součástek (seznam_soucastek.txt)</a:t>
            </a:r>
            <a:endParaRPr lang="cs-CZ" sz="1200" i="1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76 </a:t>
            </a:r>
            <a:r>
              <a:rPr lang="cs-CZ" sz="1200" i="1" dirty="0"/>
              <a:t>– </a:t>
            </a:r>
            <a:r>
              <a:rPr lang="cs-CZ" sz="1200" i="1" dirty="0" smtClean="0"/>
              <a:t>Schéma obvodu</a:t>
            </a:r>
            <a:endParaRPr lang="cs-CZ" sz="1200" i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Obrázek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83" y="3793095"/>
            <a:ext cx="2394861" cy="1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Rozmístění součástek a prvků na DPS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28800"/>
            <a:ext cx="81962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z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 se přepneme do </a:t>
            </a:r>
            <a:r>
              <a:rPr lang="cs-CZ" sz="1400" b="1" i="1" dirty="0">
                <a:solidFill>
                  <a:srgbClr val="000066"/>
                </a:solidFill>
              </a:rPr>
              <a:t>EPCB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zapneme mřížku…, aktivujeme/deaktivujeme hladiny</a:t>
            </a:r>
            <a:r>
              <a:rPr lang="en-US" sz="1400" dirty="0" smtClean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rozmístíme součástky a prvky na DPS dle pravidel a estetického vzhledu (např. podle vzoru)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vytvoříme plošné spoje a pájecí plošky o dostatečné velikosti</a:t>
            </a:r>
            <a:r>
              <a:rPr lang="en-US" sz="1400" dirty="0" smtClean="0"/>
              <a:t>;</a:t>
            </a:r>
            <a:r>
              <a:rPr lang="cs-CZ" sz="1400" dirty="0" smtClean="0"/>
              <a:t>  </a:t>
            </a:r>
          </a:p>
          <a:p>
            <a:pPr marL="357188" lvl="1" indent="-357188" algn="just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příkazem </a:t>
            </a:r>
            <a:r>
              <a:rPr lang="pt-BR" sz="1400" b="1" i="1" dirty="0" smtClean="0">
                <a:solidFill>
                  <a:srgbClr val="000066"/>
                </a:solidFill>
              </a:rPr>
              <a:t>eagleUp_export.ulp</a:t>
            </a:r>
            <a:r>
              <a:rPr lang="cs-CZ" sz="1400" b="1" i="1" dirty="0" smtClean="0">
                <a:solidFill>
                  <a:srgbClr val="000066"/>
                </a:solidFill>
              </a:rPr>
              <a:t>  </a:t>
            </a:r>
            <a:r>
              <a:rPr lang="cs-CZ" sz="1400" dirty="0" smtClean="0"/>
              <a:t>vygenerujeme potřebný soubor pro program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 smtClean="0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.</a:t>
            </a:r>
            <a:endParaRPr lang="cs-CZ" sz="1400" dirty="0"/>
          </a:p>
        </p:txBody>
      </p:sp>
      <p:pic>
        <p:nvPicPr>
          <p:cNvPr id="13" name="Obrázek 18" descr="icon_cadsoft_eagl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154" y="3969048"/>
            <a:ext cx="9000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99592" y="5116041"/>
            <a:ext cx="3559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77 – Vzor </a:t>
            </a:r>
            <a:r>
              <a:rPr lang="cs-CZ" sz="1200" i="1" dirty="0"/>
              <a:t>výsledného návrhu DPS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78 </a:t>
            </a:r>
            <a:r>
              <a:rPr lang="cs-CZ" sz="1200" i="1" dirty="0"/>
              <a:t>– </a:t>
            </a:r>
            <a:r>
              <a:rPr lang="cs-CZ" sz="1200" i="1" dirty="0" smtClean="0"/>
              <a:t>Rozmístění součástek a prvků na DPS</a:t>
            </a:r>
            <a:endParaRPr lang="cs-CZ" sz="1200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Obrázek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32" y="4149080"/>
            <a:ext cx="2140170" cy="14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3D model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28800"/>
            <a:ext cx="8196263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spustíme program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b="1" i="1" kern="0" dirty="0">
                <a:solidFill>
                  <a:srgbClr val="000066"/>
                </a:solidFill>
              </a:rPr>
              <a:t>→ </a:t>
            </a:r>
            <a:r>
              <a:rPr lang="cs-CZ" sz="1400" b="1" i="1" kern="0" dirty="0" err="1">
                <a:solidFill>
                  <a:srgbClr val="000066"/>
                </a:solidFill>
              </a:rPr>
              <a:t>Plugins</a:t>
            </a:r>
            <a:r>
              <a:rPr lang="cs-CZ" sz="1400" b="1" i="1" kern="0" dirty="0">
                <a:solidFill>
                  <a:srgbClr val="000066"/>
                </a:solidFill>
              </a:rPr>
              <a:t> → Import </a:t>
            </a:r>
            <a:r>
              <a:rPr lang="cs-CZ" sz="1400" b="1" i="1" kern="0" dirty="0" err="1">
                <a:solidFill>
                  <a:srgbClr val="000066"/>
                </a:solidFill>
              </a:rPr>
              <a:t>eagleUP</a:t>
            </a:r>
            <a:r>
              <a:rPr lang="cs-CZ" sz="1400" b="1" i="1" kern="0" dirty="0">
                <a:solidFill>
                  <a:srgbClr val="000066"/>
                </a:solidFill>
              </a:rPr>
              <a:t>… →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>
                <a:solidFill>
                  <a:srgbClr val="000066"/>
                </a:solidFill>
              </a:rPr>
              <a:t>eup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 smtClean="0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dirty="0" smtClean="0"/>
              <a:t>automaticky vygeneruje 3D model DPS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tento 3D model si uložíme jako obrázek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File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→ Export → 2D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Graphic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… → zadáme název souboru a příponu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jpg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,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png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(např. 3D_pohled_DPS.png)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a také uložíme celý projekt vytvořen v tomto programu </a:t>
            </a:r>
            <a:r>
              <a:rPr lang="cs-CZ" sz="1400" b="1" i="1" kern="0" dirty="0" err="1">
                <a:solidFill>
                  <a:srgbClr val="000066"/>
                </a:solidFill>
              </a:rPr>
              <a:t>File</a:t>
            </a:r>
            <a:r>
              <a:rPr lang="cs-CZ" sz="1400" b="1" i="1" kern="0" dirty="0">
                <a:solidFill>
                  <a:srgbClr val="000066"/>
                </a:solidFill>
              </a:rPr>
              <a:t> →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Save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as… </a:t>
            </a:r>
            <a:r>
              <a:rPr lang="cs-CZ" sz="1400" b="1" i="1" kern="0" dirty="0">
                <a:solidFill>
                  <a:srgbClr val="000066"/>
                </a:solidFill>
              </a:rPr>
              <a:t>→ 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název souboru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skp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</a:t>
            </a:r>
            <a:r>
              <a:rPr lang="cs-CZ" sz="1400" b="1" i="1" kern="0" dirty="0">
                <a:solidFill>
                  <a:srgbClr val="000066"/>
                </a:solidFill>
              </a:rPr>
              <a:t>(např.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projekt_sketchup.skp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)</a:t>
            </a:r>
            <a:r>
              <a:rPr lang="en-US" sz="1400" dirty="0" smtClean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tímto předchozím krokem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dirty="0" smtClean="0"/>
              <a:t>nám vytvořil náhledy DPS, jak ze strany součástek, tak ze strany plošného spoje. </a:t>
            </a:r>
            <a:endParaRPr lang="cs-CZ" sz="1400" dirty="0"/>
          </a:p>
        </p:txBody>
      </p:sp>
      <p:pic>
        <p:nvPicPr>
          <p:cNvPr id="2" name="Obrázek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78" y="4488107"/>
            <a:ext cx="1810003" cy="381053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4438" y="5116041"/>
            <a:ext cx="3817562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79 – Náhledy </a:t>
            </a:r>
            <a:r>
              <a:rPr lang="cs-CZ" sz="1200" i="1" dirty="0"/>
              <a:t>DPS vytvořeny v Google </a:t>
            </a:r>
            <a:r>
              <a:rPr lang="cs-CZ" sz="1200" i="1" dirty="0" err="1"/>
              <a:t>Sketchup</a:t>
            </a:r>
            <a:endParaRPr lang="cs-CZ" sz="1200" i="1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80 </a:t>
            </a:r>
            <a:r>
              <a:rPr lang="cs-CZ" sz="1200" i="1" dirty="0"/>
              <a:t>– </a:t>
            </a:r>
            <a:r>
              <a:rPr lang="cs-CZ" sz="1200" i="1" dirty="0" smtClean="0"/>
              <a:t>3D model DPS</a:t>
            </a:r>
            <a:endParaRPr lang="cs-CZ" sz="1200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4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Obrázek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2360289" cy="12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http://www.eagle.cz</a:t>
            </a:r>
            <a:r>
              <a:rPr lang="cs-CZ" sz="1400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pPr marL="342900" indent="-342900">
              <a:buFontTx/>
              <a:buAutoNum type="arabicPeriod"/>
            </a:pPr>
            <a:r>
              <a:rPr lang="pt-BR" sz="1400" i="1" dirty="0"/>
              <a:t>Amatérské rádio: </a:t>
            </a:r>
            <a:r>
              <a:rPr lang="cs-CZ" sz="1400" i="1" dirty="0"/>
              <a:t>Č</a:t>
            </a:r>
            <a:r>
              <a:rPr lang="pt-BR" sz="1400" i="1" dirty="0"/>
              <a:t>asopis pro elektroniky a amatéry</a:t>
            </a:r>
            <a:r>
              <a:rPr lang="pt-BR" sz="1400" dirty="0"/>
              <a:t>. Praha: AMARO spol. s r. o., </a:t>
            </a:r>
            <a:r>
              <a:rPr lang="cs-CZ" sz="1400" dirty="0" smtClean="0"/>
              <a:t>r</a:t>
            </a:r>
            <a:r>
              <a:rPr lang="pt-BR" sz="1400" dirty="0" smtClean="0"/>
              <a:t>oč</a:t>
            </a:r>
            <a:r>
              <a:rPr lang="pt-BR" sz="1400" dirty="0"/>
              <a:t>. </a:t>
            </a:r>
            <a:r>
              <a:rPr lang="pt-BR" sz="1400" dirty="0" smtClean="0"/>
              <a:t>199</a:t>
            </a:r>
            <a:r>
              <a:rPr lang="cs-CZ" sz="1400" dirty="0" smtClean="0"/>
              <a:t>4</a:t>
            </a:r>
            <a:r>
              <a:rPr lang="pt-BR" sz="1400" dirty="0" smtClean="0"/>
              <a:t>, </a:t>
            </a:r>
            <a:r>
              <a:rPr lang="cs-CZ" sz="1400" dirty="0" smtClean="0"/>
              <a:t>B5</a:t>
            </a:r>
            <a:r>
              <a:rPr lang="pt-BR" sz="1400" dirty="0" smtClean="0"/>
              <a:t>,</a:t>
            </a:r>
            <a:r>
              <a:rPr lang="cs-CZ" sz="1400" dirty="0" smtClean="0"/>
              <a:t> </a:t>
            </a:r>
            <a:r>
              <a:rPr lang="cs-CZ" sz="1400" dirty="0"/>
              <a:t>s. </a:t>
            </a:r>
            <a:r>
              <a:rPr lang="cs-CZ" sz="1400" dirty="0" smtClean="0"/>
              <a:t>188.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25496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1486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75 </a:t>
            </a:r>
            <a:r>
              <a:rPr lang="cs-CZ" sz="1200" i="1" dirty="0"/>
              <a:t>– Seznam součástek (seznam_soucastek.txt) …</a:t>
            </a:r>
          </a:p>
        </p:txBody>
      </p:sp>
      <p:pic>
        <p:nvPicPr>
          <p:cNvPr id="2" name="Obráze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" y="1423035"/>
            <a:ext cx="8234363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56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76 – Schéma obvodu</a:t>
            </a:r>
            <a:endParaRPr lang="cs-CZ" sz="1200" i="1" dirty="0"/>
          </a:p>
        </p:txBody>
      </p:sp>
      <p:pic>
        <p:nvPicPr>
          <p:cNvPr id="2" name="Obráze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63" y="1009698"/>
            <a:ext cx="6451475" cy="48386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91311"/>
            <a:ext cx="1984252" cy="11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39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77 </a:t>
            </a:r>
            <a:r>
              <a:rPr lang="cs-CZ" sz="1200" i="1" dirty="0"/>
              <a:t>– Vzor výsledného návrhu DPS</a:t>
            </a:r>
          </a:p>
        </p:txBody>
      </p:sp>
      <p:pic>
        <p:nvPicPr>
          <p:cNvPr id="2" name="Obráze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816293"/>
            <a:ext cx="7800975" cy="52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0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9226</TotalTime>
  <Words>436</Words>
  <Application>Microsoft Office PowerPoint</Application>
  <PresentationFormat>Předvádění na obrazovce (4:3)</PresentationFormat>
  <Paragraphs>64</Paragraphs>
  <Slides>12</Slides>
  <Notes>6</Notes>
  <HiddenSlides>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412</cp:revision>
  <dcterms:created xsi:type="dcterms:W3CDTF">2007-03-02T14:45:28Z</dcterms:created>
  <dcterms:modified xsi:type="dcterms:W3CDTF">2013-06-07T09:24:26Z</dcterms:modified>
</cp:coreProperties>
</file>