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5" r:id="rId10"/>
    <p:sldId id="263" r:id="rId11"/>
    <p:sldId id="268" r:id="rId12"/>
    <p:sldId id="269" r:id="rId13"/>
    <p:sldId id="270" r:id="rId14"/>
    <p:sldId id="272" r:id="rId15"/>
    <p:sldId id="271" r:id="rId16"/>
    <p:sldId id="273" r:id="rId17"/>
    <p:sldId id="274" r:id="rId18"/>
    <p:sldId id="280" r:id="rId19"/>
    <p:sldId id="281" r:id="rId20"/>
    <p:sldId id="282" r:id="rId21"/>
    <p:sldId id="283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7C56-C981-4641-A5C1-B0D19BD75A1A}" type="datetimeFigureOut">
              <a:rPr lang="cs-CZ" smtClean="0"/>
              <a:t>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18D0-2B04-426D-A810-F54D50F8E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425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7C56-C981-4641-A5C1-B0D19BD75A1A}" type="datetimeFigureOut">
              <a:rPr lang="cs-CZ" smtClean="0"/>
              <a:t>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18D0-2B04-426D-A810-F54D50F8E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9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7C56-C981-4641-A5C1-B0D19BD75A1A}" type="datetimeFigureOut">
              <a:rPr lang="cs-CZ" smtClean="0"/>
              <a:t>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18D0-2B04-426D-A810-F54D50F8E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052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7C56-C981-4641-A5C1-B0D19BD75A1A}" type="datetimeFigureOut">
              <a:rPr lang="cs-CZ" smtClean="0"/>
              <a:t>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18D0-2B04-426D-A810-F54D50F8E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44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7C56-C981-4641-A5C1-B0D19BD75A1A}" type="datetimeFigureOut">
              <a:rPr lang="cs-CZ" smtClean="0"/>
              <a:t>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18D0-2B04-426D-A810-F54D50F8E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06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7C56-C981-4641-A5C1-B0D19BD75A1A}" type="datetimeFigureOut">
              <a:rPr lang="cs-CZ" smtClean="0"/>
              <a:t>2.2.2015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18D0-2B04-426D-A810-F54D50F8E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0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7C56-C981-4641-A5C1-B0D19BD75A1A}" type="datetimeFigureOut">
              <a:rPr lang="cs-CZ" smtClean="0"/>
              <a:t>2.2.2015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18D0-2B04-426D-A810-F54D50F8E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96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7C56-C981-4641-A5C1-B0D19BD75A1A}" type="datetimeFigureOut">
              <a:rPr lang="cs-CZ" smtClean="0"/>
              <a:t>2.2.2015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18D0-2B04-426D-A810-F54D50F8E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8636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7C56-C981-4641-A5C1-B0D19BD75A1A}" type="datetimeFigureOut">
              <a:rPr lang="cs-CZ" smtClean="0"/>
              <a:t>2.2.2015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18D0-2B04-426D-A810-F54D50F8E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501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7C56-C981-4641-A5C1-B0D19BD75A1A}" type="datetimeFigureOut">
              <a:rPr lang="cs-CZ" smtClean="0"/>
              <a:t>2.2.2015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18D0-2B04-426D-A810-F54D50F8E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018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A7C56-C981-4641-A5C1-B0D19BD75A1A}" type="datetimeFigureOut">
              <a:rPr lang="cs-CZ" smtClean="0"/>
              <a:t>2.2.2015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218D0-2B04-426D-A810-F54D50F8E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80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A7C56-C981-4641-A5C1-B0D19BD75A1A}" type="datetimeFigureOut">
              <a:rPr lang="cs-CZ" smtClean="0"/>
              <a:t>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218D0-2B04-426D-A810-F54D50F8EE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28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3500" b="1" dirty="0" smtClean="0"/>
              <a:t>6. Měření na RLC obvodu</a:t>
            </a:r>
            <a:endParaRPr lang="cs-CZ" sz="35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53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Graf, </a:t>
            </a:r>
            <a:r>
              <a:rPr lang="cs-CZ" sz="3500" b="1" dirty="0" err="1" smtClean="0"/>
              <a:t>fázorový</a:t>
            </a:r>
            <a:r>
              <a:rPr lang="cs-CZ" sz="3500" b="1" dirty="0" smtClean="0"/>
              <a:t> diagram I</a:t>
            </a:r>
            <a:r>
              <a:rPr lang="cs-CZ" sz="3500" b="1" baseline="-25000" dirty="0" smtClean="0"/>
              <a:t>RC</a:t>
            </a:r>
            <a:endParaRPr lang="cs-CZ" sz="3500" b="1" baseline="-25000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29615" y="1340768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U </a:t>
            </a:r>
            <a:r>
              <a:rPr lang="cs-CZ" dirty="0" smtClean="0"/>
              <a:t>: 1cm = 1V</a:t>
            </a:r>
          </a:p>
          <a:p>
            <a:r>
              <a:rPr lang="cs-CZ" dirty="0" smtClean="0"/>
              <a:t>M</a:t>
            </a:r>
            <a:r>
              <a:rPr lang="cs-CZ" baseline="-25000" dirty="0"/>
              <a:t>I</a:t>
            </a:r>
            <a:r>
              <a:rPr lang="cs-CZ" baseline="-25000" dirty="0" smtClean="0"/>
              <a:t> </a:t>
            </a:r>
            <a:r>
              <a:rPr lang="cs-CZ" dirty="0" smtClean="0"/>
              <a:t>: 1cm = 10mA</a:t>
            </a:r>
            <a:endParaRPr lang="cs-CZ" dirty="0"/>
          </a:p>
        </p:txBody>
      </p:sp>
      <p:grpSp>
        <p:nvGrpSpPr>
          <p:cNvPr id="23" name="Skupina 22"/>
          <p:cNvGrpSpPr/>
          <p:nvPr/>
        </p:nvGrpSpPr>
        <p:grpSpPr>
          <a:xfrm>
            <a:off x="3011946" y="3661900"/>
            <a:ext cx="3600000" cy="614320"/>
            <a:chOff x="3132240" y="4149080"/>
            <a:chExt cx="3600000" cy="614320"/>
          </a:xfrm>
        </p:grpSpPr>
        <p:cxnSp>
          <p:nvCxnSpPr>
            <p:cNvPr id="6" name="Přímá spojnice se šipkou 5"/>
            <p:cNvCxnSpPr/>
            <p:nvPr/>
          </p:nvCxnSpPr>
          <p:spPr>
            <a:xfrm>
              <a:off x="3132240" y="4149080"/>
              <a:ext cx="3600000" cy="0"/>
            </a:xfrm>
            <a:prstGeom prst="straightConnector1">
              <a:avLst/>
            </a:prstGeom>
            <a:ln w="25400" cmpd="sng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ovéPole 11"/>
            <p:cNvSpPr txBox="1"/>
            <p:nvPr/>
          </p:nvSpPr>
          <p:spPr>
            <a:xfrm>
              <a:off x="6063848" y="4178625"/>
              <a:ext cx="4523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0070C0"/>
                  </a:solidFill>
                </a:rPr>
                <a:t>U</a:t>
              </a:r>
              <a:endParaRPr lang="cs-CZ" sz="3200" b="1" dirty="0">
                <a:solidFill>
                  <a:srgbClr val="0070C0"/>
                </a:solidFill>
              </a:endParaRPr>
            </a:p>
          </p:txBody>
        </p:sp>
      </p:grpSp>
      <p:pic>
        <p:nvPicPr>
          <p:cNvPr id="10" name="Obrázek 9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73" y="5109002"/>
            <a:ext cx="8449855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68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Graf, </a:t>
            </a:r>
            <a:r>
              <a:rPr lang="cs-CZ" sz="3500" b="1" dirty="0" err="1" smtClean="0"/>
              <a:t>fázorový</a:t>
            </a:r>
            <a:r>
              <a:rPr lang="cs-CZ" sz="3500" b="1" dirty="0" smtClean="0"/>
              <a:t> diagram I</a:t>
            </a:r>
            <a:r>
              <a:rPr lang="cs-CZ" sz="3500" b="1" baseline="-25000" dirty="0" smtClean="0"/>
              <a:t>RC</a:t>
            </a:r>
            <a:endParaRPr lang="cs-CZ" sz="35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29615" y="1340768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U </a:t>
            </a:r>
            <a:r>
              <a:rPr lang="cs-CZ" dirty="0" smtClean="0"/>
              <a:t>: 1cm = 1V</a:t>
            </a:r>
          </a:p>
          <a:p>
            <a:r>
              <a:rPr lang="cs-CZ" dirty="0" smtClean="0"/>
              <a:t>M</a:t>
            </a:r>
            <a:r>
              <a:rPr lang="cs-CZ" baseline="-25000" dirty="0"/>
              <a:t>I</a:t>
            </a:r>
            <a:r>
              <a:rPr lang="cs-CZ" baseline="-25000" dirty="0" smtClean="0"/>
              <a:t> </a:t>
            </a:r>
            <a:r>
              <a:rPr lang="cs-CZ" dirty="0" smtClean="0"/>
              <a:t>: 1cm = 10mA</a:t>
            </a:r>
            <a:endParaRPr lang="cs-CZ" dirty="0"/>
          </a:p>
        </p:txBody>
      </p:sp>
      <p:grpSp>
        <p:nvGrpSpPr>
          <p:cNvPr id="23" name="Skupina 22"/>
          <p:cNvGrpSpPr/>
          <p:nvPr/>
        </p:nvGrpSpPr>
        <p:grpSpPr>
          <a:xfrm>
            <a:off x="3011946" y="3661900"/>
            <a:ext cx="3600000" cy="614320"/>
            <a:chOff x="3132240" y="4149080"/>
            <a:chExt cx="3600000" cy="614320"/>
          </a:xfrm>
        </p:grpSpPr>
        <p:cxnSp>
          <p:nvCxnSpPr>
            <p:cNvPr id="6" name="Přímá spojnice se šipkou 5"/>
            <p:cNvCxnSpPr/>
            <p:nvPr/>
          </p:nvCxnSpPr>
          <p:spPr>
            <a:xfrm>
              <a:off x="3132240" y="4149080"/>
              <a:ext cx="3600000" cy="0"/>
            </a:xfrm>
            <a:prstGeom prst="straightConnector1">
              <a:avLst/>
            </a:prstGeom>
            <a:ln w="25400" cmpd="sng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/>
            <p:cNvCxnSpPr/>
            <p:nvPr/>
          </p:nvCxnSpPr>
          <p:spPr>
            <a:xfrm>
              <a:off x="3135624" y="4149080"/>
              <a:ext cx="1652400" cy="0"/>
            </a:xfrm>
            <a:prstGeom prst="straightConnector1">
              <a:avLst/>
            </a:prstGeom>
            <a:ln w="25400" cmpd="sng">
              <a:solidFill>
                <a:srgbClr val="FFC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ovéPole 11"/>
            <p:cNvSpPr txBox="1"/>
            <p:nvPr/>
          </p:nvSpPr>
          <p:spPr>
            <a:xfrm>
              <a:off x="6063848" y="4178625"/>
              <a:ext cx="4523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0070C0"/>
                  </a:solidFill>
                </a:rPr>
                <a:t>U</a:t>
              </a:r>
              <a:endParaRPr lang="cs-CZ" sz="3200" b="1" dirty="0">
                <a:solidFill>
                  <a:srgbClr val="0070C0"/>
                </a:solidFill>
              </a:endParaRP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4164380" y="4187336"/>
              <a:ext cx="4154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FFC000"/>
                  </a:solidFill>
                </a:rPr>
                <a:t>I</a:t>
              </a:r>
              <a:r>
                <a:rPr lang="cs-CZ" sz="2800" b="1" baseline="-25000" dirty="0" smtClean="0">
                  <a:solidFill>
                    <a:srgbClr val="FFC000"/>
                  </a:solidFill>
                </a:rPr>
                <a:t>R</a:t>
              </a:r>
              <a:endParaRPr lang="cs-CZ" sz="2800" b="1" baseline="-25000" dirty="0">
                <a:solidFill>
                  <a:srgbClr val="FFC000"/>
                </a:solidFill>
              </a:endParaRPr>
            </a:p>
          </p:txBody>
        </p:sp>
      </p:grpSp>
      <p:pic>
        <p:nvPicPr>
          <p:cNvPr id="14" name="Obrázek 1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73" y="5109002"/>
            <a:ext cx="8449855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67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Graf, </a:t>
            </a:r>
            <a:r>
              <a:rPr lang="cs-CZ" sz="3500" b="1" dirty="0" err="1" smtClean="0"/>
              <a:t>fázorový</a:t>
            </a:r>
            <a:r>
              <a:rPr lang="cs-CZ" sz="3500" b="1" dirty="0" smtClean="0"/>
              <a:t> diagram I</a:t>
            </a:r>
            <a:r>
              <a:rPr lang="cs-CZ" sz="3500" b="1" baseline="-25000" dirty="0" smtClean="0"/>
              <a:t>RC</a:t>
            </a:r>
            <a:endParaRPr lang="cs-CZ" sz="35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29615" y="1340768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U </a:t>
            </a:r>
            <a:r>
              <a:rPr lang="cs-CZ" dirty="0" smtClean="0"/>
              <a:t>: 1cm = 1V</a:t>
            </a:r>
          </a:p>
          <a:p>
            <a:r>
              <a:rPr lang="cs-CZ" dirty="0" smtClean="0"/>
              <a:t>M</a:t>
            </a:r>
            <a:r>
              <a:rPr lang="cs-CZ" baseline="-25000" dirty="0"/>
              <a:t>I</a:t>
            </a:r>
            <a:r>
              <a:rPr lang="cs-CZ" baseline="-25000" dirty="0" smtClean="0"/>
              <a:t> </a:t>
            </a:r>
            <a:r>
              <a:rPr lang="cs-CZ" dirty="0" smtClean="0"/>
              <a:t>: 1cm = 10mA</a:t>
            </a:r>
            <a:endParaRPr lang="cs-CZ" dirty="0"/>
          </a:p>
        </p:txBody>
      </p:sp>
      <p:grpSp>
        <p:nvGrpSpPr>
          <p:cNvPr id="23" name="Skupina 22"/>
          <p:cNvGrpSpPr/>
          <p:nvPr/>
        </p:nvGrpSpPr>
        <p:grpSpPr>
          <a:xfrm>
            <a:off x="2532054" y="3075676"/>
            <a:ext cx="4079892" cy="1200544"/>
            <a:chOff x="2652348" y="3562856"/>
            <a:chExt cx="4079892" cy="1200544"/>
          </a:xfrm>
        </p:grpSpPr>
        <p:cxnSp>
          <p:nvCxnSpPr>
            <p:cNvPr id="6" name="Přímá spojnice se šipkou 5"/>
            <p:cNvCxnSpPr/>
            <p:nvPr/>
          </p:nvCxnSpPr>
          <p:spPr>
            <a:xfrm>
              <a:off x="3132240" y="4149080"/>
              <a:ext cx="3600000" cy="0"/>
            </a:xfrm>
            <a:prstGeom prst="straightConnector1">
              <a:avLst/>
            </a:prstGeom>
            <a:ln w="25400" cmpd="sng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/>
            <p:cNvCxnSpPr/>
            <p:nvPr/>
          </p:nvCxnSpPr>
          <p:spPr>
            <a:xfrm>
              <a:off x="3135624" y="4149080"/>
              <a:ext cx="1652400" cy="0"/>
            </a:xfrm>
            <a:prstGeom prst="straightConnector1">
              <a:avLst/>
            </a:prstGeom>
            <a:ln w="25400" cmpd="sng">
              <a:solidFill>
                <a:srgbClr val="FFC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ovéPole 11"/>
            <p:cNvSpPr txBox="1"/>
            <p:nvPr/>
          </p:nvSpPr>
          <p:spPr>
            <a:xfrm>
              <a:off x="6063848" y="4178625"/>
              <a:ext cx="4523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0070C0"/>
                  </a:solidFill>
                </a:rPr>
                <a:t>U</a:t>
              </a:r>
              <a:endParaRPr lang="cs-CZ" sz="3200" b="1" dirty="0">
                <a:solidFill>
                  <a:srgbClr val="0070C0"/>
                </a:solidFill>
              </a:endParaRP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4164380" y="4187336"/>
              <a:ext cx="4154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FFC000"/>
                  </a:solidFill>
                </a:rPr>
                <a:t>I</a:t>
              </a:r>
              <a:r>
                <a:rPr lang="cs-CZ" sz="2800" b="1" baseline="-25000" dirty="0" smtClean="0">
                  <a:solidFill>
                    <a:srgbClr val="FFC000"/>
                  </a:solidFill>
                </a:rPr>
                <a:t>R</a:t>
              </a:r>
              <a:endParaRPr lang="cs-CZ" sz="2800" b="1" baseline="-25000" dirty="0">
                <a:solidFill>
                  <a:srgbClr val="FFC000"/>
                </a:solidFill>
              </a:endParaRPr>
            </a:p>
          </p:txBody>
        </p:sp>
        <p:cxnSp>
          <p:nvCxnSpPr>
            <p:cNvPr id="14" name="Přímá spojnice se šipkou 13"/>
            <p:cNvCxnSpPr/>
            <p:nvPr/>
          </p:nvCxnSpPr>
          <p:spPr>
            <a:xfrm rot="-5400000">
              <a:off x="2915064" y="3924080"/>
              <a:ext cx="450000" cy="0"/>
            </a:xfrm>
            <a:prstGeom prst="straightConnector1">
              <a:avLst/>
            </a:prstGeom>
            <a:ln w="25400" cmpd="sng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ovéPole 14"/>
            <p:cNvSpPr txBox="1"/>
            <p:nvPr/>
          </p:nvSpPr>
          <p:spPr>
            <a:xfrm>
              <a:off x="2652348" y="3562856"/>
              <a:ext cx="4074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FF0000"/>
                  </a:solidFill>
                </a:rPr>
                <a:t>I</a:t>
              </a:r>
              <a:r>
                <a:rPr lang="cs-CZ" sz="2800" b="1" baseline="-25000" dirty="0">
                  <a:solidFill>
                    <a:srgbClr val="FF0000"/>
                  </a:solidFill>
                </a:rPr>
                <a:t>C</a:t>
              </a:r>
            </a:p>
          </p:txBody>
        </p:sp>
      </p:grpSp>
      <p:pic>
        <p:nvPicPr>
          <p:cNvPr id="17" name="Obrázek 16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73" y="5109002"/>
            <a:ext cx="8449855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80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Graf, </a:t>
            </a:r>
            <a:r>
              <a:rPr lang="cs-CZ" sz="3500" b="1" dirty="0" err="1" smtClean="0"/>
              <a:t>fázorový</a:t>
            </a:r>
            <a:r>
              <a:rPr lang="cs-CZ" sz="3500" b="1" dirty="0" smtClean="0"/>
              <a:t> diagram I</a:t>
            </a:r>
            <a:r>
              <a:rPr lang="cs-CZ" sz="3500" b="1" baseline="-25000" dirty="0" smtClean="0"/>
              <a:t>RC</a:t>
            </a:r>
            <a:endParaRPr lang="cs-CZ" sz="35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29615" y="1340768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U </a:t>
            </a:r>
            <a:r>
              <a:rPr lang="cs-CZ" dirty="0" smtClean="0"/>
              <a:t>: 1cm = 1V</a:t>
            </a:r>
          </a:p>
          <a:p>
            <a:r>
              <a:rPr lang="cs-CZ" dirty="0" smtClean="0"/>
              <a:t>M</a:t>
            </a:r>
            <a:r>
              <a:rPr lang="cs-CZ" baseline="-25000" dirty="0"/>
              <a:t>I</a:t>
            </a:r>
            <a:r>
              <a:rPr lang="cs-CZ" baseline="-25000" dirty="0" smtClean="0"/>
              <a:t> </a:t>
            </a:r>
            <a:r>
              <a:rPr lang="cs-CZ" dirty="0" smtClean="0"/>
              <a:t>: 1cm = 10mA</a:t>
            </a:r>
            <a:endParaRPr lang="cs-CZ" dirty="0"/>
          </a:p>
        </p:txBody>
      </p:sp>
      <p:grpSp>
        <p:nvGrpSpPr>
          <p:cNvPr id="23" name="Skupina 22"/>
          <p:cNvGrpSpPr/>
          <p:nvPr/>
        </p:nvGrpSpPr>
        <p:grpSpPr>
          <a:xfrm>
            <a:off x="2532054" y="2581780"/>
            <a:ext cx="4079892" cy="1694440"/>
            <a:chOff x="2652348" y="3068960"/>
            <a:chExt cx="4079892" cy="1694440"/>
          </a:xfrm>
        </p:grpSpPr>
        <p:cxnSp>
          <p:nvCxnSpPr>
            <p:cNvPr id="6" name="Přímá spojnice se šipkou 5"/>
            <p:cNvCxnSpPr/>
            <p:nvPr/>
          </p:nvCxnSpPr>
          <p:spPr>
            <a:xfrm>
              <a:off x="3132240" y="4149080"/>
              <a:ext cx="3600000" cy="0"/>
            </a:xfrm>
            <a:prstGeom prst="straightConnector1">
              <a:avLst/>
            </a:prstGeom>
            <a:ln w="25400" cmpd="sng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se šipkou 9"/>
            <p:cNvCxnSpPr/>
            <p:nvPr/>
          </p:nvCxnSpPr>
          <p:spPr>
            <a:xfrm>
              <a:off x="3135624" y="4149080"/>
              <a:ext cx="1652400" cy="0"/>
            </a:xfrm>
            <a:prstGeom prst="straightConnector1">
              <a:avLst/>
            </a:prstGeom>
            <a:ln w="25400" cmpd="sng">
              <a:solidFill>
                <a:srgbClr val="FFC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ovéPole 11"/>
            <p:cNvSpPr txBox="1"/>
            <p:nvPr/>
          </p:nvSpPr>
          <p:spPr>
            <a:xfrm>
              <a:off x="6063848" y="4178625"/>
              <a:ext cx="4523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0070C0"/>
                  </a:solidFill>
                </a:rPr>
                <a:t>U</a:t>
              </a:r>
              <a:endParaRPr lang="cs-CZ" sz="3200" b="1" dirty="0">
                <a:solidFill>
                  <a:srgbClr val="0070C0"/>
                </a:solidFill>
              </a:endParaRP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4164380" y="4187336"/>
              <a:ext cx="4154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FFC000"/>
                  </a:solidFill>
                </a:rPr>
                <a:t>I</a:t>
              </a:r>
              <a:r>
                <a:rPr lang="cs-CZ" sz="2800" b="1" baseline="-25000" dirty="0" smtClean="0">
                  <a:solidFill>
                    <a:srgbClr val="FFC000"/>
                  </a:solidFill>
                </a:rPr>
                <a:t>R</a:t>
              </a:r>
              <a:endParaRPr lang="cs-CZ" sz="2800" b="1" baseline="-25000" dirty="0">
                <a:solidFill>
                  <a:srgbClr val="FFC000"/>
                </a:solidFill>
              </a:endParaRPr>
            </a:p>
          </p:txBody>
        </p:sp>
        <p:cxnSp>
          <p:nvCxnSpPr>
            <p:cNvPr id="14" name="Přímá spojnice se šipkou 13"/>
            <p:cNvCxnSpPr/>
            <p:nvPr/>
          </p:nvCxnSpPr>
          <p:spPr>
            <a:xfrm rot="-5400000">
              <a:off x="2915064" y="3924080"/>
              <a:ext cx="450000" cy="0"/>
            </a:xfrm>
            <a:prstGeom prst="straightConnector1">
              <a:avLst/>
            </a:prstGeom>
            <a:ln w="25400" cmpd="sng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ovéPole 14"/>
            <p:cNvSpPr txBox="1"/>
            <p:nvPr/>
          </p:nvSpPr>
          <p:spPr>
            <a:xfrm>
              <a:off x="2652348" y="3562856"/>
              <a:ext cx="4074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FF0000"/>
                  </a:solidFill>
                </a:rPr>
                <a:t>I</a:t>
              </a:r>
              <a:r>
                <a:rPr lang="cs-CZ" sz="2800" b="1" baseline="-25000" dirty="0">
                  <a:solidFill>
                    <a:srgbClr val="FF0000"/>
                  </a:solidFill>
                </a:rPr>
                <a:t>C</a:t>
              </a:r>
            </a:p>
          </p:txBody>
        </p:sp>
        <p:cxnSp>
          <p:nvCxnSpPr>
            <p:cNvPr id="17" name="Přímá spojnice 16"/>
            <p:cNvCxnSpPr/>
            <p:nvPr/>
          </p:nvCxnSpPr>
          <p:spPr>
            <a:xfrm>
              <a:off x="3140064" y="3699080"/>
              <a:ext cx="1652400" cy="0"/>
            </a:xfrm>
            <a:prstGeom prst="line">
              <a:avLst/>
            </a:prstGeom>
            <a:ln w="12700" cmpd="sng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 flipV="1">
              <a:off x="4788024" y="3699080"/>
              <a:ext cx="0" cy="450000"/>
            </a:xfrm>
            <a:prstGeom prst="line">
              <a:avLst/>
            </a:prstGeom>
            <a:ln w="12700" cmpd="sng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se šipkou 19"/>
            <p:cNvCxnSpPr/>
            <p:nvPr/>
          </p:nvCxnSpPr>
          <p:spPr>
            <a:xfrm flipV="1">
              <a:off x="3132240" y="3699080"/>
              <a:ext cx="1652400" cy="443533"/>
            </a:xfrm>
            <a:prstGeom prst="straightConnector1">
              <a:avLst/>
            </a:prstGeom>
            <a:ln w="25400" cmpd="sng">
              <a:solidFill>
                <a:srgbClr val="92D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ovéPole 21"/>
            <p:cNvSpPr txBox="1"/>
            <p:nvPr/>
          </p:nvSpPr>
          <p:spPr>
            <a:xfrm>
              <a:off x="4932040" y="3068960"/>
              <a:ext cx="5404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92D050"/>
                  </a:solidFill>
                </a:rPr>
                <a:t>I</a:t>
              </a:r>
              <a:r>
                <a:rPr lang="cs-CZ" sz="2800" b="1" baseline="-25000" dirty="0" smtClean="0">
                  <a:solidFill>
                    <a:srgbClr val="92D050"/>
                  </a:solidFill>
                </a:rPr>
                <a:t>RC</a:t>
              </a:r>
              <a:endParaRPr lang="cs-CZ" sz="2800" b="1" baseline="-25000" dirty="0">
                <a:solidFill>
                  <a:srgbClr val="92D050"/>
                </a:solidFill>
              </a:endParaRPr>
            </a:p>
          </p:txBody>
        </p:sp>
      </p:grpSp>
      <p:pic>
        <p:nvPicPr>
          <p:cNvPr id="18" name="Obrázek 17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73" y="5109002"/>
            <a:ext cx="8449855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0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Graf, </a:t>
            </a:r>
            <a:r>
              <a:rPr lang="cs-CZ" sz="3500" b="1" dirty="0" err="1" smtClean="0"/>
              <a:t>fázorový</a:t>
            </a:r>
            <a:r>
              <a:rPr lang="cs-CZ" sz="3500" b="1" dirty="0" smtClean="0"/>
              <a:t> diagram I</a:t>
            </a:r>
            <a:r>
              <a:rPr lang="cs-CZ" sz="3500" b="1" baseline="-25000" dirty="0" smtClean="0"/>
              <a:t>RL</a:t>
            </a:r>
            <a:endParaRPr lang="cs-CZ" sz="35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29615" y="1340768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U </a:t>
            </a:r>
            <a:r>
              <a:rPr lang="cs-CZ" dirty="0" smtClean="0"/>
              <a:t>: 1cm = 1V</a:t>
            </a:r>
          </a:p>
          <a:p>
            <a:r>
              <a:rPr lang="cs-CZ" dirty="0" smtClean="0"/>
              <a:t>M</a:t>
            </a:r>
            <a:r>
              <a:rPr lang="cs-CZ" baseline="-25000" dirty="0"/>
              <a:t>I</a:t>
            </a:r>
            <a:r>
              <a:rPr lang="cs-CZ" baseline="-25000" dirty="0" smtClean="0"/>
              <a:t> </a:t>
            </a:r>
            <a:r>
              <a:rPr lang="cs-CZ" dirty="0" smtClean="0"/>
              <a:t>: 1cm = 10mA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>
          <a:xfrm>
            <a:off x="2999122" y="3246728"/>
            <a:ext cx="3600000" cy="614320"/>
            <a:chOff x="1980112" y="5118936"/>
            <a:chExt cx="3600000" cy="614320"/>
          </a:xfrm>
        </p:grpSpPr>
        <p:cxnSp>
          <p:nvCxnSpPr>
            <p:cNvPr id="18" name="Přímá spojnice se šipkou 17"/>
            <p:cNvCxnSpPr/>
            <p:nvPr/>
          </p:nvCxnSpPr>
          <p:spPr>
            <a:xfrm>
              <a:off x="1980112" y="5118936"/>
              <a:ext cx="3600000" cy="0"/>
            </a:xfrm>
            <a:prstGeom prst="straightConnector1">
              <a:avLst/>
            </a:prstGeom>
            <a:ln w="25400" cmpd="sng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ovéPole 23"/>
            <p:cNvSpPr txBox="1"/>
            <p:nvPr/>
          </p:nvSpPr>
          <p:spPr>
            <a:xfrm>
              <a:off x="4911720" y="5148481"/>
              <a:ext cx="4523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0070C0"/>
                  </a:solidFill>
                </a:rPr>
                <a:t>U</a:t>
              </a:r>
              <a:endParaRPr lang="cs-CZ" sz="3200" b="1" dirty="0">
                <a:solidFill>
                  <a:srgbClr val="0070C0"/>
                </a:solidFill>
              </a:endParaRPr>
            </a:p>
          </p:txBody>
        </p:sp>
      </p:grpSp>
      <p:pic>
        <p:nvPicPr>
          <p:cNvPr id="10" name="Obrázek 9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73" y="5109002"/>
            <a:ext cx="8449855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92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Graf, </a:t>
            </a:r>
            <a:r>
              <a:rPr lang="cs-CZ" sz="3500" b="1" dirty="0" err="1" smtClean="0"/>
              <a:t>fázorový</a:t>
            </a:r>
            <a:r>
              <a:rPr lang="cs-CZ" sz="3500" b="1" dirty="0" smtClean="0"/>
              <a:t> diagram I</a:t>
            </a:r>
            <a:r>
              <a:rPr lang="cs-CZ" sz="3500" b="1" baseline="-25000" dirty="0" smtClean="0"/>
              <a:t>RL</a:t>
            </a:r>
            <a:endParaRPr lang="cs-CZ" sz="35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29615" y="1340768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U </a:t>
            </a:r>
            <a:r>
              <a:rPr lang="cs-CZ" dirty="0" smtClean="0"/>
              <a:t>: 1cm = 1V</a:t>
            </a:r>
          </a:p>
          <a:p>
            <a:r>
              <a:rPr lang="cs-CZ" dirty="0" smtClean="0"/>
              <a:t>M</a:t>
            </a:r>
            <a:r>
              <a:rPr lang="cs-CZ" baseline="-25000" dirty="0"/>
              <a:t>I</a:t>
            </a:r>
            <a:r>
              <a:rPr lang="cs-CZ" baseline="-25000" dirty="0" smtClean="0"/>
              <a:t> </a:t>
            </a:r>
            <a:r>
              <a:rPr lang="cs-CZ" dirty="0" smtClean="0"/>
              <a:t>: 1cm = 10mA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>
          <a:xfrm>
            <a:off x="2999122" y="2636912"/>
            <a:ext cx="3600000" cy="1224136"/>
            <a:chOff x="1980112" y="4509120"/>
            <a:chExt cx="3600000" cy="1224136"/>
          </a:xfrm>
        </p:grpSpPr>
        <p:cxnSp>
          <p:nvCxnSpPr>
            <p:cNvPr id="18" name="Přímá spojnice se šipkou 17"/>
            <p:cNvCxnSpPr/>
            <p:nvPr/>
          </p:nvCxnSpPr>
          <p:spPr>
            <a:xfrm>
              <a:off x="1980112" y="5118936"/>
              <a:ext cx="3600000" cy="0"/>
            </a:xfrm>
            <a:prstGeom prst="straightConnector1">
              <a:avLst/>
            </a:prstGeom>
            <a:ln w="25400" cmpd="sng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se šipkou 20"/>
            <p:cNvCxnSpPr/>
            <p:nvPr/>
          </p:nvCxnSpPr>
          <p:spPr>
            <a:xfrm>
              <a:off x="1983496" y="5118936"/>
              <a:ext cx="1652400" cy="0"/>
            </a:xfrm>
            <a:prstGeom prst="straightConnector1">
              <a:avLst/>
            </a:prstGeom>
            <a:ln w="25400" cmpd="sng">
              <a:solidFill>
                <a:srgbClr val="FFC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ovéPole 23"/>
            <p:cNvSpPr txBox="1"/>
            <p:nvPr/>
          </p:nvSpPr>
          <p:spPr>
            <a:xfrm>
              <a:off x="4911720" y="5148481"/>
              <a:ext cx="4523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0070C0"/>
                  </a:solidFill>
                </a:rPr>
                <a:t>U</a:t>
              </a:r>
              <a:endParaRPr lang="cs-CZ" sz="32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3012252" y="4509120"/>
              <a:ext cx="4154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FFC000"/>
                  </a:solidFill>
                </a:rPr>
                <a:t>I</a:t>
              </a:r>
              <a:r>
                <a:rPr lang="cs-CZ" sz="2800" b="1" baseline="-25000" dirty="0" smtClean="0">
                  <a:solidFill>
                    <a:srgbClr val="FFC000"/>
                  </a:solidFill>
                </a:rPr>
                <a:t>R</a:t>
              </a:r>
              <a:endParaRPr lang="cs-CZ" sz="2800" b="1" baseline="-25000" dirty="0">
                <a:solidFill>
                  <a:srgbClr val="FFC000"/>
                </a:solidFill>
              </a:endParaRPr>
            </a:p>
          </p:txBody>
        </p:sp>
      </p:grpSp>
      <p:pic>
        <p:nvPicPr>
          <p:cNvPr id="11" name="Obrázek 10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73" y="5109002"/>
            <a:ext cx="8449855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2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Graf, </a:t>
            </a:r>
            <a:r>
              <a:rPr lang="cs-CZ" sz="3500" b="1" dirty="0" err="1" smtClean="0"/>
              <a:t>fázorový</a:t>
            </a:r>
            <a:r>
              <a:rPr lang="cs-CZ" sz="3500" b="1" dirty="0" smtClean="0"/>
              <a:t> diagram I</a:t>
            </a:r>
            <a:r>
              <a:rPr lang="cs-CZ" sz="3500" b="1" baseline="-25000" dirty="0" smtClean="0"/>
              <a:t>RL</a:t>
            </a:r>
            <a:endParaRPr lang="cs-CZ" sz="35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29615" y="1340768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U </a:t>
            </a:r>
            <a:r>
              <a:rPr lang="cs-CZ" dirty="0" smtClean="0"/>
              <a:t>: 1cm = 1V</a:t>
            </a:r>
          </a:p>
          <a:p>
            <a:r>
              <a:rPr lang="cs-CZ" dirty="0" smtClean="0"/>
              <a:t>M</a:t>
            </a:r>
            <a:r>
              <a:rPr lang="cs-CZ" baseline="-25000" dirty="0"/>
              <a:t>I</a:t>
            </a:r>
            <a:r>
              <a:rPr lang="cs-CZ" baseline="-25000" dirty="0" smtClean="0"/>
              <a:t> </a:t>
            </a:r>
            <a:r>
              <a:rPr lang="cs-CZ" dirty="0" smtClean="0"/>
              <a:t>: 1cm = 10mA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>
          <a:xfrm>
            <a:off x="2544878" y="2636912"/>
            <a:ext cx="4054244" cy="1584176"/>
            <a:chOff x="1525868" y="4509120"/>
            <a:chExt cx="4054244" cy="1584176"/>
          </a:xfrm>
        </p:grpSpPr>
        <p:cxnSp>
          <p:nvCxnSpPr>
            <p:cNvPr id="18" name="Přímá spojnice se šipkou 17"/>
            <p:cNvCxnSpPr/>
            <p:nvPr/>
          </p:nvCxnSpPr>
          <p:spPr>
            <a:xfrm>
              <a:off x="1980112" y="5118936"/>
              <a:ext cx="3600000" cy="0"/>
            </a:xfrm>
            <a:prstGeom prst="straightConnector1">
              <a:avLst/>
            </a:prstGeom>
            <a:ln w="25400" cmpd="sng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se šipkou 20"/>
            <p:cNvCxnSpPr/>
            <p:nvPr/>
          </p:nvCxnSpPr>
          <p:spPr>
            <a:xfrm>
              <a:off x="1983496" y="5118936"/>
              <a:ext cx="1652400" cy="0"/>
            </a:xfrm>
            <a:prstGeom prst="straightConnector1">
              <a:avLst/>
            </a:prstGeom>
            <a:ln w="25400" cmpd="sng">
              <a:solidFill>
                <a:srgbClr val="FFC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ovéPole 23"/>
            <p:cNvSpPr txBox="1"/>
            <p:nvPr/>
          </p:nvSpPr>
          <p:spPr>
            <a:xfrm>
              <a:off x="4911720" y="5148481"/>
              <a:ext cx="4523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0070C0"/>
                  </a:solidFill>
                </a:rPr>
                <a:t>U</a:t>
              </a:r>
              <a:endParaRPr lang="cs-CZ" sz="32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3012252" y="4509120"/>
              <a:ext cx="4154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FFC000"/>
                  </a:solidFill>
                </a:rPr>
                <a:t>I</a:t>
              </a:r>
              <a:r>
                <a:rPr lang="cs-CZ" sz="2800" b="1" baseline="-25000" dirty="0" smtClean="0">
                  <a:solidFill>
                    <a:srgbClr val="FFC000"/>
                  </a:solidFill>
                </a:rPr>
                <a:t>R</a:t>
              </a:r>
              <a:endParaRPr lang="cs-CZ" sz="2800" b="1" baseline="-25000" dirty="0">
                <a:solidFill>
                  <a:srgbClr val="FFC000"/>
                </a:solidFill>
              </a:endParaRPr>
            </a:p>
          </p:txBody>
        </p:sp>
        <p:cxnSp>
          <p:nvCxnSpPr>
            <p:cNvPr id="26" name="Přímá spojnice se šipkou 25"/>
            <p:cNvCxnSpPr/>
            <p:nvPr/>
          </p:nvCxnSpPr>
          <p:spPr>
            <a:xfrm rot="5400000">
              <a:off x="1510936" y="5616296"/>
              <a:ext cx="954000" cy="0"/>
            </a:xfrm>
            <a:prstGeom prst="straightConnector1">
              <a:avLst/>
            </a:prstGeom>
            <a:ln w="25400" cmpd="sng">
              <a:solidFill>
                <a:schemeClr val="accent5">
                  <a:lumMod val="60000"/>
                  <a:lumOff val="4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ovéPole 26"/>
            <p:cNvSpPr txBox="1"/>
            <p:nvPr/>
          </p:nvSpPr>
          <p:spPr>
            <a:xfrm>
              <a:off x="1525868" y="5301208"/>
              <a:ext cx="3818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I</a:t>
              </a:r>
              <a:r>
                <a:rPr lang="cs-CZ" sz="2800" b="1" baseline="-250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L</a:t>
              </a:r>
              <a:endParaRPr lang="cs-CZ" sz="2800" b="1" baseline="-25000" dirty="0">
                <a:solidFill>
                  <a:schemeClr val="accent5">
                    <a:lumMod val="60000"/>
                    <a:lumOff val="40000"/>
                  </a:schemeClr>
                </a:solidFill>
              </a:endParaRPr>
            </a:p>
          </p:txBody>
        </p:sp>
      </p:grpSp>
      <p:pic>
        <p:nvPicPr>
          <p:cNvPr id="13" name="Obrázek 12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73" y="5109002"/>
            <a:ext cx="8449855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39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Graf, </a:t>
            </a:r>
            <a:r>
              <a:rPr lang="cs-CZ" sz="3500" b="1" dirty="0" err="1" smtClean="0"/>
              <a:t>fázorový</a:t>
            </a:r>
            <a:r>
              <a:rPr lang="cs-CZ" sz="3500" b="1" dirty="0" smtClean="0"/>
              <a:t> diagram I</a:t>
            </a:r>
            <a:r>
              <a:rPr lang="cs-CZ" sz="3500" b="1" baseline="-25000" dirty="0" smtClean="0"/>
              <a:t>RL</a:t>
            </a:r>
            <a:endParaRPr lang="cs-CZ" sz="35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29615" y="1340768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U </a:t>
            </a:r>
            <a:r>
              <a:rPr lang="cs-CZ" dirty="0" smtClean="0"/>
              <a:t>: 1cm = 1V</a:t>
            </a:r>
          </a:p>
          <a:p>
            <a:r>
              <a:rPr lang="cs-CZ" dirty="0" smtClean="0"/>
              <a:t>M</a:t>
            </a:r>
            <a:r>
              <a:rPr lang="cs-CZ" baseline="-25000" dirty="0"/>
              <a:t>I</a:t>
            </a:r>
            <a:r>
              <a:rPr lang="cs-CZ" baseline="-25000" dirty="0" smtClean="0"/>
              <a:t> </a:t>
            </a:r>
            <a:r>
              <a:rPr lang="cs-CZ" dirty="0" smtClean="0"/>
              <a:t>: 1cm = 10mA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>
          <a:xfrm>
            <a:off x="2544878" y="2636912"/>
            <a:ext cx="4054244" cy="1584176"/>
            <a:chOff x="1525868" y="4509120"/>
            <a:chExt cx="4054244" cy="1584176"/>
          </a:xfrm>
        </p:grpSpPr>
        <p:cxnSp>
          <p:nvCxnSpPr>
            <p:cNvPr id="18" name="Přímá spojnice se šipkou 17"/>
            <p:cNvCxnSpPr/>
            <p:nvPr/>
          </p:nvCxnSpPr>
          <p:spPr>
            <a:xfrm>
              <a:off x="1980112" y="5118936"/>
              <a:ext cx="3600000" cy="0"/>
            </a:xfrm>
            <a:prstGeom prst="straightConnector1">
              <a:avLst/>
            </a:prstGeom>
            <a:ln w="25400" cmpd="sng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se šipkou 20"/>
            <p:cNvCxnSpPr/>
            <p:nvPr/>
          </p:nvCxnSpPr>
          <p:spPr>
            <a:xfrm>
              <a:off x="1983496" y="5118936"/>
              <a:ext cx="1652400" cy="0"/>
            </a:xfrm>
            <a:prstGeom prst="straightConnector1">
              <a:avLst/>
            </a:prstGeom>
            <a:ln w="25400" cmpd="sng">
              <a:solidFill>
                <a:srgbClr val="FFC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ovéPole 23"/>
            <p:cNvSpPr txBox="1"/>
            <p:nvPr/>
          </p:nvSpPr>
          <p:spPr>
            <a:xfrm>
              <a:off x="4911720" y="5148481"/>
              <a:ext cx="4523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0070C0"/>
                  </a:solidFill>
                </a:rPr>
                <a:t>U</a:t>
              </a:r>
              <a:endParaRPr lang="cs-CZ" sz="3200" b="1" dirty="0">
                <a:solidFill>
                  <a:srgbClr val="0070C0"/>
                </a:solidFill>
              </a:endParaRPr>
            </a:p>
          </p:txBody>
        </p:sp>
        <p:sp>
          <p:nvSpPr>
            <p:cNvPr id="25" name="TextovéPole 24"/>
            <p:cNvSpPr txBox="1"/>
            <p:nvPr/>
          </p:nvSpPr>
          <p:spPr>
            <a:xfrm>
              <a:off x="3012252" y="4509120"/>
              <a:ext cx="4154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FFC000"/>
                  </a:solidFill>
                </a:rPr>
                <a:t>I</a:t>
              </a:r>
              <a:r>
                <a:rPr lang="cs-CZ" sz="2800" b="1" baseline="-25000" dirty="0" smtClean="0">
                  <a:solidFill>
                    <a:srgbClr val="FFC000"/>
                  </a:solidFill>
                </a:rPr>
                <a:t>R</a:t>
              </a:r>
              <a:endParaRPr lang="cs-CZ" sz="2800" b="1" baseline="-25000" dirty="0">
                <a:solidFill>
                  <a:srgbClr val="FFC000"/>
                </a:solidFill>
              </a:endParaRPr>
            </a:p>
          </p:txBody>
        </p:sp>
        <p:cxnSp>
          <p:nvCxnSpPr>
            <p:cNvPr id="26" name="Přímá spojnice se šipkou 25"/>
            <p:cNvCxnSpPr/>
            <p:nvPr/>
          </p:nvCxnSpPr>
          <p:spPr>
            <a:xfrm rot="5400000">
              <a:off x="1510936" y="5616296"/>
              <a:ext cx="954000" cy="0"/>
            </a:xfrm>
            <a:prstGeom prst="straightConnector1">
              <a:avLst/>
            </a:prstGeom>
            <a:ln w="25400" cmpd="sng">
              <a:solidFill>
                <a:schemeClr val="accent5">
                  <a:lumMod val="60000"/>
                  <a:lumOff val="4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ovéPole 26"/>
            <p:cNvSpPr txBox="1"/>
            <p:nvPr/>
          </p:nvSpPr>
          <p:spPr>
            <a:xfrm>
              <a:off x="1525868" y="5301208"/>
              <a:ext cx="3818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I</a:t>
              </a:r>
              <a:r>
                <a:rPr lang="cs-CZ" sz="2800" b="1" baseline="-250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L</a:t>
              </a:r>
              <a:endParaRPr lang="cs-CZ" sz="2800" b="1" baseline="-25000" dirty="0">
                <a:solidFill>
                  <a:schemeClr val="accent5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28" name="Přímá spojnice 27"/>
            <p:cNvCxnSpPr/>
            <p:nvPr/>
          </p:nvCxnSpPr>
          <p:spPr>
            <a:xfrm>
              <a:off x="1987936" y="6093296"/>
              <a:ext cx="1652400" cy="0"/>
            </a:xfrm>
            <a:prstGeom prst="line">
              <a:avLst/>
            </a:prstGeom>
            <a:ln w="12700" cmpd="sng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/>
            <p:cNvCxnSpPr/>
            <p:nvPr/>
          </p:nvCxnSpPr>
          <p:spPr>
            <a:xfrm flipH="1" flipV="1">
              <a:off x="3635896" y="5139240"/>
              <a:ext cx="4440" cy="954056"/>
            </a:xfrm>
            <a:prstGeom prst="line">
              <a:avLst/>
            </a:prstGeom>
            <a:ln w="12700" cmpd="sng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se šipkou 29"/>
            <p:cNvCxnSpPr/>
            <p:nvPr/>
          </p:nvCxnSpPr>
          <p:spPr>
            <a:xfrm>
              <a:off x="1980112" y="5112470"/>
              <a:ext cx="1660224" cy="980826"/>
            </a:xfrm>
            <a:prstGeom prst="straightConnector1">
              <a:avLst/>
            </a:prstGeom>
            <a:ln w="25400" cmpd="sng">
              <a:solidFill>
                <a:srgbClr val="92D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ovéPole 30"/>
            <p:cNvSpPr txBox="1"/>
            <p:nvPr/>
          </p:nvSpPr>
          <p:spPr>
            <a:xfrm>
              <a:off x="3749045" y="5498068"/>
              <a:ext cx="5164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92D050"/>
                  </a:solidFill>
                </a:rPr>
                <a:t>I</a:t>
              </a:r>
              <a:r>
                <a:rPr lang="cs-CZ" sz="2800" b="1" baseline="-25000" dirty="0" smtClean="0">
                  <a:solidFill>
                    <a:srgbClr val="92D050"/>
                  </a:solidFill>
                </a:rPr>
                <a:t>RL</a:t>
              </a:r>
              <a:endParaRPr lang="cs-CZ" sz="2800" b="1" baseline="-25000" dirty="0">
                <a:solidFill>
                  <a:srgbClr val="92D050"/>
                </a:solidFill>
              </a:endParaRPr>
            </a:p>
          </p:txBody>
        </p:sp>
      </p:grpSp>
      <p:pic>
        <p:nvPicPr>
          <p:cNvPr id="19" name="Obrázek 18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73" y="5109002"/>
            <a:ext cx="8449855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04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Graf, </a:t>
            </a:r>
            <a:r>
              <a:rPr lang="cs-CZ" sz="3500" b="1" dirty="0" err="1" smtClean="0"/>
              <a:t>fázorový</a:t>
            </a:r>
            <a:r>
              <a:rPr lang="cs-CZ" sz="3500" b="1" dirty="0" smtClean="0"/>
              <a:t> diagram I</a:t>
            </a:r>
            <a:r>
              <a:rPr lang="cs-CZ" sz="3500" b="1" baseline="-25000" dirty="0" smtClean="0"/>
              <a:t>LC</a:t>
            </a:r>
            <a:endParaRPr lang="cs-CZ" sz="35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29615" y="1340768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U </a:t>
            </a:r>
            <a:r>
              <a:rPr lang="cs-CZ" dirty="0" smtClean="0"/>
              <a:t>: 1cm = 1V</a:t>
            </a:r>
          </a:p>
          <a:p>
            <a:r>
              <a:rPr lang="cs-CZ" dirty="0" smtClean="0"/>
              <a:t>M</a:t>
            </a:r>
            <a:r>
              <a:rPr lang="cs-CZ" baseline="-25000" dirty="0"/>
              <a:t>I</a:t>
            </a:r>
            <a:r>
              <a:rPr lang="cs-CZ" baseline="-25000" dirty="0" smtClean="0"/>
              <a:t> </a:t>
            </a:r>
            <a:r>
              <a:rPr lang="cs-CZ" dirty="0" smtClean="0"/>
              <a:t>: 1cm = 10mA</a:t>
            </a:r>
            <a:endParaRPr lang="cs-CZ" dirty="0"/>
          </a:p>
        </p:txBody>
      </p:sp>
      <p:grpSp>
        <p:nvGrpSpPr>
          <p:cNvPr id="9" name="Skupina 8"/>
          <p:cNvGrpSpPr/>
          <p:nvPr/>
        </p:nvGrpSpPr>
        <p:grpSpPr>
          <a:xfrm>
            <a:off x="3042230" y="3397004"/>
            <a:ext cx="3600000" cy="614320"/>
            <a:chOff x="3024228" y="3342944"/>
            <a:chExt cx="3600000" cy="614320"/>
          </a:xfrm>
        </p:grpSpPr>
        <p:cxnSp>
          <p:nvCxnSpPr>
            <p:cNvPr id="19" name="Přímá spojnice se šipkou 18"/>
            <p:cNvCxnSpPr/>
            <p:nvPr/>
          </p:nvCxnSpPr>
          <p:spPr>
            <a:xfrm>
              <a:off x="3024228" y="3342944"/>
              <a:ext cx="3600000" cy="0"/>
            </a:xfrm>
            <a:prstGeom prst="straightConnector1">
              <a:avLst/>
            </a:prstGeom>
            <a:ln w="25400" cmpd="sng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ovéPole 21"/>
            <p:cNvSpPr txBox="1"/>
            <p:nvPr/>
          </p:nvSpPr>
          <p:spPr>
            <a:xfrm>
              <a:off x="5955836" y="3372489"/>
              <a:ext cx="4523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0070C0"/>
                  </a:solidFill>
                </a:rPr>
                <a:t>U</a:t>
              </a:r>
              <a:endParaRPr lang="cs-CZ" sz="3200" b="1" dirty="0">
                <a:solidFill>
                  <a:srgbClr val="0070C0"/>
                </a:solidFill>
              </a:endParaRPr>
            </a:p>
          </p:txBody>
        </p:sp>
      </p:grpSp>
      <p:pic>
        <p:nvPicPr>
          <p:cNvPr id="11" name="Obrázek 10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73" y="5109002"/>
            <a:ext cx="8449855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53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Graf, </a:t>
            </a:r>
            <a:r>
              <a:rPr lang="cs-CZ" sz="3500" b="1" dirty="0" err="1" smtClean="0"/>
              <a:t>fázorový</a:t>
            </a:r>
            <a:r>
              <a:rPr lang="cs-CZ" sz="3500" b="1" dirty="0" smtClean="0"/>
              <a:t> diagram I</a:t>
            </a:r>
            <a:r>
              <a:rPr lang="cs-CZ" sz="3500" b="1" baseline="-25000" dirty="0" smtClean="0"/>
              <a:t>LC</a:t>
            </a:r>
            <a:endParaRPr lang="cs-CZ" sz="35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29615" y="1340768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U </a:t>
            </a:r>
            <a:r>
              <a:rPr lang="cs-CZ" dirty="0" smtClean="0"/>
              <a:t>: 1cm = 1V</a:t>
            </a:r>
          </a:p>
          <a:p>
            <a:r>
              <a:rPr lang="cs-CZ" dirty="0" smtClean="0"/>
              <a:t>M</a:t>
            </a:r>
            <a:r>
              <a:rPr lang="cs-CZ" baseline="-25000" dirty="0"/>
              <a:t>I</a:t>
            </a:r>
            <a:r>
              <a:rPr lang="cs-CZ" baseline="-25000" dirty="0" smtClean="0"/>
              <a:t> </a:t>
            </a:r>
            <a:r>
              <a:rPr lang="cs-CZ" dirty="0" smtClean="0"/>
              <a:t>: 1cm = 10mA</a:t>
            </a:r>
            <a:endParaRPr lang="cs-CZ" dirty="0"/>
          </a:p>
        </p:txBody>
      </p:sp>
      <p:grpSp>
        <p:nvGrpSpPr>
          <p:cNvPr id="9" name="Skupina 8"/>
          <p:cNvGrpSpPr/>
          <p:nvPr/>
        </p:nvGrpSpPr>
        <p:grpSpPr>
          <a:xfrm>
            <a:off x="2562338" y="2810780"/>
            <a:ext cx="4079892" cy="1200544"/>
            <a:chOff x="2544336" y="2756720"/>
            <a:chExt cx="4079892" cy="1200544"/>
          </a:xfrm>
        </p:grpSpPr>
        <p:cxnSp>
          <p:nvCxnSpPr>
            <p:cNvPr id="19" name="Přímá spojnice se šipkou 18"/>
            <p:cNvCxnSpPr/>
            <p:nvPr/>
          </p:nvCxnSpPr>
          <p:spPr>
            <a:xfrm>
              <a:off x="3024228" y="3342944"/>
              <a:ext cx="3600000" cy="0"/>
            </a:xfrm>
            <a:prstGeom prst="straightConnector1">
              <a:avLst/>
            </a:prstGeom>
            <a:ln w="25400" cmpd="sng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ovéPole 21"/>
            <p:cNvSpPr txBox="1"/>
            <p:nvPr/>
          </p:nvSpPr>
          <p:spPr>
            <a:xfrm>
              <a:off x="5955836" y="3372489"/>
              <a:ext cx="4523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0070C0"/>
                  </a:solidFill>
                </a:rPr>
                <a:t>U</a:t>
              </a:r>
              <a:endParaRPr lang="cs-CZ" sz="32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32" name="Přímá spojnice se šipkou 31"/>
            <p:cNvCxnSpPr/>
            <p:nvPr/>
          </p:nvCxnSpPr>
          <p:spPr>
            <a:xfrm rot="16200000">
              <a:off x="2807052" y="3117944"/>
              <a:ext cx="450000" cy="0"/>
            </a:xfrm>
            <a:prstGeom prst="straightConnector1">
              <a:avLst/>
            </a:prstGeom>
            <a:ln w="25400" cmpd="sng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ovéPole 32"/>
            <p:cNvSpPr txBox="1"/>
            <p:nvPr/>
          </p:nvSpPr>
          <p:spPr>
            <a:xfrm>
              <a:off x="2544336" y="2756720"/>
              <a:ext cx="4074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FF0000"/>
                  </a:solidFill>
                </a:rPr>
                <a:t>I</a:t>
              </a:r>
              <a:r>
                <a:rPr lang="cs-CZ" sz="2800" b="1" baseline="-25000" dirty="0">
                  <a:solidFill>
                    <a:srgbClr val="FF0000"/>
                  </a:solidFill>
                </a:rPr>
                <a:t>C</a:t>
              </a:r>
            </a:p>
          </p:txBody>
        </p:sp>
      </p:grpSp>
      <p:pic>
        <p:nvPicPr>
          <p:cNvPr id="11" name="Obrázek 10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73" y="5109002"/>
            <a:ext cx="8449855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3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Zadání</a:t>
            </a:r>
            <a:endParaRPr lang="cs-CZ" sz="35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67" y="2492896"/>
            <a:ext cx="7726067" cy="2002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136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Graf, </a:t>
            </a:r>
            <a:r>
              <a:rPr lang="cs-CZ" sz="3500" b="1" dirty="0" err="1" smtClean="0"/>
              <a:t>fázorový</a:t>
            </a:r>
            <a:r>
              <a:rPr lang="cs-CZ" sz="3500" b="1" dirty="0" smtClean="0"/>
              <a:t> diagram I</a:t>
            </a:r>
            <a:r>
              <a:rPr lang="cs-CZ" sz="3500" b="1" baseline="-25000" dirty="0" smtClean="0"/>
              <a:t>LC</a:t>
            </a:r>
            <a:endParaRPr lang="cs-CZ" sz="35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29615" y="1340768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U </a:t>
            </a:r>
            <a:r>
              <a:rPr lang="cs-CZ" dirty="0" smtClean="0"/>
              <a:t>: 1cm = 1V</a:t>
            </a:r>
          </a:p>
          <a:p>
            <a:r>
              <a:rPr lang="cs-CZ" dirty="0" smtClean="0"/>
              <a:t>M</a:t>
            </a:r>
            <a:r>
              <a:rPr lang="cs-CZ" baseline="-25000" dirty="0"/>
              <a:t>I</a:t>
            </a:r>
            <a:r>
              <a:rPr lang="cs-CZ" baseline="-25000" dirty="0" smtClean="0"/>
              <a:t> </a:t>
            </a:r>
            <a:r>
              <a:rPr lang="cs-CZ" dirty="0" smtClean="0"/>
              <a:t>: 1cm = 10mA</a:t>
            </a:r>
            <a:endParaRPr lang="cs-CZ" dirty="0"/>
          </a:p>
        </p:txBody>
      </p:sp>
      <p:grpSp>
        <p:nvGrpSpPr>
          <p:cNvPr id="9" name="Skupina 8"/>
          <p:cNvGrpSpPr/>
          <p:nvPr/>
        </p:nvGrpSpPr>
        <p:grpSpPr>
          <a:xfrm>
            <a:off x="2501770" y="2810780"/>
            <a:ext cx="4140460" cy="1200544"/>
            <a:chOff x="2483768" y="2756720"/>
            <a:chExt cx="4140460" cy="1200544"/>
          </a:xfrm>
        </p:grpSpPr>
        <p:cxnSp>
          <p:nvCxnSpPr>
            <p:cNvPr id="19" name="Přímá spojnice se šipkou 18"/>
            <p:cNvCxnSpPr/>
            <p:nvPr/>
          </p:nvCxnSpPr>
          <p:spPr>
            <a:xfrm>
              <a:off x="3024228" y="3342944"/>
              <a:ext cx="3600000" cy="0"/>
            </a:xfrm>
            <a:prstGeom prst="straightConnector1">
              <a:avLst/>
            </a:prstGeom>
            <a:ln w="25400" cmpd="sng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ovéPole 21"/>
            <p:cNvSpPr txBox="1"/>
            <p:nvPr/>
          </p:nvSpPr>
          <p:spPr>
            <a:xfrm>
              <a:off x="5955836" y="3372489"/>
              <a:ext cx="4523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0070C0"/>
                  </a:solidFill>
                </a:rPr>
                <a:t>U</a:t>
              </a:r>
              <a:endParaRPr lang="cs-CZ" sz="32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32" name="Přímá spojnice se šipkou 31"/>
            <p:cNvCxnSpPr/>
            <p:nvPr/>
          </p:nvCxnSpPr>
          <p:spPr>
            <a:xfrm rot="16200000">
              <a:off x="2807052" y="3117944"/>
              <a:ext cx="450000" cy="0"/>
            </a:xfrm>
            <a:prstGeom prst="straightConnector1">
              <a:avLst/>
            </a:prstGeom>
            <a:ln w="25400" cmpd="sng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ovéPole 32"/>
            <p:cNvSpPr txBox="1"/>
            <p:nvPr/>
          </p:nvSpPr>
          <p:spPr>
            <a:xfrm>
              <a:off x="2544336" y="2756720"/>
              <a:ext cx="4074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FF0000"/>
                  </a:solidFill>
                </a:rPr>
                <a:t>I</a:t>
              </a:r>
              <a:r>
                <a:rPr lang="cs-CZ" sz="2800" b="1" baseline="-25000" dirty="0">
                  <a:solidFill>
                    <a:srgbClr val="FF0000"/>
                  </a:solidFill>
                </a:rPr>
                <a:t>C</a:t>
              </a:r>
            </a:p>
          </p:txBody>
        </p:sp>
        <p:cxnSp>
          <p:nvCxnSpPr>
            <p:cNvPr id="38" name="Přímá spojnice se šipkou 37"/>
            <p:cNvCxnSpPr/>
            <p:nvPr/>
          </p:nvCxnSpPr>
          <p:spPr>
            <a:xfrm rot="5400000">
              <a:off x="2555052" y="3401931"/>
              <a:ext cx="954000" cy="0"/>
            </a:xfrm>
            <a:prstGeom prst="straightConnector1">
              <a:avLst/>
            </a:prstGeom>
            <a:ln w="25400" cmpd="sng">
              <a:solidFill>
                <a:schemeClr val="accent5">
                  <a:lumMod val="60000"/>
                  <a:lumOff val="4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ovéPole 38"/>
            <p:cNvSpPr txBox="1"/>
            <p:nvPr/>
          </p:nvSpPr>
          <p:spPr>
            <a:xfrm>
              <a:off x="2483768" y="3309192"/>
              <a:ext cx="4924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-I</a:t>
              </a:r>
              <a:r>
                <a:rPr lang="cs-CZ" sz="2800" b="1" baseline="-250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L</a:t>
              </a:r>
              <a:endParaRPr lang="cs-CZ" sz="2800" b="1" baseline="-25000" dirty="0">
                <a:solidFill>
                  <a:schemeClr val="accent5">
                    <a:lumMod val="60000"/>
                    <a:lumOff val="40000"/>
                  </a:schemeClr>
                </a:solidFill>
              </a:endParaRPr>
            </a:p>
          </p:txBody>
        </p:sp>
      </p:grpSp>
      <p:pic>
        <p:nvPicPr>
          <p:cNvPr id="13" name="Obrázek 12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73" y="5109002"/>
            <a:ext cx="8449855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42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Graf, </a:t>
            </a:r>
            <a:r>
              <a:rPr lang="cs-CZ" sz="3500" b="1" dirty="0" err="1" smtClean="0"/>
              <a:t>fázorový</a:t>
            </a:r>
            <a:r>
              <a:rPr lang="cs-CZ" sz="3500" b="1" dirty="0" smtClean="0"/>
              <a:t> diagram I</a:t>
            </a:r>
            <a:r>
              <a:rPr lang="cs-CZ" sz="3500" b="1" baseline="-25000" dirty="0" smtClean="0"/>
              <a:t>LC</a:t>
            </a:r>
            <a:endParaRPr lang="cs-CZ" sz="35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29615" y="1340768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U </a:t>
            </a:r>
            <a:r>
              <a:rPr lang="cs-CZ" dirty="0" smtClean="0"/>
              <a:t>: 1cm = 1V</a:t>
            </a:r>
          </a:p>
          <a:p>
            <a:r>
              <a:rPr lang="cs-CZ" dirty="0" smtClean="0"/>
              <a:t>M</a:t>
            </a:r>
            <a:r>
              <a:rPr lang="cs-CZ" baseline="-25000" dirty="0"/>
              <a:t>I</a:t>
            </a:r>
            <a:r>
              <a:rPr lang="cs-CZ" baseline="-25000" dirty="0" smtClean="0"/>
              <a:t> </a:t>
            </a:r>
            <a:r>
              <a:rPr lang="cs-CZ" dirty="0" smtClean="0"/>
              <a:t>: 1cm = 10mA</a:t>
            </a:r>
            <a:endParaRPr lang="cs-CZ" dirty="0"/>
          </a:p>
        </p:txBody>
      </p:sp>
      <p:grpSp>
        <p:nvGrpSpPr>
          <p:cNvPr id="9" name="Skupina 8"/>
          <p:cNvGrpSpPr/>
          <p:nvPr/>
        </p:nvGrpSpPr>
        <p:grpSpPr>
          <a:xfrm>
            <a:off x="2501770" y="2810780"/>
            <a:ext cx="4140460" cy="1236440"/>
            <a:chOff x="2483768" y="2756720"/>
            <a:chExt cx="4140460" cy="1236440"/>
          </a:xfrm>
        </p:grpSpPr>
        <p:cxnSp>
          <p:nvCxnSpPr>
            <p:cNvPr id="19" name="Přímá spojnice se šipkou 18"/>
            <p:cNvCxnSpPr/>
            <p:nvPr/>
          </p:nvCxnSpPr>
          <p:spPr>
            <a:xfrm>
              <a:off x="3024228" y="3342944"/>
              <a:ext cx="3600000" cy="0"/>
            </a:xfrm>
            <a:prstGeom prst="straightConnector1">
              <a:avLst/>
            </a:prstGeom>
            <a:ln w="25400" cmpd="sng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ovéPole 21"/>
            <p:cNvSpPr txBox="1"/>
            <p:nvPr/>
          </p:nvSpPr>
          <p:spPr>
            <a:xfrm>
              <a:off x="5955836" y="3372489"/>
              <a:ext cx="4523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0070C0"/>
                  </a:solidFill>
                </a:rPr>
                <a:t>U</a:t>
              </a:r>
              <a:endParaRPr lang="cs-CZ" sz="32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32" name="Přímá spojnice se šipkou 31"/>
            <p:cNvCxnSpPr/>
            <p:nvPr/>
          </p:nvCxnSpPr>
          <p:spPr>
            <a:xfrm rot="16200000">
              <a:off x="2807052" y="3117944"/>
              <a:ext cx="450000" cy="0"/>
            </a:xfrm>
            <a:prstGeom prst="straightConnector1">
              <a:avLst/>
            </a:prstGeom>
            <a:ln w="25400" cmpd="sng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ovéPole 32"/>
            <p:cNvSpPr txBox="1"/>
            <p:nvPr/>
          </p:nvSpPr>
          <p:spPr>
            <a:xfrm>
              <a:off x="2544336" y="2756720"/>
              <a:ext cx="4074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FF0000"/>
                  </a:solidFill>
                </a:rPr>
                <a:t>I</a:t>
              </a:r>
              <a:r>
                <a:rPr lang="cs-CZ" sz="2800" b="1" baseline="-25000" dirty="0">
                  <a:solidFill>
                    <a:srgbClr val="FF0000"/>
                  </a:solidFill>
                </a:rPr>
                <a:t>C</a:t>
              </a:r>
            </a:p>
          </p:txBody>
        </p:sp>
        <p:sp>
          <p:nvSpPr>
            <p:cNvPr id="37" name="TextovéPole 36"/>
            <p:cNvSpPr txBox="1"/>
            <p:nvPr/>
          </p:nvSpPr>
          <p:spPr>
            <a:xfrm>
              <a:off x="3203848" y="3469940"/>
              <a:ext cx="5055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92D050"/>
                  </a:solidFill>
                </a:rPr>
                <a:t>I</a:t>
              </a:r>
              <a:r>
                <a:rPr lang="cs-CZ" sz="2800" b="1" baseline="-25000" dirty="0" smtClean="0">
                  <a:solidFill>
                    <a:srgbClr val="92D050"/>
                  </a:solidFill>
                </a:rPr>
                <a:t>LC</a:t>
              </a:r>
              <a:endParaRPr lang="cs-CZ" sz="2800" b="1" baseline="-25000" dirty="0">
                <a:solidFill>
                  <a:srgbClr val="92D050"/>
                </a:solidFill>
              </a:endParaRPr>
            </a:p>
          </p:txBody>
        </p:sp>
        <p:cxnSp>
          <p:nvCxnSpPr>
            <p:cNvPr id="38" name="Přímá spojnice se šipkou 37"/>
            <p:cNvCxnSpPr/>
            <p:nvPr/>
          </p:nvCxnSpPr>
          <p:spPr>
            <a:xfrm rot="5400000">
              <a:off x="2555052" y="3401931"/>
              <a:ext cx="954000" cy="0"/>
            </a:xfrm>
            <a:prstGeom prst="straightConnector1">
              <a:avLst/>
            </a:prstGeom>
            <a:ln w="25400" cmpd="sng">
              <a:solidFill>
                <a:schemeClr val="accent5">
                  <a:lumMod val="60000"/>
                  <a:lumOff val="4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se šipkou 35"/>
            <p:cNvCxnSpPr/>
            <p:nvPr/>
          </p:nvCxnSpPr>
          <p:spPr>
            <a:xfrm>
              <a:off x="3034006" y="3342944"/>
              <a:ext cx="7824" cy="535987"/>
            </a:xfrm>
            <a:prstGeom prst="straightConnector1">
              <a:avLst/>
            </a:prstGeom>
            <a:ln w="25400" cmpd="sng">
              <a:solidFill>
                <a:srgbClr val="92D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ovéPole 38"/>
            <p:cNvSpPr txBox="1"/>
            <p:nvPr/>
          </p:nvSpPr>
          <p:spPr>
            <a:xfrm>
              <a:off x="2483768" y="3309192"/>
              <a:ext cx="4924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-I</a:t>
              </a:r>
              <a:r>
                <a:rPr lang="cs-CZ" sz="2800" b="1" baseline="-250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L</a:t>
              </a:r>
              <a:endParaRPr lang="cs-CZ" sz="2800" b="1" baseline="-25000" dirty="0">
                <a:solidFill>
                  <a:schemeClr val="accent5">
                    <a:lumMod val="60000"/>
                    <a:lumOff val="40000"/>
                  </a:schemeClr>
                </a:solidFill>
              </a:endParaRPr>
            </a:p>
          </p:txBody>
        </p:sp>
      </p:grpSp>
      <p:pic>
        <p:nvPicPr>
          <p:cNvPr id="15" name="Obrázek 1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73" y="5109002"/>
            <a:ext cx="8449855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2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Graf, </a:t>
            </a:r>
            <a:r>
              <a:rPr lang="cs-CZ" sz="3500" b="1" dirty="0" err="1" smtClean="0"/>
              <a:t>fázorový</a:t>
            </a:r>
            <a:r>
              <a:rPr lang="cs-CZ" sz="3500" b="1" dirty="0" smtClean="0"/>
              <a:t> diagram I</a:t>
            </a:r>
            <a:r>
              <a:rPr lang="cs-CZ" sz="3500" b="1" baseline="-25000" dirty="0" smtClean="0"/>
              <a:t>RLC</a:t>
            </a:r>
            <a:endParaRPr lang="cs-CZ" sz="35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29615" y="1340768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U </a:t>
            </a:r>
            <a:r>
              <a:rPr lang="cs-CZ" dirty="0" smtClean="0"/>
              <a:t>: 1cm = 1V</a:t>
            </a:r>
          </a:p>
          <a:p>
            <a:r>
              <a:rPr lang="cs-CZ" dirty="0" smtClean="0"/>
              <a:t>M</a:t>
            </a:r>
            <a:r>
              <a:rPr lang="cs-CZ" baseline="-25000" dirty="0"/>
              <a:t>I</a:t>
            </a:r>
            <a:r>
              <a:rPr lang="cs-CZ" baseline="-25000" dirty="0" smtClean="0"/>
              <a:t> </a:t>
            </a:r>
            <a:r>
              <a:rPr lang="cs-CZ" dirty="0" smtClean="0"/>
              <a:t>: 1cm = 10mA</a:t>
            </a:r>
            <a:endParaRPr lang="cs-CZ" dirty="0"/>
          </a:p>
        </p:txBody>
      </p:sp>
      <p:grpSp>
        <p:nvGrpSpPr>
          <p:cNvPr id="17" name="Skupina 16"/>
          <p:cNvGrpSpPr/>
          <p:nvPr/>
        </p:nvGrpSpPr>
        <p:grpSpPr>
          <a:xfrm>
            <a:off x="3024228" y="3342944"/>
            <a:ext cx="3600000" cy="614320"/>
            <a:chOff x="1980112" y="3030704"/>
            <a:chExt cx="3600000" cy="614320"/>
          </a:xfrm>
        </p:grpSpPr>
        <p:cxnSp>
          <p:nvCxnSpPr>
            <p:cNvPr id="19" name="Přímá spojnice se šipkou 18"/>
            <p:cNvCxnSpPr/>
            <p:nvPr/>
          </p:nvCxnSpPr>
          <p:spPr>
            <a:xfrm>
              <a:off x="1980112" y="3030704"/>
              <a:ext cx="3600000" cy="0"/>
            </a:xfrm>
            <a:prstGeom prst="straightConnector1">
              <a:avLst/>
            </a:prstGeom>
            <a:ln w="25400" cmpd="sng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ovéPole 21"/>
            <p:cNvSpPr txBox="1"/>
            <p:nvPr/>
          </p:nvSpPr>
          <p:spPr>
            <a:xfrm>
              <a:off x="4911720" y="3060249"/>
              <a:ext cx="4523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0070C0"/>
                  </a:solidFill>
                </a:rPr>
                <a:t>U</a:t>
              </a:r>
              <a:endParaRPr lang="cs-CZ" sz="3200" b="1" dirty="0">
                <a:solidFill>
                  <a:srgbClr val="0070C0"/>
                </a:solidFill>
              </a:endParaRPr>
            </a:p>
          </p:txBody>
        </p:sp>
      </p:grpSp>
      <p:pic>
        <p:nvPicPr>
          <p:cNvPr id="10" name="Obrázek 9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73" y="5109002"/>
            <a:ext cx="8449855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87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Graf, </a:t>
            </a:r>
            <a:r>
              <a:rPr lang="cs-CZ" sz="3500" b="1" dirty="0" err="1" smtClean="0"/>
              <a:t>fázorový</a:t>
            </a:r>
            <a:r>
              <a:rPr lang="cs-CZ" sz="3500" b="1" dirty="0" smtClean="0"/>
              <a:t> diagram I</a:t>
            </a:r>
            <a:r>
              <a:rPr lang="cs-CZ" sz="3500" b="1" baseline="-25000" dirty="0" smtClean="0"/>
              <a:t>RLC</a:t>
            </a:r>
            <a:endParaRPr lang="cs-CZ" sz="35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29615" y="1340768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U </a:t>
            </a:r>
            <a:r>
              <a:rPr lang="cs-CZ" dirty="0" smtClean="0"/>
              <a:t>: 1cm = 1V</a:t>
            </a:r>
          </a:p>
          <a:p>
            <a:r>
              <a:rPr lang="cs-CZ" dirty="0" smtClean="0"/>
              <a:t>M</a:t>
            </a:r>
            <a:r>
              <a:rPr lang="cs-CZ" baseline="-25000" dirty="0"/>
              <a:t>I</a:t>
            </a:r>
            <a:r>
              <a:rPr lang="cs-CZ" baseline="-25000" dirty="0" smtClean="0"/>
              <a:t> </a:t>
            </a:r>
            <a:r>
              <a:rPr lang="cs-CZ" dirty="0" smtClean="0"/>
              <a:t>: 1cm = 10mA</a:t>
            </a:r>
            <a:endParaRPr lang="cs-CZ" dirty="0"/>
          </a:p>
        </p:txBody>
      </p:sp>
      <p:grpSp>
        <p:nvGrpSpPr>
          <p:cNvPr id="17" name="Skupina 16"/>
          <p:cNvGrpSpPr/>
          <p:nvPr/>
        </p:nvGrpSpPr>
        <p:grpSpPr>
          <a:xfrm>
            <a:off x="3024228" y="2785972"/>
            <a:ext cx="3600000" cy="1171292"/>
            <a:chOff x="1980112" y="2473732"/>
            <a:chExt cx="3600000" cy="1171292"/>
          </a:xfrm>
        </p:grpSpPr>
        <p:cxnSp>
          <p:nvCxnSpPr>
            <p:cNvPr id="19" name="Přímá spojnice se šipkou 18"/>
            <p:cNvCxnSpPr/>
            <p:nvPr/>
          </p:nvCxnSpPr>
          <p:spPr>
            <a:xfrm>
              <a:off x="1980112" y="3030704"/>
              <a:ext cx="3600000" cy="0"/>
            </a:xfrm>
            <a:prstGeom prst="straightConnector1">
              <a:avLst/>
            </a:prstGeom>
            <a:ln w="25400" cmpd="sng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se šipkou 19"/>
            <p:cNvCxnSpPr/>
            <p:nvPr/>
          </p:nvCxnSpPr>
          <p:spPr>
            <a:xfrm>
              <a:off x="1983496" y="3030704"/>
              <a:ext cx="1652400" cy="0"/>
            </a:xfrm>
            <a:prstGeom prst="straightConnector1">
              <a:avLst/>
            </a:prstGeom>
            <a:ln w="25400" cmpd="sng">
              <a:solidFill>
                <a:srgbClr val="FFC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ovéPole 21"/>
            <p:cNvSpPr txBox="1"/>
            <p:nvPr/>
          </p:nvSpPr>
          <p:spPr>
            <a:xfrm>
              <a:off x="4911720" y="3060249"/>
              <a:ext cx="4523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0070C0"/>
                  </a:solidFill>
                </a:rPr>
                <a:t>U</a:t>
              </a:r>
              <a:endParaRPr lang="cs-CZ" sz="3200" b="1" dirty="0">
                <a:solidFill>
                  <a:srgbClr val="0070C0"/>
                </a:solidFill>
              </a:endParaRPr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3012252" y="2473732"/>
              <a:ext cx="4154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FFC000"/>
                  </a:solidFill>
                </a:rPr>
                <a:t>I</a:t>
              </a:r>
              <a:r>
                <a:rPr lang="cs-CZ" sz="2800" b="1" baseline="-25000" dirty="0" smtClean="0">
                  <a:solidFill>
                    <a:srgbClr val="FFC000"/>
                  </a:solidFill>
                </a:rPr>
                <a:t>R</a:t>
              </a:r>
              <a:endParaRPr lang="cs-CZ" sz="2800" b="1" baseline="-25000" dirty="0">
                <a:solidFill>
                  <a:srgbClr val="FFC000"/>
                </a:solidFill>
              </a:endParaRPr>
            </a:p>
          </p:txBody>
        </p:sp>
      </p:grpSp>
      <p:pic>
        <p:nvPicPr>
          <p:cNvPr id="11" name="Obrázek 10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73" y="5109002"/>
            <a:ext cx="8449855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9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Graf, </a:t>
            </a:r>
            <a:r>
              <a:rPr lang="cs-CZ" sz="3500" b="1" dirty="0" err="1" smtClean="0"/>
              <a:t>fázorový</a:t>
            </a:r>
            <a:r>
              <a:rPr lang="cs-CZ" sz="3500" b="1" dirty="0" smtClean="0"/>
              <a:t> diagram I</a:t>
            </a:r>
            <a:r>
              <a:rPr lang="cs-CZ" sz="3500" b="1" baseline="-25000" dirty="0" smtClean="0"/>
              <a:t>RLC</a:t>
            </a:r>
            <a:endParaRPr lang="cs-CZ" sz="35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29615" y="1340768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U </a:t>
            </a:r>
            <a:r>
              <a:rPr lang="cs-CZ" dirty="0" smtClean="0"/>
              <a:t>: 1cm = 1V</a:t>
            </a:r>
          </a:p>
          <a:p>
            <a:r>
              <a:rPr lang="cs-CZ" dirty="0" smtClean="0"/>
              <a:t>M</a:t>
            </a:r>
            <a:r>
              <a:rPr lang="cs-CZ" baseline="-25000" dirty="0"/>
              <a:t>I</a:t>
            </a:r>
            <a:r>
              <a:rPr lang="cs-CZ" baseline="-25000" dirty="0" smtClean="0"/>
              <a:t> </a:t>
            </a:r>
            <a:r>
              <a:rPr lang="cs-CZ" dirty="0" smtClean="0"/>
              <a:t>: 1cm = 10mA</a:t>
            </a:r>
            <a:endParaRPr lang="cs-CZ" dirty="0"/>
          </a:p>
        </p:txBody>
      </p:sp>
      <p:grpSp>
        <p:nvGrpSpPr>
          <p:cNvPr id="17" name="Skupina 16"/>
          <p:cNvGrpSpPr/>
          <p:nvPr/>
        </p:nvGrpSpPr>
        <p:grpSpPr>
          <a:xfrm>
            <a:off x="2544336" y="2756720"/>
            <a:ext cx="4079892" cy="1200544"/>
            <a:chOff x="1500220" y="2444480"/>
            <a:chExt cx="4079892" cy="1200544"/>
          </a:xfrm>
        </p:grpSpPr>
        <p:cxnSp>
          <p:nvCxnSpPr>
            <p:cNvPr id="19" name="Přímá spojnice se šipkou 18"/>
            <p:cNvCxnSpPr/>
            <p:nvPr/>
          </p:nvCxnSpPr>
          <p:spPr>
            <a:xfrm>
              <a:off x="1980112" y="3030704"/>
              <a:ext cx="3600000" cy="0"/>
            </a:xfrm>
            <a:prstGeom prst="straightConnector1">
              <a:avLst/>
            </a:prstGeom>
            <a:ln w="25400" cmpd="sng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se šipkou 19"/>
            <p:cNvCxnSpPr/>
            <p:nvPr/>
          </p:nvCxnSpPr>
          <p:spPr>
            <a:xfrm>
              <a:off x="1983496" y="3030704"/>
              <a:ext cx="1652400" cy="0"/>
            </a:xfrm>
            <a:prstGeom prst="straightConnector1">
              <a:avLst/>
            </a:prstGeom>
            <a:ln w="25400" cmpd="sng">
              <a:solidFill>
                <a:srgbClr val="FFC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ovéPole 21"/>
            <p:cNvSpPr txBox="1"/>
            <p:nvPr/>
          </p:nvSpPr>
          <p:spPr>
            <a:xfrm>
              <a:off x="4911720" y="3060249"/>
              <a:ext cx="4523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0070C0"/>
                  </a:solidFill>
                </a:rPr>
                <a:t>U</a:t>
              </a:r>
              <a:endParaRPr lang="cs-CZ" sz="3200" b="1" dirty="0">
                <a:solidFill>
                  <a:srgbClr val="0070C0"/>
                </a:solidFill>
              </a:endParaRPr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3012252" y="2473732"/>
              <a:ext cx="4154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FFC000"/>
                  </a:solidFill>
                </a:rPr>
                <a:t>I</a:t>
              </a:r>
              <a:r>
                <a:rPr lang="cs-CZ" sz="2800" b="1" baseline="-25000" dirty="0" smtClean="0">
                  <a:solidFill>
                    <a:srgbClr val="FFC000"/>
                  </a:solidFill>
                </a:rPr>
                <a:t>R</a:t>
              </a:r>
              <a:endParaRPr lang="cs-CZ" sz="2800" b="1" baseline="-25000" dirty="0">
                <a:solidFill>
                  <a:srgbClr val="FFC000"/>
                </a:solidFill>
              </a:endParaRPr>
            </a:p>
          </p:txBody>
        </p:sp>
        <p:cxnSp>
          <p:nvCxnSpPr>
            <p:cNvPr id="32" name="Přímá spojnice se šipkou 31"/>
            <p:cNvCxnSpPr/>
            <p:nvPr/>
          </p:nvCxnSpPr>
          <p:spPr>
            <a:xfrm rot="16200000">
              <a:off x="1762936" y="2805704"/>
              <a:ext cx="450000" cy="0"/>
            </a:xfrm>
            <a:prstGeom prst="straightConnector1">
              <a:avLst/>
            </a:prstGeom>
            <a:ln w="25400" cmpd="sng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ovéPole 32"/>
            <p:cNvSpPr txBox="1"/>
            <p:nvPr/>
          </p:nvSpPr>
          <p:spPr>
            <a:xfrm>
              <a:off x="1500220" y="2444480"/>
              <a:ext cx="4074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FF0000"/>
                  </a:solidFill>
                </a:rPr>
                <a:t>I</a:t>
              </a:r>
              <a:r>
                <a:rPr lang="cs-CZ" sz="2800" b="1" baseline="-25000" dirty="0">
                  <a:solidFill>
                    <a:srgbClr val="FF0000"/>
                  </a:solidFill>
                </a:rPr>
                <a:t>C</a:t>
              </a:r>
            </a:p>
          </p:txBody>
        </p:sp>
      </p:grpSp>
      <p:pic>
        <p:nvPicPr>
          <p:cNvPr id="13" name="Obrázek 12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73" y="5109002"/>
            <a:ext cx="8449855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14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Graf, </a:t>
            </a:r>
            <a:r>
              <a:rPr lang="cs-CZ" sz="3500" b="1" dirty="0" err="1" smtClean="0"/>
              <a:t>fázorový</a:t>
            </a:r>
            <a:r>
              <a:rPr lang="cs-CZ" sz="3500" b="1" dirty="0" smtClean="0"/>
              <a:t> diagram I</a:t>
            </a:r>
            <a:r>
              <a:rPr lang="cs-CZ" sz="3500" b="1" baseline="-25000" dirty="0" smtClean="0"/>
              <a:t>RLC</a:t>
            </a:r>
            <a:endParaRPr lang="cs-CZ" sz="35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29615" y="1340768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U </a:t>
            </a:r>
            <a:r>
              <a:rPr lang="cs-CZ" dirty="0" smtClean="0"/>
              <a:t>: 1cm = 1V</a:t>
            </a:r>
          </a:p>
          <a:p>
            <a:r>
              <a:rPr lang="cs-CZ" dirty="0" smtClean="0"/>
              <a:t>M</a:t>
            </a:r>
            <a:r>
              <a:rPr lang="cs-CZ" baseline="-25000" dirty="0"/>
              <a:t>I</a:t>
            </a:r>
            <a:r>
              <a:rPr lang="cs-CZ" baseline="-25000" dirty="0" smtClean="0"/>
              <a:t> </a:t>
            </a:r>
            <a:r>
              <a:rPr lang="cs-CZ" dirty="0" smtClean="0"/>
              <a:t>: 1cm = 10mA</a:t>
            </a:r>
            <a:endParaRPr lang="cs-CZ" dirty="0"/>
          </a:p>
        </p:txBody>
      </p:sp>
      <p:grpSp>
        <p:nvGrpSpPr>
          <p:cNvPr id="17" name="Skupina 16"/>
          <p:cNvGrpSpPr/>
          <p:nvPr/>
        </p:nvGrpSpPr>
        <p:grpSpPr>
          <a:xfrm>
            <a:off x="2519772" y="2756720"/>
            <a:ext cx="4104456" cy="1200544"/>
            <a:chOff x="1475656" y="2444480"/>
            <a:chExt cx="4104456" cy="1200544"/>
          </a:xfrm>
        </p:grpSpPr>
        <p:cxnSp>
          <p:nvCxnSpPr>
            <p:cNvPr id="19" name="Přímá spojnice se šipkou 18"/>
            <p:cNvCxnSpPr/>
            <p:nvPr/>
          </p:nvCxnSpPr>
          <p:spPr>
            <a:xfrm>
              <a:off x="1980112" y="3030704"/>
              <a:ext cx="3600000" cy="0"/>
            </a:xfrm>
            <a:prstGeom prst="straightConnector1">
              <a:avLst/>
            </a:prstGeom>
            <a:ln w="25400" cmpd="sng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se šipkou 19"/>
            <p:cNvCxnSpPr/>
            <p:nvPr/>
          </p:nvCxnSpPr>
          <p:spPr>
            <a:xfrm>
              <a:off x="1983496" y="3030704"/>
              <a:ext cx="1652400" cy="0"/>
            </a:xfrm>
            <a:prstGeom prst="straightConnector1">
              <a:avLst/>
            </a:prstGeom>
            <a:ln w="25400" cmpd="sng">
              <a:solidFill>
                <a:srgbClr val="FFC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ovéPole 21"/>
            <p:cNvSpPr txBox="1"/>
            <p:nvPr/>
          </p:nvSpPr>
          <p:spPr>
            <a:xfrm>
              <a:off x="4911720" y="3060249"/>
              <a:ext cx="4523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0070C0"/>
                  </a:solidFill>
                </a:rPr>
                <a:t>U</a:t>
              </a:r>
              <a:endParaRPr lang="cs-CZ" sz="3200" b="1" dirty="0">
                <a:solidFill>
                  <a:srgbClr val="0070C0"/>
                </a:solidFill>
              </a:endParaRPr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3012252" y="2473732"/>
              <a:ext cx="4154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FFC000"/>
                  </a:solidFill>
                </a:rPr>
                <a:t>I</a:t>
              </a:r>
              <a:r>
                <a:rPr lang="cs-CZ" sz="2800" b="1" baseline="-25000" dirty="0" smtClean="0">
                  <a:solidFill>
                    <a:srgbClr val="FFC000"/>
                  </a:solidFill>
                </a:rPr>
                <a:t>R</a:t>
              </a:r>
              <a:endParaRPr lang="cs-CZ" sz="2800" b="1" baseline="-25000" dirty="0">
                <a:solidFill>
                  <a:srgbClr val="FFC000"/>
                </a:solidFill>
              </a:endParaRPr>
            </a:p>
          </p:txBody>
        </p:sp>
        <p:cxnSp>
          <p:nvCxnSpPr>
            <p:cNvPr id="32" name="Přímá spojnice se šipkou 31"/>
            <p:cNvCxnSpPr/>
            <p:nvPr/>
          </p:nvCxnSpPr>
          <p:spPr>
            <a:xfrm rot="16200000">
              <a:off x="1762936" y="2805704"/>
              <a:ext cx="450000" cy="0"/>
            </a:xfrm>
            <a:prstGeom prst="straightConnector1">
              <a:avLst/>
            </a:prstGeom>
            <a:ln w="25400" cmpd="sng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ovéPole 32"/>
            <p:cNvSpPr txBox="1"/>
            <p:nvPr/>
          </p:nvSpPr>
          <p:spPr>
            <a:xfrm>
              <a:off x="1500220" y="2444480"/>
              <a:ext cx="4074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FF0000"/>
                  </a:solidFill>
                </a:rPr>
                <a:t>I</a:t>
              </a:r>
              <a:r>
                <a:rPr lang="cs-CZ" sz="2800" b="1" baseline="-25000" dirty="0">
                  <a:solidFill>
                    <a:srgbClr val="FF0000"/>
                  </a:solidFill>
                </a:rPr>
                <a:t>C</a:t>
              </a:r>
            </a:p>
          </p:txBody>
        </p:sp>
        <p:cxnSp>
          <p:nvCxnSpPr>
            <p:cNvPr id="38" name="Přímá spojnice se šipkou 37"/>
            <p:cNvCxnSpPr/>
            <p:nvPr/>
          </p:nvCxnSpPr>
          <p:spPr>
            <a:xfrm rot="5400000">
              <a:off x="1510936" y="3113912"/>
              <a:ext cx="954000" cy="0"/>
            </a:xfrm>
            <a:prstGeom prst="straightConnector1">
              <a:avLst/>
            </a:prstGeom>
            <a:ln w="25400" cmpd="sng">
              <a:solidFill>
                <a:schemeClr val="accent5">
                  <a:lumMod val="60000"/>
                  <a:lumOff val="4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ovéPole 38"/>
            <p:cNvSpPr txBox="1"/>
            <p:nvPr/>
          </p:nvSpPr>
          <p:spPr>
            <a:xfrm>
              <a:off x="1475656" y="2996952"/>
              <a:ext cx="4924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-I</a:t>
              </a:r>
              <a:r>
                <a:rPr lang="cs-CZ" sz="2800" b="1" baseline="-250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L</a:t>
              </a:r>
              <a:endParaRPr lang="cs-CZ" sz="2800" b="1" baseline="-25000" dirty="0">
                <a:solidFill>
                  <a:schemeClr val="accent5">
                    <a:lumMod val="60000"/>
                    <a:lumOff val="40000"/>
                  </a:schemeClr>
                </a:solidFill>
              </a:endParaRPr>
            </a:p>
          </p:txBody>
        </p:sp>
      </p:grpSp>
      <p:pic>
        <p:nvPicPr>
          <p:cNvPr id="15" name="Obrázek 1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73" y="5109002"/>
            <a:ext cx="8449855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72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Graf, </a:t>
            </a:r>
            <a:r>
              <a:rPr lang="cs-CZ" sz="3500" b="1" dirty="0" err="1" smtClean="0"/>
              <a:t>fázorový</a:t>
            </a:r>
            <a:r>
              <a:rPr lang="cs-CZ" sz="3500" b="1" dirty="0" smtClean="0"/>
              <a:t> diagram I</a:t>
            </a:r>
            <a:r>
              <a:rPr lang="cs-CZ" sz="3500" b="1" baseline="-25000" dirty="0" smtClean="0"/>
              <a:t>RLC</a:t>
            </a:r>
            <a:endParaRPr lang="cs-CZ" sz="35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429615" y="1340768"/>
            <a:ext cx="1742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U </a:t>
            </a:r>
            <a:r>
              <a:rPr lang="cs-CZ" dirty="0" smtClean="0"/>
              <a:t>: 1cm = 1V</a:t>
            </a:r>
          </a:p>
          <a:p>
            <a:r>
              <a:rPr lang="cs-CZ" dirty="0" smtClean="0"/>
              <a:t>M</a:t>
            </a:r>
            <a:r>
              <a:rPr lang="cs-CZ" baseline="-25000" dirty="0"/>
              <a:t>I</a:t>
            </a:r>
            <a:r>
              <a:rPr lang="cs-CZ" baseline="-25000" dirty="0" smtClean="0"/>
              <a:t> </a:t>
            </a:r>
            <a:r>
              <a:rPr lang="cs-CZ" dirty="0" smtClean="0"/>
              <a:t>: 1cm = 10mA</a:t>
            </a:r>
            <a:endParaRPr lang="cs-CZ" dirty="0"/>
          </a:p>
        </p:txBody>
      </p:sp>
      <p:grpSp>
        <p:nvGrpSpPr>
          <p:cNvPr id="17" name="Skupina 16"/>
          <p:cNvGrpSpPr/>
          <p:nvPr/>
        </p:nvGrpSpPr>
        <p:grpSpPr>
          <a:xfrm>
            <a:off x="2519772" y="2756720"/>
            <a:ext cx="4104456" cy="1344560"/>
            <a:chOff x="1475656" y="2444480"/>
            <a:chExt cx="4104456" cy="1344560"/>
          </a:xfrm>
        </p:grpSpPr>
        <p:cxnSp>
          <p:nvCxnSpPr>
            <p:cNvPr id="19" name="Přímá spojnice se šipkou 18"/>
            <p:cNvCxnSpPr/>
            <p:nvPr/>
          </p:nvCxnSpPr>
          <p:spPr>
            <a:xfrm>
              <a:off x="1980112" y="3030704"/>
              <a:ext cx="3600000" cy="0"/>
            </a:xfrm>
            <a:prstGeom prst="straightConnector1">
              <a:avLst/>
            </a:prstGeom>
            <a:ln w="25400" cmpd="sng">
              <a:tailEnd type="arrow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se šipkou 19"/>
            <p:cNvCxnSpPr/>
            <p:nvPr/>
          </p:nvCxnSpPr>
          <p:spPr>
            <a:xfrm>
              <a:off x="1983496" y="3030704"/>
              <a:ext cx="1652400" cy="0"/>
            </a:xfrm>
            <a:prstGeom prst="straightConnector1">
              <a:avLst/>
            </a:prstGeom>
            <a:ln w="25400" cmpd="sng">
              <a:solidFill>
                <a:srgbClr val="FFC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ovéPole 21"/>
            <p:cNvSpPr txBox="1"/>
            <p:nvPr/>
          </p:nvSpPr>
          <p:spPr>
            <a:xfrm>
              <a:off x="4911720" y="3060249"/>
              <a:ext cx="45236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3200" b="1" dirty="0" smtClean="0">
                  <a:solidFill>
                    <a:srgbClr val="0070C0"/>
                  </a:solidFill>
                </a:rPr>
                <a:t>U</a:t>
              </a:r>
              <a:endParaRPr lang="cs-CZ" sz="3200" b="1" dirty="0">
                <a:solidFill>
                  <a:srgbClr val="0070C0"/>
                </a:solidFill>
              </a:endParaRPr>
            </a:p>
          </p:txBody>
        </p:sp>
        <p:sp>
          <p:nvSpPr>
            <p:cNvPr id="23" name="TextovéPole 22"/>
            <p:cNvSpPr txBox="1"/>
            <p:nvPr/>
          </p:nvSpPr>
          <p:spPr>
            <a:xfrm>
              <a:off x="3012252" y="2473732"/>
              <a:ext cx="4154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FFC000"/>
                  </a:solidFill>
                </a:rPr>
                <a:t>I</a:t>
              </a:r>
              <a:r>
                <a:rPr lang="cs-CZ" sz="2800" b="1" baseline="-25000" dirty="0" smtClean="0">
                  <a:solidFill>
                    <a:srgbClr val="FFC000"/>
                  </a:solidFill>
                </a:rPr>
                <a:t>R</a:t>
              </a:r>
              <a:endParaRPr lang="cs-CZ" sz="2800" b="1" baseline="-25000" dirty="0">
                <a:solidFill>
                  <a:srgbClr val="FFC000"/>
                </a:solidFill>
              </a:endParaRPr>
            </a:p>
          </p:txBody>
        </p:sp>
        <p:cxnSp>
          <p:nvCxnSpPr>
            <p:cNvPr id="32" name="Přímá spojnice se šipkou 31"/>
            <p:cNvCxnSpPr/>
            <p:nvPr/>
          </p:nvCxnSpPr>
          <p:spPr>
            <a:xfrm rot="16200000">
              <a:off x="1762936" y="2805704"/>
              <a:ext cx="450000" cy="0"/>
            </a:xfrm>
            <a:prstGeom prst="straightConnector1">
              <a:avLst/>
            </a:prstGeom>
            <a:ln w="25400" cmpd="sng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ovéPole 32"/>
            <p:cNvSpPr txBox="1"/>
            <p:nvPr/>
          </p:nvSpPr>
          <p:spPr>
            <a:xfrm>
              <a:off x="1500220" y="2444480"/>
              <a:ext cx="40748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FF0000"/>
                  </a:solidFill>
                </a:rPr>
                <a:t>I</a:t>
              </a:r>
              <a:r>
                <a:rPr lang="cs-CZ" sz="2800" b="1" baseline="-25000" dirty="0">
                  <a:solidFill>
                    <a:srgbClr val="FF0000"/>
                  </a:solidFill>
                </a:rPr>
                <a:t>C</a:t>
              </a:r>
            </a:p>
          </p:txBody>
        </p:sp>
        <p:cxnSp>
          <p:nvCxnSpPr>
            <p:cNvPr id="34" name="Přímá spojnice 33"/>
            <p:cNvCxnSpPr/>
            <p:nvPr/>
          </p:nvCxnSpPr>
          <p:spPr>
            <a:xfrm>
              <a:off x="1987936" y="3573016"/>
              <a:ext cx="1652400" cy="0"/>
            </a:xfrm>
            <a:prstGeom prst="line">
              <a:avLst/>
            </a:prstGeom>
            <a:ln w="12700" cmpd="sng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Přímá spojnice 34"/>
            <p:cNvCxnSpPr/>
            <p:nvPr/>
          </p:nvCxnSpPr>
          <p:spPr>
            <a:xfrm flipH="1" flipV="1">
              <a:off x="3635896" y="3051008"/>
              <a:ext cx="4440" cy="539904"/>
            </a:xfrm>
            <a:prstGeom prst="line">
              <a:avLst/>
            </a:prstGeom>
            <a:ln w="12700" cmpd="sng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nice se šipkou 35"/>
            <p:cNvCxnSpPr/>
            <p:nvPr/>
          </p:nvCxnSpPr>
          <p:spPr>
            <a:xfrm>
              <a:off x="1980112" y="3024238"/>
              <a:ext cx="1652400" cy="548778"/>
            </a:xfrm>
            <a:prstGeom prst="straightConnector1">
              <a:avLst/>
            </a:prstGeom>
            <a:ln w="25400" cmpd="sng">
              <a:solidFill>
                <a:srgbClr val="92D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ovéPole 36"/>
            <p:cNvSpPr txBox="1"/>
            <p:nvPr/>
          </p:nvSpPr>
          <p:spPr>
            <a:xfrm>
              <a:off x="3779912" y="3265820"/>
              <a:ext cx="6401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rgbClr val="92D050"/>
                  </a:solidFill>
                </a:rPr>
                <a:t>I</a:t>
              </a:r>
              <a:r>
                <a:rPr lang="cs-CZ" sz="2800" b="1" baseline="-25000" dirty="0" smtClean="0">
                  <a:solidFill>
                    <a:srgbClr val="92D050"/>
                  </a:solidFill>
                </a:rPr>
                <a:t>RLC</a:t>
              </a:r>
              <a:endParaRPr lang="cs-CZ" sz="2800" b="1" baseline="-25000" dirty="0">
                <a:solidFill>
                  <a:srgbClr val="92D050"/>
                </a:solidFill>
              </a:endParaRPr>
            </a:p>
          </p:txBody>
        </p:sp>
        <p:cxnSp>
          <p:nvCxnSpPr>
            <p:cNvPr id="38" name="Přímá spojnice se šipkou 37"/>
            <p:cNvCxnSpPr/>
            <p:nvPr/>
          </p:nvCxnSpPr>
          <p:spPr>
            <a:xfrm rot="5400000">
              <a:off x="1510936" y="3113912"/>
              <a:ext cx="954000" cy="0"/>
            </a:xfrm>
            <a:prstGeom prst="straightConnector1">
              <a:avLst/>
            </a:prstGeom>
            <a:ln w="25400" cmpd="sng">
              <a:solidFill>
                <a:schemeClr val="accent5">
                  <a:lumMod val="60000"/>
                  <a:lumOff val="40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ovéPole 38"/>
            <p:cNvSpPr txBox="1"/>
            <p:nvPr/>
          </p:nvSpPr>
          <p:spPr>
            <a:xfrm>
              <a:off x="1475656" y="2996952"/>
              <a:ext cx="49244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cs-CZ" sz="2800" b="1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-I</a:t>
              </a:r>
              <a:r>
                <a:rPr lang="cs-CZ" sz="2800" b="1" baseline="-25000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L</a:t>
              </a:r>
              <a:endParaRPr lang="cs-CZ" sz="2800" b="1" baseline="-25000" dirty="0">
                <a:solidFill>
                  <a:schemeClr val="accent5">
                    <a:lumMod val="60000"/>
                    <a:lumOff val="40000"/>
                  </a:schemeClr>
                </a:solidFill>
              </a:endParaRPr>
            </a:p>
          </p:txBody>
        </p:sp>
      </p:grpSp>
      <p:pic>
        <p:nvPicPr>
          <p:cNvPr id="21" name="Obrázek 20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73" y="5109002"/>
            <a:ext cx="8449855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42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Schéma zapojení</a:t>
            </a:r>
            <a:endParaRPr lang="cs-CZ" sz="35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1785938"/>
            <a:ext cx="7324725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920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Tabulka naměřených hodnot</a:t>
            </a:r>
            <a:endParaRPr lang="cs-CZ" sz="3500" b="1" dirty="0"/>
          </a:p>
        </p:txBody>
      </p:sp>
      <p:pic>
        <p:nvPicPr>
          <p:cNvPr id="3" name="Obrázek 2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73" y="2828841"/>
            <a:ext cx="8449855" cy="1200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80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Příklad výpočtu</a:t>
            </a:r>
            <a:endParaRPr lang="cs-CZ" sz="35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971600" y="1628800"/>
                <a:ext cx="3457934" cy="6594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𝑅</m:t>
                      </m:r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𝑈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𝑅𝐿𝐶</m:t>
                              </m:r>
                            </m:sub>
                          </m:sSub>
                        </m:den>
                      </m:f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10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0,0508</m:t>
                          </m:r>
                        </m:den>
                      </m:f>
                      <m:r>
                        <a:rPr lang="cs-CZ" i="1">
                          <a:latin typeface="Cambria Math"/>
                        </a:rPr>
                        <m:t>=</m:t>
                      </m:r>
                      <m:r>
                        <a:rPr lang="cs-CZ" b="1" i="1">
                          <a:latin typeface="Cambria Math"/>
                        </a:rPr>
                        <m:t>𝟏𝟗𝟔</m:t>
                      </m:r>
                      <m:r>
                        <a:rPr lang="cs-CZ" b="1" i="1">
                          <a:latin typeface="Cambria Math"/>
                        </a:rPr>
                        <m:t>,</m:t>
                      </m:r>
                      <m:r>
                        <a:rPr lang="cs-CZ" b="1" i="1">
                          <a:latin typeface="Cambria Math"/>
                        </a:rPr>
                        <m:t>𝟖𝟓𝟎</m:t>
                      </m:r>
                      <m:r>
                        <a:rPr lang="cs-CZ" b="1" i="1">
                          <a:latin typeface="Cambria Math"/>
                        </a:rPr>
                        <m:t>𝜴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628800"/>
                <a:ext cx="3457934" cy="65941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971600" y="2563365"/>
                <a:ext cx="3324821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𝑈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𝐿</m:t>
                              </m:r>
                            </m:sub>
                          </m:sSub>
                        </m:den>
                      </m:f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10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0,0262</m:t>
                          </m:r>
                        </m:den>
                      </m:f>
                      <m:r>
                        <a:rPr lang="cs-CZ" i="1">
                          <a:latin typeface="Cambria Math"/>
                        </a:rPr>
                        <m:t>=</m:t>
                      </m:r>
                      <m:r>
                        <a:rPr lang="cs-CZ" b="1" i="1">
                          <a:latin typeface="Cambria Math"/>
                        </a:rPr>
                        <m:t>𝟑𝟕𝟕</m:t>
                      </m:r>
                      <m:r>
                        <a:rPr lang="cs-CZ" b="1" i="1">
                          <a:latin typeface="Cambria Math"/>
                        </a:rPr>
                        <m:t>,</m:t>
                      </m:r>
                      <m:r>
                        <a:rPr lang="cs-CZ" b="1" i="1">
                          <a:latin typeface="Cambria Math"/>
                        </a:rPr>
                        <m:t>𝟑𝟓𝟖</m:t>
                      </m:r>
                      <m:r>
                        <a:rPr lang="cs-CZ" b="1" i="1">
                          <a:latin typeface="Cambria Math"/>
                        </a:rPr>
                        <m:t>𝜴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563365"/>
                <a:ext cx="3324821" cy="6580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971600" y="3496584"/>
                <a:ext cx="5256584" cy="6669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𝐿</m:t>
                      </m:r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latin typeface="Cambria Math"/>
                            </a:rPr>
                            <m:t>𝜋</m:t>
                          </m:r>
                          <m:r>
                            <a:rPr lang="cs-CZ" i="1">
                              <a:latin typeface="Cambria Math"/>
                            </a:rPr>
                            <m:t>𝑓</m:t>
                          </m:r>
                        </m:den>
                      </m:f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377,358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2×</m:t>
                          </m:r>
                          <m:r>
                            <a:rPr lang="cs-CZ" i="1">
                              <a:latin typeface="Cambria Math"/>
                            </a:rPr>
                            <m:t>𝜋</m:t>
                          </m:r>
                          <m:r>
                            <a:rPr lang="cs-CZ" i="1">
                              <a:latin typeface="Cambria Math"/>
                            </a:rPr>
                            <m:t>×50</m:t>
                          </m:r>
                        </m:den>
                      </m:f>
                      <m:r>
                        <a:rPr lang="cs-CZ" i="1">
                          <a:latin typeface="Cambria Math"/>
                        </a:rPr>
                        <m:t>=</m:t>
                      </m:r>
                      <m:r>
                        <a:rPr lang="cs-CZ" b="1" i="1">
                          <a:latin typeface="Cambria Math"/>
                        </a:rPr>
                        <m:t>𝟏</m:t>
                      </m:r>
                      <m:r>
                        <a:rPr lang="cs-CZ" b="1" i="1">
                          <a:latin typeface="Cambria Math"/>
                        </a:rPr>
                        <m:t>,</m:t>
                      </m:r>
                      <m:r>
                        <a:rPr lang="cs-CZ" b="1" i="1">
                          <a:latin typeface="Cambria Math"/>
                        </a:rPr>
                        <m:t>𝟐𝟎𝟏</m:t>
                      </m:r>
                      <m:r>
                        <a:rPr lang="cs-CZ" b="1" i="1">
                          <a:latin typeface="Cambria Math"/>
                        </a:rPr>
                        <m:t>𝑯</m:t>
                      </m:r>
                      <m:r>
                        <a:rPr lang="cs-CZ" i="1">
                          <a:latin typeface="Cambria Math"/>
                        </a:rPr>
                        <m:t>→1201</m:t>
                      </m:r>
                      <m:r>
                        <a:rPr lang="cs-CZ" i="1">
                          <a:latin typeface="Cambria Math"/>
                        </a:rPr>
                        <m:t>𝑚𝐻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496584"/>
                <a:ext cx="5256584" cy="66691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971600" y="4438652"/>
                <a:ext cx="2847125" cy="6594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𝑈</m:t>
                          </m:r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den>
                      </m:f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10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0,0125</m:t>
                          </m:r>
                        </m:den>
                      </m:f>
                      <m:r>
                        <a:rPr lang="cs-CZ" i="1">
                          <a:latin typeface="Cambria Math"/>
                        </a:rPr>
                        <m:t>=</m:t>
                      </m:r>
                      <m:r>
                        <a:rPr lang="cs-CZ" b="1" i="1">
                          <a:latin typeface="Cambria Math"/>
                        </a:rPr>
                        <m:t>𝟖𝟎𝟎</m:t>
                      </m:r>
                      <m:r>
                        <a:rPr lang="cs-CZ" b="1" i="1">
                          <a:latin typeface="Cambria Math"/>
                        </a:rPr>
                        <m:t>𝜴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438652"/>
                <a:ext cx="2847125" cy="65941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971600" y="5373216"/>
                <a:ext cx="7344816" cy="6613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𝐶</m:t>
                      </m:r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latin typeface="Cambria Math"/>
                            </a:rPr>
                            <m:t>𝜋</m:t>
                          </m:r>
                          <m:r>
                            <a:rPr lang="cs-CZ" i="1">
                              <a:latin typeface="Cambria Math"/>
                            </a:rPr>
                            <m:t>𝑓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den>
                      </m:f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2×</m:t>
                          </m:r>
                          <m:r>
                            <a:rPr lang="cs-CZ" i="1">
                              <a:latin typeface="Cambria Math"/>
                            </a:rPr>
                            <m:t>𝜋</m:t>
                          </m:r>
                          <m:r>
                            <a:rPr lang="cs-CZ" i="1">
                              <a:latin typeface="Cambria Math"/>
                            </a:rPr>
                            <m:t>×50×800</m:t>
                          </m:r>
                        </m:den>
                      </m:f>
                      <m:r>
                        <a:rPr lang="cs-CZ" i="1">
                          <a:latin typeface="Cambria Math"/>
                        </a:rPr>
                        <m:t>=</m:t>
                      </m:r>
                      <m:r>
                        <a:rPr lang="cs-CZ" b="1" i="1">
                          <a:latin typeface="Cambria Math"/>
                        </a:rPr>
                        <m:t>𝟎</m:t>
                      </m:r>
                      <m:r>
                        <a:rPr lang="cs-CZ" b="1" i="1">
                          <a:latin typeface="Cambria Math"/>
                        </a:rPr>
                        <m:t>,</m:t>
                      </m:r>
                      <m:r>
                        <a:rPr lang="cs-CZ" b="1" i="1">
                          <a:latin typeface="Cambria Math"/>
                        </a:rPr>
                        <m:t>𝟎𝟎𝟎𝟎𝟎𝟑𝟗𝟕𝟖</m:t>
                      </m:r>
                      <m:r>
                        <a:rPr lang="cs-CZ" b="1" i="1">
                          <a:latin typeface="Cambria Math"/>
                        </a:rPr>
                        <m:t>𝑭</m:t>
                      </m:r>
                      <m:r>
                        <a:rPr lang="cs-CZ" i="1">
                          <a:latin typeface="Cambria Math"/>
                        </a:rPr>
                        <m:t>→3,978</m:t>
                      </m:r>
                      <m:r>
                        <a:rPr lang="cs-CZ" i="1">
                          <a:latin typeface="Cambria Math"/>
                        </a:rPr>
                        <m:t>𝑢𝐹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373216"/>
                <a:ext cx="7344816" cy="66133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797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Příklad výpočtu</a:t>
            </a:r>
            <a:endParaRPr lang="cs-CZ" sz="35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777686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pro I</a:t>
            </a:r>
            <a:r>
              <a:rPr lang="cs-CZ" baseline="-25000" dirty="0"/>
              <a:t>RLC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/>
              <a:t>i</a:t>
            </a:r>
            <a:r>
              <a:rPr lang="cs-CZ" dirty="0" smtClean="0"/>
              <a:t>mpedance</a:t>
            </a:r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974414" y="2875002"/>
                <a:ext cx="36695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𝜔</m:t>
                      </m:r>
                      <m:r>
                        <a:rPr lang="cs-CZ" i="1">
                          <a:latin typeface="Cambria Math"/>
                        </a:rPr>
                        <m:t>=2</m:t>
                      </m:r>
                      <m:r>
                        <a:rPr lang="cs-CZ" i="1">
                          <a:latin typeface="Cambria Math"/>
                        </a:rPr>
                        <m:t>𝜋</m:t>
                      </m:r>
                      <m:r>
                        <a:rPr lang="cs-CZ" i="1">
                          <a:latin typeface="Cambria Math"/>
                        </a:rPr>
                        <m:t>𝑓</m:t>
                      </m:r>
                      <m:r>
                        <a:rPr lang="cs-CZ" i="1">
                          <a:latin typeface="Cambria Math"/>
                        </a:rPr>
                        <m:t>=2×</m:t>
                      </m:r>
                      <m:r>
                        <a:rPr lang="cs-CZ" i="1">
                          <a:latin typeface="Cambria Math"/>
                        </a:rPr>
                        <m:t>𝜋</m:t>
                      </m:r>
                      <m:r>
                        <a:rPr lang="cs-CZ" i="1">
                          <a:latin typeface="Cambria Math"/>
                        </a:rPr>
                        <m:t>×50=</m:t>
                      </m:r>
                      <m:r>
                        <a:rPr lang="cs-CZ" b="1" i="1">
                          <a:latin typeface="Cambria Math"/>
                        </a:rPr>
                        <m:t>𝟑𝟏𝟒</m:t>
                      </m:r>
                      <m:r>
                        <a:rPr lang="cs-CZ" b="1" i="1">
                          <a:latin typeface="Cambria Math"/>
                        </a:rPr>
                        <m:t>,</m:t>
                      </m:r>
                      <m:r>
                        <a:rPr lang="cs-CZ" b="1" i="1">
                          <a:latin typeface="Cambria Math"/>
                        </a:rPr>
                        <m:t>𝟏𝟓𝟗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414" y="2875002"/>
                <a:ext cx="3669594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/>
              <p:cNvSpPr/>
              <p:nvPr/>
            </p:nvSpPr>
            <p:spPr>
              <a:xfrm>
                <a:off x="974414" y="3556641"/>
                <a:ext cx="7197986" cy="2608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𝑍</m:t>
                      </m:r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𝑈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𝐼</m:t>
                          </m:r>
                        </m:den>
                      </m:f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cs-CZ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𝜔</m:t>
                                      </m:r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𝐶</m:t>
                                      </m:r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cs-CZ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𝜔</m:t>
                                          </m:r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𝐿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cs-CZ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i="1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196,850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cs-CZ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d>
                                        <m:dPr>
                                          <m:ctrlPr>
                                            <a:rPr lang="cs-CZ" i="1"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314,159×0,000003978</m:t>
                                          </m:r>
                                        </m:e>
                                      </m:d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cs-CZ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cs-CZ" i="1">
                                              <a:latin typeface="Cambria Math"/>
                                            </a:rPr>
                                            <m:t>(314,159×1,201)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cs-CZ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  <m:r>
                        <a:rPr lang="cs-CZ" i="1">
                          <a:latin typeface="Cambria Math"/>
                        </a:rPr>
                        <m:t>=</m:t>
                      </m:r>
                      <m:r>
                        <a:rPr lang="cs-CZ" b="1" i="1">
                          <a:latin typeface="Cambria Math"/>
                        </a:rPr>
                        <m:t>𝟏𝟖𝟗</m:t>
                      </m:r>
                      <m:r>
                        <a:rPr lang="cs-CZ" b="1" i="1">
                          <a:latin typeface="Cambria Math"/>
                        </a:rPr>
                        <m:t>,</m:t>
                      </m:r>
                      <m:r>
                        <a:rPr lang="cs-CZ" b="1" i="1">
                          <a:latin typeface="Cambria Math"/>
                        </a:rPr>
                        <m:t>𝟕𝟔𝟓</m:t>
                      </m:r>
                      <m:r>
                        <a:rPr lang="cs-CZ" b="1" i="1">
                          <a:latin typeface="Cambria Math"/>
                        </a:rPr>
                        <m:t>𝜴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414" y="3556641"/>
                <a:ext cx="7197986" cy="260866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084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Příklad výpočtu</a:t>
            </a:r>
            <a:endParaRPr lang="cs-CZ" sz="35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777686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pro I</a:t>
            </a:r>
            <a:r>
              <a:rPr lang="cs-CZ" baseline="-25000" dirty="0"/>
              <a:t>RLC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r>
              <a:rPr lang="cs-CZ" dirty="0" smtClean="0"/>
              <a:t>admitance</a:t>
            </a:r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974414" y="2771636"/>
                <a:ext cx="366959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𝜔</m:t>
                      </m:r>
                      <m:r>
                        <a:rPr lang="cs-CZ" i="1">
                          <a:latin typeface="Cambria Math"/>
                        </a:rPr>
                        <m:t>=2</m:t>
                      </m:r>
                      <m:r>
                        <a:rPr lang="cs-CZ" i="1">
                          <a:latin typeface="Cambria Math"/>
                        </a:rPr>
                        <m:t>𝜋</m:t>
                      </m:r>
                      <m:r>
                        <a:rPr lang="cs-CZ" i="1">
                          <a:latin typeface="Cambria Math"/>
                        </a:rPr>
                        <m:t>𝑓</m:t>
                      </m:r>
                      <m:r>
                        <a:rPr lang="cs-CZ" i="1">
                          <a:latin typeface="Cambria Math"/>
                        </a:rPr>
                        <m:t>=2×</m:t>
                      </m:r>
                      <m:r>
                        <a:rPr lang="cs-CZ" i="1">
                          <a:latin typeface="Cambria Math"/>
                        </a:rPr>
                        <m:t>𝜋</m:t>
                      </m:r>
                      <m:r>
                        <a:rPr lang="cs-CZ" i="1">
                          <a:latin typeface="Cambria Math"/>
                        </a:rPr>
                        <m:t>×50=</m:t>
                      </m:r>
                      <m:r>
                        <a:rPr lang="cs-CZ" b="1" i="1">
                          <a:latin typeface="Cambria Math"/>
                        </a:rPr>
                        <m:t>𝟑𝟏𝟒</m:t>
                      </m:r>
                      <m:r>
                        <a:rPr lang="cs-CZ" b="1" i="1">
                          <a:latin typeface="Cambria Math"/>
                        </a:rPr>
                        <m:t>,</m:t>
                      </m:r>
                      <m:r>
                        <a:rPr lang="cs-CZ" b="1" i="1">
                          <a:latin typeface="Cambria Math"/>
                        </a:rPr>
                        <m:t>𝟏𝟓𝟗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414" y="2771636"/>
                <a:ext cx="3669594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974414" y="3284984"/>
                <a:ext cx="6606480" cy="6420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𝑌</m:t>
                      </m:r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𝑍</m:t>
                          </m:r>
                        </m:den>
                      </m:f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189,765</m:t>
                          </m:r>
                        </m:den>
                      </m:f>
                      <m:r>
                        <a:rPr lang="cs-CZ" i="1">
                          <a:latin typeface="Cambria Math"/>
                        </a:rPr>
                        <m:t>=5,269</m:t>
                      </m:r>
                      <m:sSup>
                        <m:sSupPr>
                          <m:ctrlPr>
                            <a:rPr lang="cs-CZ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</a:rPr>
                            <m:t>∙10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cs-CZ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</a:rPr>
                            <m:t>𝛺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cs-CZ" b="1" i="1">
                          <a:latin typeface="Cambria Math"/>
                        </a:rPr>
                        <m:t>→</m:t>
                      </m:r>
                      <m:r>
                        <a:rPr lang="cs-CZ" b="1" i="1">
                          <a:latin typeface="Cambria Math"/>
                        </a:rPr>
                        <m:t>𝟎</m:t>
                      </m:r>
                      <m:r>
                        <a:rPr lang="cs-CZ" b="1" i="1">
                          <a:latin typeface="Cambria Math"/>
                        </a:rPr>
                        <m:t>,</m:t>
                      </m:r>
                      <m:r>
                        <a:rPr lang="cs-CZ" b="1" i="1">
                          <a:latin typeface="Cambria Math"/>
                        </a:rPr>
                        <m:t>𝟎𝟎𝟓𝟐𝟔𝟗</m:t>
                      </m:r>
                      <m:sSup>
                        <m:sSupPr>
                          <m:ctrlPr>
                            <a:rPr lang="cs-CZ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>
                              <a:latin typeface="Cambria Math"/>
                            </a:rPr>
                            <m:t>𝜴</m:t>
                          </m:r>
                        </m:e>
                        <m:sup>
                          <m:r>
                            <a:rPr lang="cs-CZ" b="1" i="1">
                              <a:latin typeface="Cambria Math"/>
                            </a:rPr>
                            <m:t>−</m:t>
                          </m:r>
                          <m:r>
                            <a:rPr lang="cs-CZ" b="1" i="1">
                              <a:latin typeface="Cambria Math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414" y="3284984"/>
                <a:ext cx="6606480" cy="64203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974414" y="4077072"/>
                <a:ext cx="7269994" cy="2290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latin typeface="Cambria Math"/>
                        </a:rPr>
                        <m:t>𝑌</m:t>
                      </m:r>
                      <m:r>
                        <a:rPr lang="cs-CZ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cs-CZ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𝜔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𝐶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cs-CZ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𝜔</m:t>
                                      </m:r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𝐿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cs-CZ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>
                              <a:latin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196,850</m:t>
                                  </m:r>
                                </m:e>
                                <m:sup>
                                  <m:r>
                                    <a:rPr lang="cs-CZ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cs-CZ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cs-CZ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314,159×0,000003978</m:t>
                                      </m:r>
                                    </m:e>
                                  </m:d>
                                  <m:r>
                                    <a:rPr lang="cs-CZ" i="1"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cs-CZ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i="1">
                                          <a:latin typeface="Cambria Math"/>
                                        </a:rPr>
                                        <m:t>(314,159×1,201)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cs-CZ" i="1">
                          <a:latin typeface="Cambria Math"/>
                        </a:rPr>
                        <m:t>=5,269</m:t>
                      </m:r>
                      <m:sSup>
                        <m:sSupPr>
                          <m:ctrlPr>
                            <a:rPr lang="cs-CZ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</a:rPr>
                            <m:t>∙10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cs-CZ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</a:rPr>
                            <m:t>𝛺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cs-CZ" b="1" i="1">
                          <a:latin typeface="Cambria Math"/>
                        </a:rPr>
                        <m:t>→</m:t>
                      </m:r>
                      <m:r>
                        <a:rPr lang="cs-CZ" b="1" i="1">
                          <a:latin typeface="Cambria Math"/>
                        </a:rPr>
                        <m:t>𝟎</m:t>
                      </m:r>
                      <m:r>
                        <a:rPr lang="cs-CZ" b="1" i="1">
                          <a:latin typeface="Cambria Math"/>
                        </a:rPr>
                        <m:t>,</m:t>
                      </m:r>
                      <m:r>
                        <a:rPr lang="cs-CZ" b="1" i="1">
                          <a:latin typeface="Cambria Math"/>
                        </a:rPr>
                        <m:t>𝟎𝟎𝟓𝟐𝟔𝟗</m:t>
                      </m:r>
                      <m:sSup>
                        <m:sSupPr>
                          <m:ctrlPr>
                            <a:rPr lang="cs-CZ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1" i="1">
                              <a:latin typeface="Cambria Math"/>
                            </a:rPr>
                            <m:t>𝜴</m:t>
                          </m:r>
                        </m:e>
                        <m:sup>
                          <m:r>
                            <a:rPr lang="cs-CZ" b="1" i="1">
                              <a:latin typeface="Cambria Math"/>
                            </a:rPr>
                            <m:t>−</m:t>
                          </m:r>
                          <m:r>
                            <a:rPr lang="cs-CZ" b="1" i="1">
                              <a:latin typeface="Cambria Math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414" y="4077072"/>
                <a:ext cx="7269994" cy="22908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313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Příklad výpočtu</a:t>
            </a:r>
            <a:endParaRPr lang="cs-CZ" sz="35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777686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rezonanční frekvence</a:t>
            </a:r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971600" y="3199559"/>
                <a:ext cx="6723620" cy="6646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latin typeface="Cambria Math"/>
                            </a:rPr>
                            <m:t>𝜋</m:t>
                          </m:r>
                          <m:rad>
                            <m:radPr>
                              <m:degHide m:val="on"/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𝐿𝐶</m:t>
                              </m:r>
                            </m:e>
                          </m:rad>
                        </m:den>
                      </m:f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2×</m:t>
                          </m:r>
                          <m:r>
                            <a:rPr lang="cs-CZ" i="1">
                              <a:latin typeface="Cambria Math"/>
                            </a:rPr>
                            <m:t>𝜋</m:t>
                          </m:r>
                          <m:r>
                            <a:rPr lang="cs-CZ" i="1">
                              <a:latin typeface="Cambria Math"/>
                            </a:rPr>
                            <m:t>×</m:t>
                          </m:r>
                          <m:rad>
                            <m:radPr>
                              <m:degHide m:val="on"/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cs-CZ" i="1">
                                  <a:latin typeface="Cambria Math"/>
                                </a:rPr>
                                <m:t>1,201×0,000003978</m:t>
                              </m:r>
                            </m:e>
                          </m:rad>
                        </m:den>
                      </m:f>
                      <m:r>
                        <a:rPr lang="cs-CZ" i="1">
                          <a:latin typeface="Cambria Math"/>
                        </a:rPr>
                        <m:t>=</m:t>
                      </m:r>
                      <m:r>
                        <a:rPr lang="cs-CZ" b="1" i="1">
                          <a:latin typeface="Cambria Math"/>
                        </a:rPr>
                        <m:t>𝟕𝟐</m:t>
                      </m:r>
                      <m:r>
                        <a:rPr lang="cs-CZ" b="1" i="1">
                          <a:latin typeface="Cambria Math"/>
                        </a:rPr>
                        <m:t>,</m:t>
                      </m:r>
                      <m:r>
                        <a:rPr lang="cs-CZ" b="1" i="1">
                          <a:latin typeface="Cambria Math"/>
                        </a:rPr>
                        <m:t>𝟖𝟏𝟒</m:t>
                      </m:r>
                      <m:r>
                        <a:rPr lang="cs-CZ" b="1" i="1">
                          <a:latin typeface="Cambria Math"/>
                        </a:rPr>
                        <m:t>𝑯𝒛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3199559"/>
                <a:ext cx="6723620" cy="66460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643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b="1" dirty="0" smtClean="0"/>
              <a:t>Příklad výpočtu</a:t>
            </a:r>
            <a:endParaRPr lang="cs-CZ" sz="3500" b="1" dirty="0"/>
          </a:p>
        </p:txBody>
      </p:sp>
      <p:sp>
        <p:nvSpPr>
          <p:cNvPr id="3" name="Obdélník 2"/>
          <p:cNvSpPr/>
          <p:nvPr/>
        </p:nvSpPr>
        <p:spPr>
          <a:xfrm>
            <a:off x="611560" y="1700808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Vypočteme I</a:t>
            </a:r>
            <a:r>
              <a:rPr lang="cs-CZ" baseline="-25000" dirty="0" smtClean="0"/>
              <a:t>RL</a:t>
            </a:r>
            <a:r>
              <a:rPr lang="cs-CZ" dirty="0" smtClean="0"/>
              <a:t>, I</a:t>
            </a:r>
            <a:r>
              <a:rPr lang="cs-CZ" baseline="-25000" dirty="0" smtClean="0"/>
              <a:t>RC</a:t>
            </a:r>
            <a:r>
              <a:rPr lang="cs-CZ" dirty="0" smtClean="0"/>
              <a:t>, I</a:t>
            </a:r>
            <a:r>
              <a:rPr lang="cs-CZ" baseline="-25000" dirty="0" smtClean="0"/>
              <a:t>LC</a:t>
            </a:r>
            <a:r>
              <a:rPr lang="cs-CZ" dirty="0" smtClean="0"/>
              <a:t>, I</a:t>
            </a:r>
            <a:r>
              <a:rPr lang="cs-CZ" baseline="-25000" dirty="0" smtClean="0"/>
              <a:t>RLC </a:t>
            </a:r>
            <a:r>
              <a:rPr lang="cs-CZ" dirty="0" smtClean="0"/>
              <a:t>a porovnáme s naměřenými hodnotami I</a:t>
            </a:r>
            <a:r>
              <a:rPr lang="cs-CZ" baseline="-25000" dirty="0" smtClean="0"/>
              <a:t>RL</a:t>
            </a:r>
            <a:r>
              <a:rPr lang="cs-CZ" dirty="0" smtClean="0"/>
              <a:t>, I</a:t>
            </a:r>
            <a:r>
              <a:rPr lang="cs-CZ" baseline="-25000" dirty="0" smtClean="0"/>
              <a:t>RC</a:t>
            </a:r>
            <a:r>
              <a:rPr lang="cs-CZ" dirty="0" smtClean="0"/>
              <a:t>, I</a:t>
            </a:r>
            <a:r>
              <a:rPr lang="cs-CZ" baseline="-25000" dirty="0" smtClean="0"/>
              <a:t>LC</a:t>
            </a:r>
            <a:r>
              <a:rPr lang="cs-CZ" dirty="0" smtClean="0"/>
              <a:t>, I</a:t>
            </a:r>
            <a:r>
              <a:rPr lang="cs-CZ" baseline="-25000" dirty="0" smtClean="0"/>
              <a:t>RLC 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72" y="2276872"/>
            <a:ext cx="8268855" cy="62873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611560" y="3210687"/>
                <a:ext cx="7128792" cy="6677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𝑅𝐿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𝑅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𝐿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cs-CZ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>
                                  <a:latin typeface="Cambria Math"/>
                                </a:rPr>
                                <m:t>0,0459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0,0265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cs-CZ" i="1">
                          <a:latin typeface="Cambria Math"/>
                        </a:rPr>
                        <m:t>=</m:t>
                      </m:r>
                      <m:r>
                        <a:rPr lang="cs-CZ" b="1" i="1">
                          <a:latin typeface="Cambria Math"/>
                        </a:rPr>
                        <m:t>𝟎</m:t>
                      </m:r>
                      <m:r>
                        <a:rPr lang="cs-CZ" b="1" i="1">
                          <a:latin typeface="Cambria Math"/>
                        </a:rPr>
                        <m:t>,</m:t>
                      </m:r>
                      <m:r>
                        <a:rPr lang="cs-CZ" b="1" i="1">
                          <a:latin typeface="Cambria Math"/>
                        </a:rPr>
                        <m:t>𝟎𝟓𝟑𝟎</m:t>
                      </m:r>
                      <m:r>
                        <a:rPr lang="cs-CZ" b="1" i="1">
                          <a:latin typeface="Cambria Math"/>
                        </a:rPr>
                        <m:t>𝑨</m:t>
                      </m:r>
                      <m:r>
                        <a:rPr lang="cs-CZ" i="1">
                          <a:latin typeface="Cambria Math"/>
                        </a:rPr>
                        <m:t>→53,0</m:t>
                      </m:r>
                      <m:r>
                        <a:rPr lang="cs-CZ" i="1">
                          <a:latin typeface="Cambria Math"/>
                        </a:rPr>
                        <m:t>𝑚𝐴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210687"/>
                <a:ext cx="7128792" cy="66774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611560" y="4100149"/>
                <a:ext cx="7244743" cy="6683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𝑅𝐶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𝑅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𝐶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cs-CZ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>
                                  <a:latin typeface="Cambria Math"/>
                                </a:rPr>
                                <m:t>0,0459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0,0125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cs-CZ" i="1">
                          <a:latin typeface="Cambria Math"/>
                        </a:rPr>
                        <m:t>=</m:t>
                      </m:r>
                      <m:r>
                        <a:rPr lang="cs-CZ" b="1" i="1">
                          <a:latin typeface="Cambria Math"/>
                        </a:rPr>
                        <m:t>𝟎</m:t>
                      </m:r>
                      <m:r>
                        <a:rPr lang="cs-CZ" b="1" i="1">
                          <a:latin typeface="Cambria Math"/>
                        </a:rPr>
                        <m:t>,</m:t>
                      </m:r>
                      <m:r>
                        <a:rPr lang="cs-CZ" b="1" i="1">
                          <a:latin typeface="Cambria Math"/>
                        </a:rPr>
                        <m:t>𝟎𝟒𝟕𝟓</m:t>
                      </m:r>
                      <m:r>
                        <a:rPr lang="cs-CZ" b="1" i="1">
                          <a:latin typeface="Cambria Math"/>
                        </a:rPr>
                        <m:t>𝑨</m:t>
                      </m:r>
                      <m:r>
                        <a:rPr lang="cs-CZ" i="1">
                          <a:latin typeface="Cambria Math"/>
                        </a:rPr>
                        <m:t>→47,5</m:t>
                      </m:r>
                      <m:r>
                        <a:rPr lang="cs-CZ" i="1">
                          <a:latin typeface="Cambria Math"/>
                        </a:rPr>
                        <m:t>𝑚𝐴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100149"/>
                <a:ext cx="7244743" cy="66838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611560" y="4990252"/>
                <a:ext cx="702872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𝐿𝐶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𝐿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=0,0125</m:t>
                      </m:r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r>
                        <a:rPr lang="cs-CZ" i="1" smtClean="0">
                          <a:latin typeface="Cambria Math"/>
                        </a:rPr>
                        <m:t>0,0265</m:t>
                      </m:r>
                      <m:r>
                        <a:rPr lang="cs-CZ" i="1">
                          <a:latin typeface="Cambria Math"/>
                        </a:rPr>
                        <m:t>=</m:t>
                      </m:r>
                      <m:r>
                        <a:rPr lang="cs-CZ" b="1" i="1" smtClean="0">
                          <a:latin typeface="Cambria Math"/>
                        </a:rPr>
                        <m:t>−</m:t>
                      </m:r>
                      <m:r>
                        <a:rPr lang="cs-CZ" b="1" i="1">
                          <a:latin typeface="Cambria Math"/>
                        </a:rPr>
                        <m:t>𝟎</m:t>
                      </m:r>
                      <m:r>
                        <a:rPr lang="cs-CZ" b="1" i="1">
                          <a:latin typeface="Cambria Math"/>
                        </a:rPr>
                        <m:t>,</m:t>
                      </m:r>
                      <m:r>
                        <a:rPr lang="cs-CZ" b="1" i="1">
                          <a:latin typeface="Cambria Math"/>
                        </a:rPr>
                        <m:t>𝟎𝟏𝟒</m:t>
                      </m:r>
                      <m:r>
                        <a:rPr lang="cs-CZ" b="1" i="1">
                          <a:latin typeface="Cambria Math"/>
                        </a:rPr>
                        <m:t>𝑨</m:t>
                      </m:r>
                      <m:r>
                        <a:rPr lang="cs-CZ" i="1">
                          <a:latin typeface="Cambria Math"/>
                        </a:rPr>
                        <m:t>→</m:t>
                      </m:r>
                      <m:r>
                        <a:rPr lang="cs-CZ" b="0" i="1" smtClean="0">
                          <a:latin typeface="Cambria Math"/>
                        </a:rPr>
                        <m:t>−</m:t>
                      </m:r>
                      <m:r>
                        <a:rPr lang="cs-CZ" i="1">
                          <a:latin typeface="Cambria Math"/>
                        </a:rPr>
                        <m:t>14,0</m:t>
                      </m:r>
                      <m:r>
                        <a:rPr lang="cs-CZ" i="1">
                          <a:latin typeface="Cambria Math"/>
                        </a:rPr>
                        <m:t>𝑚𝐴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990252"/>
                <a:ext cx="702872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611560" y="5581299"/>
                <a:ext cx="8280920" cy="6560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𝐼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𝑅𝐿𝐶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/>
                                    </a:rPr>
                                    <m:t>𝑅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𝐶</m:t>
                                  </m:r>
                                </m:sub>
                              </m:sSub>
                              <m:r>
                                <a:rPr lang="cs-CZ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cs-CZ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𝐿</m:t>
                                  </m:r>
                                </m:sub>
                              </m:sSub>
                              <m:r>
                                <a:rPr lang="cs-CZ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cs-CZ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>
                                  <a:latin typeface="Cambria Math"/>
                                </a:rPr>
                                <m:t>0,0459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(0,0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125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−0,0</m:t>
                              </m:r>
                              <m:r>
                                <a:rPr lang="cs-CZ" b="0" i="1" smtClean="0">
                                  <a:latin typeface="Cambria Math"/>
                                </a:rPr>
                                <m:t>265</m:t>
                              </m:r>
                              <m:r>
                                <a:rPr lang="cs-CZ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cs-CZ" i="1">
                          <a:latin typeface="Cambria Math"/>
                        </a:rPr>
                        <m:t>=</m:t>
                      </m:r>
                      <m:r>
                        <a:rPr lang="cs-CZ" b="1" i="1">
                          <a:latin typeface="Cambria Math"/>
                        </a:rPr>
                        <m:t>𝟎</m:t>
                      </m:r>
                      <m:r>
                        <a:rPr lang="cs-CZ" b="1" i="1">
                          <a:latin typeface="Cambria Math"/>
                        </a:rPr>
                        <m:t>,</m:t>
                      </m:r>
                      <m:r>
                        <a:rPr lang="cs-CZ" b="1" i="1">
                          <a:latin typeface="Cambria Math"/>
                        </a:rPr>
                        <m:t>𝟎𝟒𝟕𝟗</m:t>
                      </m:r>
                      <m:r>
                        <a:rPr lang="cs-CZ" b="1" i="1">
                          <a:latin typeface="Cambria Math"/>
                        </a:rPr>
                        <m:t>𝑨</m:t>
                      </m:r>
                      <m:r>
                        <a:rPr lang="cs-CZ" i="1">
                          <a:latin typeface="Cambria Math"/>
                        </a:rPr>
                        <m:t>→47,9</m:t>
                      </m:r>
                      <m:r>
                        <a:rPr lang="cs-CZ" i="1">
                          <a:latin typeface="Cambria Math"/>
                        </a:rPr>
                        <m:t>𝑚𝐴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581299"/>
                <a:ext cx="8280920" cy="65601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714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765</Words>
  <Application>Microsoft Office PowerPoint</Application>
  <PresentationFormat>Předvádění na obrazovce (4:3)</PresentationFormat>
  <Paragraphs>396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 systému Office</vt:lpstr>
      <vt:lpstr>6. Měření na RLC obvodu</vt:lpstr>
      <vt:lpstr>Zadání</vt:lpstr>
      <vt:lpstr>Schéma zapojení</vt:lpstr>
      <vt:lpstr>Tabulka naměřených hodnot</vt:lpstr>
      <vt:lpstr>Příklad výpočtu</vt:lpstr>
      <vt:lpstr>Příklad výpočtu</vt:lpstr>
      <vt:lpstr>Příklad výpočtu</vt:lpstr>
      <vt:lpstr>Příklad výpočtu</vt:lpstr>
      <vt:lpstr>Příklad výpočtu</vt:lpstr>
      <vt:lpstr>Graf, fázorový diagram IRC</vt:lpstr>
      <vt:lpstr>Graf, fázorový diagram IRC</vt:lpstr>
      <vt:lpstr>Graf, fázorový diagram IRC</vt:lpstr>
      <vt:lpstr>Graf, fázorový diagram IRC</vt:lpstr>
      <vt:lpstr>Graf, fázorový diagram IRL</vt:lpstr>
      <vt:lpstr>Graf, fázorový diagram IRL</vt:lpstr>
      <vt:lpstr>Graf, fázorový diagram IRL</vt:lpstr>
      <vt:lpstr>Graf, fázorový diagram IRL</vt:lpstr>
      <vt:lpstr>Graf, fázorový diagram ILC</vt:lpstr>
      <vt:lpstr>Graf, fázorový diagram ILC</vt:lpstr>
      <vt:lpstr>Graf, fázorový diagram ILC</vt:lpstr>
      <vt:lpstr>Graf, fázorový diagram ILC</vt:lpstr>
      <vt:lpstr>Graf, fázorový diagram IRLC</vt:lpstr>
      <vt:lpstr>Graf, fázorový diagram IRLC</vt:lpstr>
      <vt:lpstr>Graf, fázorový diagram IRLC</vt:lpstr>
      <vt:lpstr>Graf, fázorový diagram IRLC</vt:lpstr>
      <vt:lpstr>Graf, fázorový diagram IRLC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Měření na RLC obvodu</dc:title>
  <dc:creator>Teacher</dc:creator>
  <cp:lastModifiedBy>Teacher</cp:lastModifiedBy>
  <cp:revision>17</cp:revision>
  <dcterms:created xsi:type="dcterms:W3CDTF">2015-02-01T18:09:45Z</dcterms:created>
  <dcterms:modified xsi:type="dcterms:W3CDTF">2015-02-02T10:15:00Z</dcterms:modified>
</cp:coreProperties>
</file>